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x="13004800" cy="9753600"/>
  <p:notesSz cx="6858000" cy="9144000"/>
  <p:defaultTextStyle>
    <a:lvl1pPr algn="ctr" defTabSz="584200">
      <a:defRPr sz="3600">
        <a:latin typeface="+mn-lt"/>
        <a:ea typeface="+mn-ea"/>
        <a:cs typeface="+mn-cs"/>
        <a:sym typeface="Helvetica"/>
      </a:defRPr>
    </a:lvl1pPr>
    <a:lvl2pPr indent="228600" algn="ctr" defTabSz="584200">
      <a:defRPr sz="3600">
        <a:latin typeface="+mn-lt"/>
        <a:ea typeface="+mn-ea"/>
        <a:cs typeface="+mn-cs"/>
        <a:sym typeface="Helvetica"/>
      </a:defRPr>
    </a:lvl2pPr>
    <a:lvl3pPr indent="457200" algn="ctr" defTabSz="584200">
      <a:defRPr sz="3600">
        <a:latin typeface="+mn-lt"/>
        <a:ea typeface="+mn-ea"/>
        <a:cs typeface="+mn-cs"/>
        <a:sym typeface="Helvetica"/>
      </a:defRPr>
    </a:lvl3pPr>
    <a:lvl4pPr indent="685800" algn="ctr" defTabSz="584200">
      <a:defRPr sz="3600">
        <a:latin typeface="+mn-lt"/>
        <a:ea typeface="+mn-ea"/>
        <a:cs typeface="+mn-cs"/>
        <a:sym typeface="Helvetica"/>
      </a:defRPr>
    </a:lvl4pPr>
    <a:lvl5pPr indent="914400" algn="ctr" defTabSz="584200">
      <a:defRPr sz="3600">
        <a:latin typeface="+mn-lt"/>
        <a:ea typeface="+mn-ea"/>
        <a:cs typeface="+mn-cs"/>
        <a:sym typeface="Helvetica"/>
      </a:defRPr>
    </a:lvl5pPr>
    <a:lvl6pPr indent="1143000" algn="ctr" defTabSz="584200">
      <a:defRPr sz="3600">
        <a:latin typeface="+mn-lt"/>
        <a:ea typeface="+mn-ea"/>
        <a:cs typeface="+mn-cs"/>
        <a:sym typeface="Helvetica"/>
      </a:defRPr>
    </a:lvl6pPr>
    <a:lvl7pPr indent="1371600" algn="ctr" defTabSz="584200">
      <a:defRPr sz="3600">
        <a:latin typeface="+mn-lt"/>
        <a:ea typeface="+mn-ea"/>
        <a:cs typeface="+mn-cs"/>
        <a:sym typeface="Helvetica"/>
      </a:defRPr>
    </a:lvl7pPr>
    <a:lvl8pPr indent="1600200" algn="ctr" defTabSz="584200">
      <a:defRPr sz="3600">
        <a:latin typeface="+mn-lt"/>
        <a:ea typeface="+mn-ea"/>
        <a:cs typeface="+mn-cs"/>
        <a:sym typeface="Helvetica"/>
      </a:defRPr>
    </a:lvl8pPr>
    <a:lvl9pPr indent="1828800" algn="ctr" defTabSz="584200">
      <a:defRPr sz="36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0537748"/>
          <c:y val="0.12494"/>
          <c:w val="0.383488"/>
          <c:h val="0.76488"/>
        </c:manualLayout>
      </c:layout>
      <c:lineChart>
        <c:grouping val="standard"/>
        <c:varyColors val="0"/>
        <c:ser>
          <c:idx val="0"/>
          <c:order val="0"/>
          <c:tx>
            <c:strRef>
              <c:f>Sheet1!$A$2</c:f>
              <c:strCache>
                <c:pt idx="0">
                  <c:v>Fine-grained CLHT</c:v>
                </c:pt>
              </c:strCache>
            </c:strRef>
          </c:tx>
          <c:spPr>
            <a:noFill/>
            <a:ln w="76200" cap="flat">
              <a:solidFill>
                <a:srgbClr val="769DC4"/>
              </a:solidFill>
              <a:prstDash val="solid"/>
              <a:miter lim="400000"/>
            </a:ln>
            <a:effectLst/>
          </c:spPr>
          <c:marker>
            <c:symbol val="circle"/>
            <c:size val="14"/>
            <c:spPr>
              <a:noFill/>
              <a:ln w="76200" cap="flat">
                <a:solidFill>
                  <a:srgbClr val="769DC4"/>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Sheet1!$B$2:$I$2</c:f>
              <c:numCache>
                <c:ptCount val="8"/>
                <c:pt idx="0">
                  <c:v>53.772000</c:v>
                </c:pt>
                <c:pt idx="1">
                  <c:v>215.605000</c:v>
                </c:pt>
                <c:pt idx="2">
                  <c:v>313.330000</c:v>
                </c:pt>
                <c:pt idx="3">
                  <c:v>345.567000</c:v>
                </c:pt>
                <c:pt idx="4">
                  <c:v>332.336000</c:v>
                </c:pt>
                <c:pt idx="5">
                  <c:v>324.295000</c:v>
                </c:pt>
                <c:pt idx="6">
                  <c:v>335.361000</c:v>
                </c:pt>
                <c:pt idx="7">
                  <c:v>259.748000</c:v>
                </c:pt>
              </c:numCache>
            </c:numRef>
          </c:val>
          <c:smooth val="0"/>
        </c:ser>
        <c:ser>
          <c:idx val="1"/>
          <c:order val="1"/>
          <c:tx>
            <c:strRef>
              <c:f>Sheet1!$A$3</c:f>
              <c:strCache>
                <c:pt idx="0">
                  <c:v>HTM-based CLHT</c:v>
                </c:pt>
              </c:strCache>
            </c:strRef>
          </c:tx>
          <c:spPr>
            <a:noFill/>
            <a:ln w="76200" cap="flat">
              <a:solidFill>
                <a:srgbClr val="7DCAAC"/>
              </a:solidFill>
              <a:prstDash val="solid"/>
              <a:miter lim="400000"/>
            </a:ln>
            <a:effectLst/>
          </c:spPr>
          <c:marker>
            <c:symbol val="circle"/>
            <c:size val="14"/>
            <c:spPr>
              <a:noFill/>
              <a:ln w="76200" cap="flat">
                <a:solidFill>
                  <a:srgbClr val="7DCAAC"/>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Sheet1!$B$3:$I$3</c:f>
              <c:numCache>
                <c:ptCount val="8"/>
                <c:pt idx="0">
                  <c:v>43.693000</c:v>
                </c:pt>
                <c:pt idx="1">
                  <c:v>182.566000</c:v>
                </c:pt>
                <c:pt idx="2">
                  <c:v>249.688000</c:v>
                </c:pt>
                <c:pt idx="3">
                  <c:v>278.441000</c:v>
                </c:pt>
                <c:pt idx="4">
                  <c:v>281.321000</c:v>
                </c:pt>
                <c:pt idx="5">
                  <c:v>252.019000</c:v>
                </c:pt>
                <c:pt idx="6">
                  <c:v>249.809000</c:v>
                </c:pt>
                <c:pt idx="7">
                  <c:v>251.897000</c:v>
                </c:pt>
              </c:numCache>
            </c:numRef>
          </c:val>
          <c:smooth val="0"/>
        </c:ser>
        <c:marker val="1"/>
        <c:axId val="0"/>
        <c:axId val="1"/>
      </c:lineChart>
      <c:catAx>
        <c:axId val="0"/>
        <c:scaling>
          <c:orientation val="minMax"/>
        </c:scaling>
        <c:delete val="0"/>
        <c:axPos val="b"/>
        <c:numFmt formatCode="General" sourceLinked="0"/>
        <c:majorTickMark val="none"/>
        <c:minorTickMark val="none"/>
        <c:tickLblPos val="low"/>
        <c:spPr>
          <a:ln w="12700" cap="flat">
            <a:solidFill>
              <a:srgbClr val="B8B8B8"/>
            </a:solidFill>
            <a:prstDash val="solid"/>
            <a:miter lim="400000"/>
          </a:ln>
        </c:spPr>
        <c:txPr>
          <a:bodyPr rot="0"/>
          <a:lstStyle/>
          <a:p>
            <a:pPr lvl="0">
              <a:defRPr b="0" i="0" strike="noStrike" sz="2400" u="none">
                <a:solidFill>
                  <a:srgbClr val="3B3936"/>
                </a:solidFill>
                <a:effectLst/>
                <a:latin typeface="Palatino"/>
              </a:defRPr>
            </a:pPr>
          </a:p>
        </c:txPr>
        <c:crossAx val="1"/>
        <c:crosses val="autoZero"/>
        <c:auto val="1"/>
        <c:lblAlgn val="ctr"/>
        <c:noMultiLvlLbl val="1"/>
      </c:catAx>
      <c:valAx>
        <c:axId val="1"/>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b="0" i="0" strike="noStrike" sz="2400" u="none">
                <a:solidFill>
                  <a:srgbClr val="3B3936"/>
                </a:solidFill>
                <a:effectLst/>
                <a:latin typeface="Palatino"/>
              </a:defRPr>
            </a:pPr>
          </a:p>
        </c:txPr>
        <c:crossAx val="0"/>
        <c:crosses val="autoZero"/>
        <c:crossBetween val="midCat"/>
        <c:majorUnit val="100"/>
        <c:minorUnit val="50"/>
      </c:valAx>
      <c:spPr>
        <a:noFill/>
        <a:ln w="12700" cap="flat">
          <a:solidFill>
            <a:srgbClr val="B8B8B8"/>
          </a:solidFill>
          <a:prstDash val="solid"/>
          <a:miter lim="400000"/>
        </a:ln>
        <a:effectLst/>
      </c:spPr>
    </c:plotArea>
    <c:legend>
      <c:legendPos val="r"/>
      <c:layout>
        <c:manualLayout>
          <c:xMode val="edge"/>
          <c:yMode val="edge"/>
          <c:x val="0.562162"/>
          <c:y val="0.005"/>
          <c:w val="0.437838"/>
          <c:h val="0.155551"/>
        </c:manualLayout>
      </c:layout>
      <c:overlay val="1"/>
      <c:spPr>
        <a:noFill/>
        <a:ln w="12700" cap="flat">
          <a:noFill/>
          <a:miter lim="400000"/>
        </a:ln>
        <a:effectLst/>
      </c:spPr>
      <c:txPr>
        <a:bodyPr/>
        <a:lstStyle/>
        <a:p>
          <a:pPr lvl="0">
            <a:defRPr b="0" i="0" strike="noStrike" sz="2400" u="none">
              <a:solidFill>
                <a:srgbClr val="4C4946"/>
              </a:solidFill>
              <a:effectLst/>
              <a:latin typeface="Palatino"/>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112037"/>
          <c:y val="0.0755615"/>
          <c:w val="0.861815"/>
          <c:h val="0.808747"/>
        </c:manualLayout>
      </c:layout>
      <c:lineChart>
        <c:grouping val="standard"/>
        <c:varyColors val="0"/>
        <c:ser>
          <c:idx val="0"/>
          <c:order val="0"/>
          <c:tx>
            <c:strRef>
              <c:f>Sheet1!$A$2</c:f>
              <c:strCache>
                <c:pt idx="0">
                  <c:v>Fine-grained CLHT</c:v>
                </c:pt>
              </c:strCache>
            </c:strRef>
          </c:tx>
          <c:spPr>
            <a:noFill/>
            <a:ln w="76200" cap="flat">
              <a:solidFill>
                <a:srgbClr val="769DC4"/>
              </a:solidFill>
              <a:prstDash val="solid"/>
              <a:miter lim="400000"/>
            </a:ln>
            <a:effectLst/>
          </c:spPr>
          <c:marker>
            <c:symbol val="circle"/>
            <c:size val="14"/>
            <c:spPr>
              <a:noFill/>
              <a:ln w="76200" cap="flat">
                <a:solidFill>
                  <a:srgbClr val="769DC4"/>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Sheet1!$B$2:$I$2</c:f>
              <c:numCache>
                <c:ptCount val="8"/>
                <c:pt idx="0">
                  <c:v>87.809000</c:v>
                </c:pt>
                <c:pt idx="1">
                  <c:v>155.000000</c:v>
                </c:pt>
                <c:pt idx="2">
                  <c:v>230.000000</c:v>
                </c:pt>
                <c:pt idx="3">
                  <c:v>320.000000</c:v>
                </c:pt>
                <c:pt idx="4">
                  <c:v>350.000000</c:v>
                </c:pt>
                <c:pt idx="5">
                  <c:v>357.000000</c:v>
                </c:pt>
                <c:pt idx="6">
                  <c:v>440.000000</c:v>
                </c:pt>
                <c:pt idx="7">
                  <c:v>445.000000</c:v>
                </c:pt>
              </c:numCache>
            </c:numRef>
          </c:val>
          <c:smooth val="0"/>
        </c:ser>
        <c:ser>
          <c:idx val="1"/>
          <c:order val="1"/>
          <c:tx>
            <c:strRef>
              <c:f>Sheet1!$A$3</c:f>
              <c:strCache>
                <c:pt idx="0">
                  <c:v>HTM-based CLHT</c:v>
                </c:pt>
              </c:strCache>
            </c:strRef>
          </c:tx>
          <c:spPr>
            <a:noFill/>
            <a:ln w="76200" cap="flat">
              <a:solidFill>
                <a:srgbClr val="7DCAAC"/>
              </a:solidFill>
              <a:prstDash val="solid"/>
              <a:miter lim="400000"/>
            </a:ln>
            <a:effectLst/>
          </c:spPr>
          <c:marker>
            <c:symbol val="circle"/>
            <c:size val="14"/>
            <c:spPr>
              <a:noFill/>
              <a:ln w="76200" cap="flat">
                <a:solidFill>
                  <a:srgbClr val="7DCAAC"/>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Sheet1!$B$3:$I$3</c:f>
              <c:numCache>
                <c:ptCount val="8"/>
                <c:pt idx="0">
                  <c:v>89.000000</c:v>
                </c:pt>
                <c:pt idx="1">
                  <c:v>170.000000</c:v>
                </c:pt>
                <c:pt idx="2">
                  <c:v>275.000000</c:v>
                </c:pt>
                <c:pt idx="3">
                  <c:v>361.000000</c:v>
                </c:pt>
                <c:pt idx="4">
                  <c:v>403.000000</c:v>
                </c:pt>
                <c:pt idx="5">
                  <c:v>487.000000</c:v>
                </c:pt>
                <c:pt idx="6">
                  <c:v>502.000000</c:v>
                </c:pt>
                <c:pt idx="7">
                  <c:v>525.000000</c:v>
                </c:pt>
              </c:numCache>
            </c:numRef>
          </c:val>
          <c:smooth val="0"/>
        </c:ser>
        <c:marker val="1"/>
        <c:axId val="0"/>
        <c:axId val="1"/>
      </c:lineChart>
      <c:catAx>
        <c:axId val="0"/>
        <c:scaling>
          <c:orientation val="minMax"/>
        </c:scaling>
        <c:delete val="0"/>
        <c:axPos val="b"/>
        <c:numFmt formatCode="General" sourceLinked="0"/>
        <c:majorTickMark val="none"/>
        <c:minorTickMark val="none"/>
        <c:tickLblPos val="low"/>
        <c:spPr>
          <a:ln w="12700" cap="flat">
            <a:solidFill>
              <a:srgbClr val="B8B8B8"/>
            </a:solidFill>
            <a:prstDash val="solid"/>
            <a:miter lim="400000"/>
          </a:ln>
        </c:spPr>
        <c:txPr>
          <a:bodyPr rot="0"/>
          <a:lstStyle/>
          <a:p>
            <a:pPr lvl="0">
              <a:defRPr b="0" i="0" strike="noStrike" sz="2400" u="none">
                <a:solidFill>
                  <a:srgbClr val="3B3936"/>
                </a:solidFill>
                <a:effectLst/>
                <a:latin typeface="Palatino"/>
              </a:defRPr>
            </a:pPr>
          </a:p>
        </c:txPr>
        <c:crossAx val="1"/>
        <c:crosses val="autoZero"/>
        <c:auto val="1"/>
        <c:lblAlgn val="ctr"/>
        <c:noMultiLvlLbl val="1"/>
      </c:catAx>
      <c:valAx>
        <c:axId val="1"/>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b="0" i="0" strike="noStrike" sz="2400" u="none">
                <a:solidFill>
                  <a:srgbClr val="3B3936"/>
                </a:solidFill>
                <a:effectLst/>
                <a:latin typeface="Palatino"/>
              </a:defRPr>
            </a:pPr>
          </a:p>
        </c:txPr>
        <c:crossAx val="0"/>
        <c:crosses val="autoZero"/>
        <c:crossBetween val="midCat"/>
        <c:majorUnit val="150"/>
        <c:minorUnit val="75"/>
      </c:valAx>
      <c:spPr>
        <a:noFill/>
        <a:ln w="12700" cap="flat">
          <a:solidFill>
            <a:srgbClr val="B8B8B8"/>
          </a:solidFill>
          <a:prstDash val="solid"/>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0549193"/>
          <c:y val="0.133483"/>
          <c:w val="0.391651"/>
          <c:h val="0.757291"/>
        </c:manualLayout>
      </c:layout>
      <c:lineChart>
        <c:grouping val="standard"/>
        <c:varyColors val="0"/>
        <c:ser>
          <c:idx val="0"/>
          <c:order val="0"/>
          <c:tx>
            <c:strRef>
              <c:f>Sheet1!$A$2</c:f>
              <c:strCache>
                <c:pt idx="0">
                  <c:v>mcs</c:v>
                </c:pt>
              </c:strCache>
            </c:strRef>
          </c:tx>
          <c:spPr>
            <a:noFill/>
            <a:ln w="76200" cap="flat">
              <a:solidFill>
                <a:srgbClr val="769DC4"/>
              </a:solidFill>
              <a:prstDash val="solid"/>
              <a:miter lim="400000"/>
            </a:ln>
            <a:effectLst/>
          </c:spPr>
          <c:marker>
            <c:symbol val="circle"/>
            <c:size val="14"/>
            <c:spPr>
              <a:noFill/>
              <a:ln w="76200" cap="flat">
                <a:solidFill>
                  <a:srgbClr val="769DC4"/>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Sheet1!$B$2:$I$2</c:f>
              <c:numCache>
                <c:ptCount val="8"/>
                <c:pt idx="0">
                  <c:v>40.000000</c:v>
                </c:pt>
                <c:pt idx="1">
                  <c:v>17.000000</c:v>
                </c:pt>
                <c:pt idx="2">
                  <c:v>16.000000</c:v>
                </c:pt>
                <c:pt idx="3">
                  <c:v>16.000000</c:v>
                </c:pt>
                <c:pt idx="4">
                  <c:v>15.800000</c:v>
                </c:pt>
                <c:pt idx="5">
                  <c:v>11.000000</c:v>
                </c:pt>
                <c:pt idx="6">
                  <c:v>8.000000</c:v>
                </c:pt>
                <c:pt idx="7">
                  <c:v>4.000000</c:v>
                </c:pt>
              </c:numCache>
            </c:numRef>
          </c:val>
          <c:smooth val="0"/>
        </c:ser>
        <c:ser>
          <c:idx val="1"/>
          <c:order val="1"/>
          <c:tx>
            <c:strRef>
              <c:f>Sheet1!$A$3</c:f>
              <c:strCache>
                <c:pt idx="0">
                  <c:v>slr-mcs</c:v>
                </c:pt>
              </c:strCache>
            </c:strRef>
          </c:tx>
          <c:spPr>
            <a:noFill/>
            <a:ln w="76200" cap="flat">
              <a:solidFill>
                <a:srgbClr val="7DCAAC"/>
              </a:solidFill>
              <a:prstDash val="solid"/>
              <a:miter lim="400000"/>
            </a:ln>
            <a:effectLst/>
          </c:spPr>
          <c:marker>
            <c:symbol val="circle"/>
            <c:size val="14"/>
            <c:spPr>
              <a:noFill/>
              <a:ln w="76200" cap="flat">
                <a:solidFill>
                  <a:srgbClr val="7DCAAC"/>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Sheet1!$B$3:$I$3</c:f>
              <c:numCache>
                <c:ptCount val="8"/>
                <c:pt idx="0">
                  <c:v>40.000000</c:v>
                </c:pt>
                <c:pt idx="1">
                  <c:v>171.000000</c:v>
                </c:pt>
                <c:pt idx="2">
                  <c:v>265.000000</c:v>
                </c:pt>
                <c:pt idx="3">
                  <c:v>281.000000</c:v>
                </c:pt>
                <c:pt idx="4">
                  <c:v>151.000000</c:v>
                </c:pt>
                <c:pt idx="5">
                  <c:v>136.000000</c:v>
                </c:pt>
                <c:pt idx="6">
                  <c:v>70.000000</c:v>
                </c:pt>
                <c:pt idx="7">
                  <c:v>40.000000</c:v>
                </c:pt>
              </c:numCache>
            </c:numRef>
          </c:val>
          <c:smooth val="0"/>
        </c:ser>
        <c:ser>
          <c:idx val="2"/>
          <c:order val="2"/>
          <c:tx>
            <c:strRef>
              <c:f>Sheet1!$A$4</c:f>
              <c:strCache>
                <c:pt idx="0">
                  <c:v>scm-ttas-opt</c:v>
                </c:pt>
              </c:strCache>
            </c:strRef>
          </c:tx>
          <c:spPr>
            <a:noFill/>
            <a:ln w="76200" cap="flat">
              <a:solidFill>
                <a:srgbClr val="8EA559"/>
              </a:solidFill>
              <a:prstDash val="solid"/>
              <a:miter lim="400000"/>
            </a:ln>
            <a:effectLst/>
          </c:spPr>
          <c:marker>
            <c:symbol val="circle"/>
            <c:size val="14"/>
            <c:spPr>
              <a:noFill/>
              <a:ln w="76200" cap="flat">
                <a:solidFill>
                  <a:srgbClr val="8EA559"/>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Sheet1!$B$4:$I$4</c:f>
              <c:numCache>
                <c:ptCount val="8"/>
                <c:pt idx="0">
                  <c:v>40.000000</c:v>
                </c:pt>
                <c:pt idx="1">
                  <c:v>60.000000</c:v>
                </c:pt>
                <c:pt idx="2">
                  <c:v>57.000000</c:v>
                </c:pt>
                <c:pt idx="3">
                  <c:v>55.000000</c:v>
                </c:pt>
                <c:pt idx="4">
                  <c:v>54.000000</c:v>
                </c:pt>
                <c:pt idx="5">
                  <c:v>53.000000</c:v>
                </c:pt>
                <c:pt idx="6">
                  <c:v>58.000000</c:v>
                </c:pt>
                <c:pt idx="7">
                  <c:v>70.000000</c:v>
                </c:pt>
              </c:numCache>
            </c:numRef>
          </c:val>
          <c:smooth val="0"/>
        </c:ser>
        <c:ser>
          <c:idx val="3"/>
          <c:order val="3"/>
          <c:tx>
            <c:strRef>
              <c:f>Sheet1!$A$5</c:f>
              <c:strCache>
                <c:pt idx="0">
                  <c:v>slr-scm-mcs</c:v>
                </c:pt>
              </c:strCache>
            </c:strRef>
          </c:tx>
          <c:spPr>
            <a:noFill/>
            <a:ln w="76200" cap="flat">
              <a:solidFill>
                <a:srgbClr val="DAB85E"/>
              </a:solidFill>
              <a:prstDash val="solid"/>
              <a:miter lim="400000"/>
            </a:ln>
            <a:effectLst/>
          </c:spPr>
          <c:marker>
            <c:symbol val="circle"/>
            <c:size val="14"/>
            <c:spPr>
              <a:noFill/>
              <a:ln w="76200" cap="flat">
                <a:solidFill>
                  <a:srgbClr val="DAB85E"/>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Sheet1!$B$5:$I$5</c:f>
              <c:numCache>
                <c:ptCount val="8"/>
                <c:pt idx="0">
                  <c:v>50.000000</c:v>
                </c:pt>
                <c:pt idx="1">
                  <c:v>170.000000</c:v>
                </c:pt>
                <c:pt idx="2">
                  <c:v>268.000000</c:v>
                </c:pt>
                <c:pt idx="3">
                  <c:v>276.000000</c:v>
                </c:pt>
                <c:pt idx="4">
                  <c:v>263.000000</c:v>
                </c:pt>
                <c:pt idx="5">
                  <c:v>245.000000</c:v>
                </c:pt>
                <c:pt idx="6">
                  <c:v>250.000000</c:v>
                </c:pt>
                <c:pt idx="7">
                  <c:v>255.000000</c:v>
                </c:pt>
              </c:numCache>
            </c:numRef>
          </c:val>
          <c:smooth val="0"/>
        </c:ser>
        <c:ser>
          <c:idx val="4"/>
          <c:order val="4"/>
          <c:tx>
            <c:strRef>
              <c:f>Sheet1!$A$6</c:f>
              <c:strCache>
                <c:pt idx="0">
                  <c:v>htm-retry</c:v>
                </c:pt>
              </c:strCache>
            </c:strRef>
          </c:tx>
          <c:spPr>
            <a:noFill/>
            <a:ln w="76200" cap="flat">
              <a:solidFill>
                <a:srgbClr val="C66B63"/>
              </a:solidFill>
              <a:prstDash val="solid"/>
              <a:miter lim="400000"/>
            </a:ln>
            <a:effectLst/>
          </c:spPr>
          <c:marker>
            <c:symbol val="circle"/>
            <c:size val="14"/>
            <c:spPr>
              <a:noFill/>
              <a:ln w="76200" cap="flat">
                <a:solidFill>
                  <a:srgbClr val="C66B63"/>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Sheet1!$B$6:$I$6</c:f>
              <c:numCache>
                <c:ptCount val="8"/>
                <c:pt idx="0">
                  <c:v>40.000000</c:v>
                </c:pt>
                <c:pt idx="1">
                  <c:v>167.000000</c:v>
                </c:pt>
                <c:pt idx="2">
                  <c:v>266.000000</c:v>
                </c:pt>
                <c:pt idx="3">
                  <c:v>277.000000</c:v>
                </c:pt>
                <c:pt idx="4">
                  <c:v>264.000000</c:v>
                </c:pt>
                <c:pt idx="5">
                  <c:v>230.000000</c:v>
                </c:pt>
                <c:pt idx="6">
                  <c:v>250.000000</c:v>
                </c:pt>
                <c:pt idx="7">
                  <c:v>255.000000</c:v>
                </c:pt>
              </c:numCache>
            </c:numRef>
          </c:val>
          <c:smooth val="0"/>
        </c:ser>
        <c:marker val="1"/>
        <c:axId val="0"/>
        <c:axId val="1"/>
      </c:lineChart>
      <c:catAx>
        <c:axId val="0"/>
        <c:scaling>
          <c:orientation val="minMax"/>
        </c:scaling>
        <c:delete val="0"/>
        <c:axPos val="b"/>
        <c:numFmt formatCode="General" sourceLinked="0"/>
        <c:majorTickMark val="none"/>
        <c:minorTickMark val="none"/>
        <c:tickLblPos val="low"/>
        <c:spPr>
          <a:ln w="12700" cap="flat">
            <a:solidFill>
              <a:srgbClr val="B8B8B8"/>
            </a:solidFill>
            <a:prstDash val="solid"/>
            <a:miter lim="400000"/>
          </a:ln>
        </c:spPr>
        <c:txPr>
          <a:bodyPr rot="0"/>
          <a:lstStyle/>
          <a:p>
            <a:pPr lvl="0">
              <a:defRPr b="0" i="0" strike="noStrike" sz="2400" u="none">
                <a:solidFill>
                  <a:srgbClr val="3B3936"/>
                </a:solidFill>
                <a:effectLst/>
                <a:latin typeface="Palatino"/>
              </a:defRPr>
            </a:pPr>
          </a:p>
        </c:txPr>
        <c:crossAx val="1"/>
        <c:crosses val="autoZero"/>
        <c:auto val="1"/>
        <c:lblAlgn val="ctr"/>
        <c:noMultiLvlLbl val="1"/>
      </c:catAx>
      <c:valAx>
        <c:axId val="1"/>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b="0" i="0" strike="noStrike" sz="2400" u="none">
                <a:solidFill>
                  <a:srgbClr val="3B3936"/>
                </a:solidFill>
                <a:effectLst/>
                <a:latin typeface="Palatino"/>
              </a:defRPr>
            </a:pPr>
          </a:p>
        </c:txPr>
        <c:crossAx val="0"/>
        <c:crosses val="autoZero"/>
        <c:crossBetween val="midCat"/>
        <c:majorUnit val="75"/>
        <c:minorUnit val="37.5"/>
      </c:valAx>
      <c:spPr>
        <a:noFill/>
        <a:ln w="12700" cap="flat">
          <a:solidFill>
            <a:srgbClr val="B8B8B8"/>
          </a:solidFill>
          <a:prstDash val="solid"/>
          <a:miter lim="400000"/>
        </a:ln>
        <a:effectLst/>
      </c:spPr>
    </c:plotArea>
    <c:legend>
      <c:legendPos val="r"/>
      <c:layout>
        <c:manualLayout>
          <c:xMode val="edge"/>
          <c:yMode val="edge"/>
          <c:x val="0.552843"/>
          <c:y val="0.005"/>
          <c:w val="0.447157"/>
          <c:h val="0.224981"/>
        </c:manualLayout>
      </c:layout>
      <c:overlay val="1"/>
      <c:spPr>
        <a:noFill/>
        <a:ln w="12700" cap="flat">
          <a:noFill/>
          <a:miter lim="400000"/>
        </a:ln>
        <a:effectLst/>
      </c:spPr>
      <c:txPr>
        <a:bodyPr/>
        <a:lstStyle/>
        <a:p>
          <a:pPr lvl="0">
            <a:defRPr b="0" i="0" strike="noStrike" sz="2400" u="none">
              <a:solidFill>
                <a:srgbClr val="4C4946"/>
              </a:solidFill>
              <a:effectLst/>
              <a:latin typeface="Palatino"/>
            </a:defRPr>
          </a:pPr>
        </a:p>
      </c:txPr>
    </c:legend>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lvl="0"/>
          </a:p>
        </c:rich>
      </c:tx>
      <c:layout/>
      <c:overlay val="1"/>
    </c:title>
    <c:autoTitleDeleted val="1"/>
    <c:plotArea>
      <c:layout>
        <c:manualLayout>
          <c:layoutTarget val="inner"/>
          <c:xMode val="edge"/>
          <c:yMode val="edge"/>
          <c:x val="0.119549"/>
          <c:y val="0.0755615"/>
          <c:w val="0.85255"/>
          <c:h val="0.808747"/>
        </c:manualLayout>
      </c:layout>
      <c:lineChart>
        <c:grouping val="standard"/>
        <c:varyColors val="0"/>
        <c:ser>
          <c:idx val="0"/>
          <c:order val="0"/>
          <c:tx>
            <c:strRef>
              <c:f>Sheet1!$A$2</c:f>
              <c:strCache>
                <c:pt idx="0">
                  <c:v>mcs</c:v>
                </c:pt>
              </c:strCache>
            </c:strRef>
          </c:tx>
          <c:spPr>
            <a:noFill/>
            <a:ln w="76200" cap="flat">
              <a:solidFill>
                <a:srgbClr val="769DC4"/>
              </a:solidFill>
              <a:prstDash val="solid"/>
              <a:miter lim="400000"/>
            </a:ln>
            <a:effectLst/>
          </c:spPr>
          <c:marker>
            <c:symbol val="circle"/>
            <c:size val="14"/>
            <c:spPr>
              <a:noFill/>
              <a:ln w="76200" cap="flat">
                <a:solidFill>
                  <a:srgbClr val="769DC4"/>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Sheet1!$B$2:$I$2</c:f>
              <c:numCache>
                <c:ptCount val="8"/>
                <c:pt idx="0">
                  <c:v>4.000000</c:v>
                </c:pt>
                <c:pt idx="1">
                  <c:v>3.000000</c:v>
                </c:pt>
                <c:pt idx="2">
                  <c:v>4.000000</c:v>
                </c:pt>
                <c:pt idx="3">
                  <c:v>4.000000</c:v>
                </c:pt>
                <c:pt idx="4">
                  <c:v>4.000000</c:v>
                </c:pt>
                <c:pt idx="5">
                  <c:v>4.000000</c:v>
                </c:pt>
                <c:pt idx="6">
                  <c:v>4.000000</c:v>
                </c:pt>
                <c:pt idx="7">
                  <c:v>3.000000</c:v>
                </c:pt>
              </c:numCache>
            </c:numRef>
          </c:val>
          <c:smooth val="0"/>
        </c:ser>
        <c:ser>
          <c:idx val="1"/>
          <c:order val="1"/>
          <c:tx>
            <c:strRef>
              <c:f>Sheet1!$A$3</c:f>
              <c:strCache>
                <c:pt idx="0">
                  <c:v>slr-mcs</c:v>
                </c:pt>
              </c:strCache>
            </c:strRef>
          </c:tx>
          <c:spPr>
            <a:noFill/>
            <a:ln w="76200" cap="flat">
              <a:solidFill>
                <a:srgbClr val="7DCAAC"/>
              </a:solidFill>
              <a:prstDash val="solid"/>
              <a:miter lim="400000"/>
            </a:ln>
            <a:effectLst/>
          </c:spPr>
          <c:marker>
            <c:symbol val="circle"/>
            <c:size val="14"/>
            <c:spPr>
              <a:noFill/>
              <a:ln w="76200" cap="flat">
                <a:solidFill>
                  <a:srgbClr val="7DCAAC"/>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Sheet1!$B$3:$I$3</c:f>
              <c:numCache>
                <c:ptCount val="8"/>
                <c:pt idx="0">
                  <c:v>4.000000</c:v>
                </c:pt>
                <c:pt idx="1">
                  <c:v>170.000000</c:v>
                </c:pt>
                <c:pt idx="2">
                  <c:v>299.000000</c:v>
                </c:pt>
                <c:pt idx="3">
                  <c:v>321.000000</c:v>
                </c:pt>
                <c:pt idx="4">
                  <c:v>400.000000</c:v>
                </c:pt>
                <c:pt idx="5">
                  <c:v>475.000000</c:v>
                </c:pt>
                <c:pt idx="6">
                  <c:v>490.000000</c:v>
                </c:pt>
                <c:pt idx="7">
                  <c:v>515.000000</c:v>
                </c:pt>
              </c:numCache>
            </c:numRef>
          </c:val>
          <c:smooth val="0"/>
        </c:ser>
        <c:ser>
          <c:idx val="2"/>
          <c:order val="2"/>
          <c:tx>
            <c:strRef>
              <c:f>Sheet1!$A$4</c:f>
              <c:strCache>
                <c:pt idx="0">
                  <c:v>scm-ttas-opt</c:v>
                </c:pt>
              </c:strCache>
            </c:strRef>
          </c:tx>
          <c:spPr>
            <a:noFill/>
            <a:ln w="76200" cap="flat">
              <a:solidFill>
                <a:srgbClr val="8EA559"/>
              </a:solidFill>
              <a:prstDash val="solid"/>
              <a:miter lim="400000"/>
            </a:ln>
            <a:effectLst/>
          </c:spPr>
          <c:marker>
            <c:symbol val="circle"/>
            <c:size val="14"/>
            <c:spPr>
              <a:noFill/>
              <a:ln w="76200" cap="flat">
                <a:solidFill>
                  <a:srgbClr val="8EA559"/>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Sheet1!$B$4:$I$4</c:f>
              <c:numCache>
                <c:ptCount val="8"/>
                <c:pt idx="0">
                  <c:v>4.000000</c:v>
                </c:pt>
                <c:pt idx="1">
                  <c:v>20.000000</c:v>
                </c:pt>
                <c:pt idx="2">
                  <c:v>24.000000</c:v>
                </c:pt>
                <c:pt idx="3">
                  <c:v>22.000000</c:v>
                </c:pt>
                <c:pt idx="4">
                  <c:v>21.000000</c:v>
                </c:pt>
                <c:pt idx="5">
                  <c:v>18.000000</c:v>
                </c:pt>
                <c:pt idx="6">
                  <c:v>17.000000</c:v>
                </c:pt>
                <c:pt idx="7">
                  <c:v>3.000000</c:v>
                </c:pt>
              </c:numCache>
            </c:numRef>
          </c:val>
          <c:smooth val="0"/>
        </c:ser>
        <c:ser>
          <c:idx val="3"/>
          <c:order val="3"/>
          <c:tx>
            <c:strRef>
              <c:f>Sheet1!$A$5</c:f>
              <c:strCache>
                <c:pt idx="0">
                  <c:v>slr-scm-mcs</c:v>
                </c:pt>
              </c:strCache>
            </c:strRef>
          </c:tx>
          <c:spPr>
            <a:noFill/>
            <a:ln w="76200" cap="flat">
              <a:solidFill>
                <a:srgbClr val="DAB85E"/>
              </a:solidFill>
              <a:prstDash val="solid"/>
              <a:miter lim="400000"/>
            </a:ln>
            <a:effectLst/>
          </c:spPr>
          <c:marker>
            <c:symbol val="circle"/>
            <c:size val="14"/>
            <c:spPr>
              <a:noFill/>
              <a:ln w="76200" cap="flat">
                <a:solidFill>
                  <a:srgbClr val="DAB85E"/>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Sheet1!$B$5:$I$5</c:f>
              <c:numCache>
                <c:ptCount val="8"/>
                <c:pt idx="0">
                  <c:v>4.000000</c:v>
                </c:pt>
                <c:pt idx="1">
                  <c:v>166.000000</c:v>
                </c:pt>
                <c:pt idx="2">
                  <c:v>270.000000</c:v>
                </c:pt>
                <c:pt idx="3">
                  <c:v>341.000000</c:v>
                </c:pt>
                <c:pt idx="4">
                  <c:v>400.000000</c:v>
                </c:pt>
                <c:pt idx="5">
                  <c:v>476.000000</c:v>
                </c:pt>
                <c:pt idx="6">
                  <c:v>509.000000</c:v>
                </c:pt>
                <c:pt idx="7">
                  <c:v>520.000000</c:v>
                </c:pt>
              </c:numCache>
            </c:numRef>
          </c:val>
          <c:smooth val="0"/>
        </c:ser>
        <c:ser>
          <c:idx val="4"/>
          <c:order val="4"/>
          <c:tx>
            <c:strRef>
              <c:f>Sheet1!$A$6</c:f>
              <c:strCache>
                <c:pt idx="0">
                  <c:v>htm-retry</c:v>
                </c:pt>
              </c:strCache>
            </c:strRef>
          </c:tx>
          <c:spPr>
            <a:noFill/>
            <a:ln w="76200" cap="flat">
              <a:solidFill>
                <a:srgbClr val="C66B63"/>
              </a:solidFill>
              <a:prstDash val="solid"/>
              <a:miter lim="400000"/>
            </a:ln>
            <a:effectLst/>
          </c:spPr>
          <c:marker>
            <c:symbol val="circle"/>
            <c:size val="14"/>
            <c:spPr>
              <a:noFill/>
              <a:ln w="76200" cap="flat">
                <a:solidFill>
                  <a:srgbClr val="C66B63"/>
                </a:solidFill>
                <a:prstDash val="solid"/>
                <a:miter lim="400000"/>
              </a:ln>
              <a:effectLst/>
            </c:spPr>
          </c:marker>
          <c:dLbls>
            <c:numFmt formatCode="#,##0" sourceLinked="0"/>
            <c:txPr>
              <a:bodyPr/>
              <a:lstStyle/>
              <a:p>
                <a:pPr lvl="0">
                  <a:defRPr b="0" i="0" strike="noStrike" sz="3000" u="none">
                    <a:solidFill>
                      <a:srgbClr val="FFFFFF"/>
                    </a:solidFill>
                    <a:effectLst>
                      <a:outerShdw sx="100000" sy="100000" kx="0" ky="0" algn="b" rotWithShape="0" blurRad="0" dist="38100" dir="2700000">
                        <a:srgbClr val="000000"/>
                      </a:outerShdw>
                    </a:effectLst>
                    <a:latin typeface="Palatino"/>
                  </a:defRPr>
                </a:pPr>
                <a:r>
                  <a:rPr b="0" i="0" strike="noStrike" sz="3000" u="none">
                    <a:solidFill>
                      <a:srgbClr val="FFFFFF"/>
                    </a:solidFill>
                    <a:effectLst>
                      <a:outerShdw sx="100000" sy="100000" kx="0" ky="0" algn="b" rotWithShape="0" blurRad="0" dist="38100" dir="2700000">
                        <a:srgbClr val="000000"/>
                      </a:outerShdw>
                    </a:effectLst>
                    <a:latin typeface="Palatino"/>
                  </a:rPr>
                  <a:t/>
                </a:r>
              </a:p>
            </c:txPr>
            <c:dLblPos val="b"/>
            <c:showLegendKey val="0"/>
            <c:showVal val="0"/>
            <c:showCatName val="0"/>
            <c:showSerName val="0"/>
            <c:showPercent val="0"/>
            <c:showBubbleSize val="0"/>
            <c:showLeaderLines val="0"/>
          </c:dLbls>
          <c:cat>
            <c:strRef>
              <c:f>Sheet1!$B$1:$I$1</c:f>
              <c:strCache>
                <c:ptCount val="8"/>
                <c:pt idx="0">
                  <c:v>1</c:v>
                </c:pt>
                <c:pt idx="1">
                  <c:v>8</c:v>
                </c:pt>
                <c:pt idx="2">
                  <c:v>16</c:v>
                </c:pt>
                <c:pt idx="3">
                  <c:v>24</c:v>
                </c:pt>
                <c:pt idx="4">
                  <c:v>32</c:v>
                </c:pt>
                <c:pt idx="5">
                  <c:v>40</c:v>
                </c:pt>
                <c:pt idx="6">
                  <c:v>48</c:v>
                </c:pt>
                <c:pt idx="7">
                  <c:v>56</c:v>
                </c:pt>
              </c:strCache>
            </c:strRef>
          </c:cat>
          <c:val>
            <c:numRef>
              <c:f>Sheet1!$B$6:$I$6</c:f>
              <c:numCache>
                <c:ptCount val="8"/>
                <c:pt idx="0">
                  <c:v>4.000000</c:v>
                </c:pt>
                <c:pt idx="1">
                  <c:v>166.000000</c:v>
                </c:pt>
                <c:pt idx="2">
                  <c:v>270.000000</c:v>
                </c:pt>
                <c:pt idx="3">
                  <c:v>386.000000</c:v>
                </c:pt>
                <c:pt idx="4">
                  <c:v>411.000000</c:v>
                </c:pt>
                <c:pt idx="5">
                  <c:v>478.000000</c:v>
                </c:pt>
                <c:pt idx="6">
                  <c:v>511.000000</c:v>
                </c:pt>
                <c:pt idx="7">
                  <c:v>525.000000</c:v>
                </c:pt>
              </c:numCache>
            </c:numRef>
          </c:val>
          <c:smooth val="0"/>
        </c:ser>
        <c:marker val="1"/>
        <c:axId val="0"/>
        <c:axId val="1"/>
      </c:lineChart>
      <c:catAx>
        <c:axId val="0"/>
        <c:scaling>
          <c:orientation val="minMax"/>
        </c:scaling>
        <c:delete val="0"/>
        <c:axPos val="b"/>
        <c:numFmt formatCode="General" sourceLinked="0"/>
        <c:majorTickMark val="none"/>
        <c:minorTickMark val="none"/>
        <c:tickLblPos val="low"/>
        <c:spPr>
          <a:ln w="12700" cap="flat">
            <a:solidFill>
              <a:srgbClr val="B8B8B8"/>
            </a:solidFill>
            <a:prstDash val="solid"/>
            <a:miter lim="400000"/>
          </a:ln>
        </c:spPr>
        <c:txPr>
          <a:bodyPr rot="0"/>
          <a:lstStyle/>
          <a:p>
            <a:pPr lvl="0">
              <a:defRPr b="0" i="0" strike="noStrike" sz="2400" u="none">
                <a:solidFill>
                  <a:srgbClr val="3B3936"/>
                </a:solidFill>
                <a:effectLst/>
                <a:latin typeface="Palatino"/>
              </a:defRPr>
            </a:pPr>
          </a:p>
        </c:txPr>
        <c:crossAx val="1"/>
        <c:crosses val="autoZero"/>
        <c:auto val="1"/>
        <c:lblAlgn val="ctr"/>
        <c:noMultiLvlLbl val="1"/>
      </c:catAx>
      <c:valAx>
        <c:axId val="1"/>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lvl="0">
              <a:defRPr b="0" i="0" strike="noStrike" sz="2400" u="none">
                <a:solidFill>
                  <a:srgbClr val="3B3936"/>
                </a:solidFill>
                <a:effectLst/>
                <a:latin typeface="Palatino"/>
              </a:defRPr>
            </a:pPr>
          </a:p>
        </c:txPr>
        <c:crossAx val="0"/>
        <c:crosses val="autoZero"/>
        <c:crossBetween val="midCat"/>
        <c:majorUnit val="150"/>
        <c:minorUnit val="75"/>
      </c:valAx>
      <c:spPr>
        <a:noFill/>
        <a:ln w="12700" cap="flat">
          <a:solidFill>
            <a:srgbClr val="B8B8B8"/>
          </a:solidFill>
          <a:prstDash val="solid"/>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与副标题">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标题文本</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正文级别 1</a:t>
            </a:r>
            <a:endParaRPr sz="3200"/>
          </a:p>
          <a:p>
            <a:pPr lvl="1">
              <a:defRPr sz="1800"/>
            </a:pPr>
            <a:r>
              <a:rPr sz="3200"/>
              <a:t>正文级别 2</a:t>
            </a:r>
            <a:endParaRPr sz="3200"/>
          </a:p>
          <a:p>
            <a:pPr lvl="2">
              <a:defRPr sz="1800"/>
            </a:pPr>
            <a:r>
              <a:rPr sz="3200"/>
              <a:t>正文级别 3</a:t>
            </a:r>
            <a:endParaRPr sz="3200"/>
          </a:p>
          <a:p>
            <a:pPr lvl="3">
              <a:defRPr sz="1800"/>
            </a:pPr>
            <a:r>
              <a:rPr sz="3200"/>
              <a:t>正文级别 4</a:t>
            </a:r>
            <a:endParaRPr sz="3200"/>
          </a:p>
          <a:p>
            <a:pPr lvl="4">
              <a:defRPr sz="1800"/>
            </a:pPr>
            <a:r>
              <a:rPr sz="3200"/>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标题文本</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正文级别 1</a:t>
            </a:r>
            <a:endParaRPr sz="3200"/>
          </a:p>
          <a:p>
            <a:pPr lvl="1">
              <a:defRPr sz="1800"/>
            </a:pPr>
            <a:r>
              <a:rPr sz="3200"/>
              <a:t>正文级别 2</a:t>
            </a:r>
            <a:endParaRPr sz="3200"/>
          </a:p>
          <a:p>
            <a:pPr lvl="2">
              <a:defRPr sz="1800"/>
            </a:pPr>
            <a:r>
              <a:rPr sz="3200"/>
              <a:t>正文级别 3</a:t>
            </a:r>
            <a:endParaRPr sz="3200"/>
          </a:p>
          <a:p>
            <a:pPr lvl="3">
              <a:defRPr sz="1800"/>
            </a:pPr>
            <a:r>
              <a:rPr sz="3200"/>
              <a:t>正文级别 4</a:t>
            </a:r>
            <a:endParaRPr sz="3200"/>
          </a:p>
          <a:p>
            <a:pPr lvl="4">
              <a:defRPr sz="1800"/>
            </a:pPr>
            <a:r>
              <a:rPr sz="3200"/>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标题文本</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正文级别 1</a:t>
            </a:r>
            <a:endParaRPr sz="3200"/>
          </a:p>
          <a:p>
            <a:pPr lvl="1">
              <a:defRPr sz="1800"/>
            </a:pPr>
            <a:r>
              <a:rPr sz="3200"/>
              <a:t>正文级别 2</a:t>
            </a:r>
            <a:endParaRPr sz="3200"/>
          </a:p>
          <a:p>
            <a:pPr lvl="2">
              <a:defRPr sz="1800"/>
            </a:pPr>
            <a:r>
              <a:rPr sz="3200"/>
              <a:t>正文级别 3</a:t>
            </a:r>
            <a:endParaRPr sz="3200"/>
          </a:p>
          <a:p>
            <a:pPr lvl="3">
              <a:defRPr sz="1800"/>
            </a:pPr>
            <a:r>
              <a:rPr sz="3200"/>
              <a:t>正文级别 4</a:t>
            </a:r>
            <a:endParaRPr sz="3200"/>
          </a:p>
          <a:p>
            <a:pPr lvl="4">
              <a:defRPr sz="1800"/>
            </a:pPr>
            <a:r>
              <a:rPr sz="3200"/>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标题文本</a:t>
            </a:r>
          </a:p>
        </p:txBody>
      </p:sp>
      <p:sp>
        <p:nvSpPr>
          <p:cNvPr id="19" name="Shape 19"/>
          <p:cNvSpPr/>
          <p:nvPr>
            <p:ph type="body" idx="1"/>
          </p:nvPr>
        </p:nvSpPr>
        <p:spPr>
          <a:prstGeom prst="rect">
            <a:avLst/>
          </a:prstGeom>
        </p:spPr>
        <p:txBody>
          <a:bodyPr/>
          <a:lstStyle/>
          <a:p>
            <a:pPr lvl="0">
              <a:defRPr sz="1800"/>
            </a:pPr>
            <a:r>
              <a:rPr sz="3600"/>
              <a:t>正文级别 1</a:t>
            </a:r>
            <a:endParaRPr sz="3600"/>
          </a:p>
          <a:p>
            <a:pPr lvl="1">
              <a:defRPr sz="1800"/>
            </a:pPr>
            <a:r>
              <a:rPr sz="3600"/>
              <a:t>正文级别 2</a:t>
            </a:r>
            <a:endParaRPr sz="3600"/>
          </a:p>
          <a:p>
            <a:pPr lvl="2">
              <a:defRPr sz="1800"/>
            </a:pPr>
            <a:r>
              <a:rPr sz="3600"/>
              <a:t>正文级别 3</a:t>
            </a:r>
            <a:endParaRPr sz="3600"/>
          </a:p>
          <a:p>
            <a:pPr lvl="3">
              <a:defRPr sz="1800"/>
            </a:pPr>
            <a:r>
              <a:rPr sz="3600"/>
              <a:t>正文级别 4</a:t>
            </a:r>
            <a:endParaRPr sz="3600"/>
          </a:p>
          <a:p>
            <a:pPr lvl="4">
              <a:defRPr sz="1800"/>
            </a:pPr>
            <a:r>
              <a:rPr sz="3600"/>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标题文本</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正文级别 1</a:t>
            </a:r>
            <a:endParaRPr sz="2800"/>
          </a:p>
          <a:p>
            <a:pPr lvl="1">
              <a:defRPr sz="1800"/>
            </a:pPr>
            <a:r>
              <a:rPr sz="2800"/>
              <a:t>正文级别 2</a:t>
            </a:r>
            <a:endParaRPr sz="2800"/>
          </a:p>
          <a:p>
            <a:pPr lvl="2">
              <a:defRPr sz="1800"/>
            </a:pPr>
            <a:r>
              <a:rPr sz="2800"/>
              <a:t>正文级别 3</a:t>
            </a:r>
            <a:endParaRPr sz="2800"/>
          </a:p>
          <a:p>
            <a:pPr lvl="3">
              <a:defRPr sz="1800"/>
            </a:pPr>
            <a:r>
              <a:rPr sz="2800"/>
              <a:t>正文级别 4</a:t>
            </a:r>
            <a:endParaRPr sz="2800"/>
          </a:p>
          <a:p>
            <a:pPr lvl="4">
              <a:defRPr sz="1800"/>
            </a:pPr>
            <a:r>
              <a:rPr sz="2800"/>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正文级别 1</a:t>
            </a:r>
            <a:endParaRPr sz="3600"/>
          </a:p>
          <a:p>
            <a:pPr lvl="1">
              <a:defRPr sz="1800"/>
            </a:pPr>
            <a:r>
              <a:rPr sz="3600"/>
              <a:t>正文级别 2</a:t>
            </a:r>
            <a:endParaRPr sz="3600"/>
          </a:p>
          <a:p>
            <a:pPr lvl="2">
              <a:defRPr sz="1800"/>
            </a:pPr>
            <a:r>
              <a:rPr sz="3600"/>
              <a:t>正文级别 3</a:t>
            </a:r>
            <a:endParaRPr sz="3600"/>
          </a:p>
          <a:p>
            <a:pPr lvl="3">
              <a:defRPr sz="1800"/>
            </a:pPr>
            <a:r>
              <a:rPr sz="3600"/>
              <a:t>正文级别 4</a:t>
            </a:r>
            <a:endParaRPr sz="3600"/>
          </a:p>
          <a:p>
            <a:pPr lvl="4">
              <a:defRPr sz="1800"/>
            </a:pPr>
            <a:r>
              <a:rPr sz="3600"/>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标题文本</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正文级别 1</a:t>
            </a:r>
            <a:endParaRPr sz="3600"/>
          </a:p>
          <a:p>
            <a:pPr lvl="1">
              <a:defRPr sz="1800"/>
            </a:pPr>
            <a:r>
              <a:rPr sz="3600"/>
              <a:t>正文级别 2</a:t>
            </a:r>
            <a:endParaRPr sz="3600"/>
          </a:p>
          <a:p>
            <a:pPr lvl="2">
              <a:defRPr sz="1800"/>
            </a:pPr>
            <a:r>
              <a:rPr sz="3600"/>
              <a:t>正文级别 3</a:t>
            </a:r>
            <a:endParaRPr sz="3600"/>
          </a:p>
          <a:p>
            <a:pPr lvl="3">
              <a:defRPr sz="1800"/>
            </a:pPr>
            <a:r>
              <a:rPr sz="3600"/>
              <a:t>正文级别 4</a:t>
            </a:r>
            <a:endParaRPr sz="3600"/>
          </a:p>
          <a:p>
            <a:pPr lvl="4">
              <a:defRPr sz="1800"/>
            </a:pPr>
            <a:r>
              <a:rPr sz="3600"/>
              <a:t>正文级别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a:defRPr>
      </a:lvl1pPr>
      <a:lvl2pPr indent="228600" algn="ctr" defTabSz="584200">
        <a:defRPr sz="8000">
          <a:latin typeface="+mn-lt"/>
          <a:ea typeface="+mn-ea"/>
          <a:cs typeface="+mn-cs"/>
          <a:sym typeface="Helvetica"/>
        </a:defRPr>
      </a:lvl2pPr>
      <a:lvl3pPr indent="457200" algn="ctr" defTabSz="584200">
        <a:defRPr sz="8000">
          <a:latin typeface="+mn-lt"/>
          <a:ea typeface="+mn-ea"/>
          <a:cs typeface="+mn-cs"/>
          <a:sym typeface="Helvetica"/>
        </a:defRPr>
      </a:lvl3pPr>
      <a:lvl4pPr indent="685800" algn="ctr" defTabSz="584200">
        <a:defRPr sz="8000">
          <a:latin typeface="+mn-lt"/>
          <a:ea typeface="+mn-ea"/>
          <a:cs typeface="+mn-cs"/>
          <a:sym typeface="Helvetica"/>
        </a:defRPr>
      </a:lvl4pPr>
      <a:lvl5pPr indent="914400" algn="ctr" defTabSz="584200">
        <a:defRPr sz="8000">
          <a:latin typeface="+mn-lt"/>
          <a:ea typeface="+mn-ea"/>
          <a:cs typeface="+mn-cs"/>
          <a:sym typeface="Helvetica"/>
        </a:defRPr>
      </a:lvl5pPr>
      <a:lvl6pPr indent="1143000" algn="ctr" defTabSz="584200">
        <a:defRPr sz="8000">
          <a:latin typeface="+mn-lt"/>
          <a:ea typeface="+mn-ea"/>
          <a:cs typeface="+mn-cs"/>
          <a:sym typeface="Helvetica"/>
        </a:defRPr>
      </a:lvl6pPr>
      <a:lvl7pPr indent="1371600" algn="ctr" defTabSz="584200">
        <a:defRPr sz="8000">
          <a:latin typeface="+mn-lt"/>
          <a:ea typeface="+mn-ea"/>
          <a:cs typeface="+mn-cs"/>
          <a:sym typeface="Helvetica"/>
        </a:defRPr>
      </a:lvl7pPr>
      <a:lvl8pPr indent="1600200" algn="ctr" defTabSz="584200">
        <a:defRPr sz="8000">
          <a:latin typeface="+mn-lt"/>
          <a:ea typeface="+mn-ea"/>
          <a:cs typeface="+mn-cs"/>
          <a:sym typeface="Helvetica"/>
        </a:defRPr>
      </a:lvl8pPr>
      <a:lvl9pPr indent="1828800" algn="ctr" defTabSz="584200">
        <a:defRPr sz="8000">
          <a:latin typeface="+mn-lt"/>
          <a:ea typeface="+mn-ea"/>
          <a:cs typeface="+mn-cs"/>
          <a:sym typeface="Helvetica"/>
        </a:defRPr>
      </a:lvl9pPr>
    </p:titleStyle>
    <p:bodyStyle>
      <a:lvl1pPr marL="444500" indent="-444500" defTabSz="584200">
        <a:spcBef>
          <a:spcPts val="4200"/>
        </a:spcBef>
        <a:buSzPct val="75000"/>
        <a:buChar char="•"/>
        <a:defRPr sz="3600">
          <a:latin typeface="+mn-lt"/>
          <a:ea typeface="+mn-ea"/>
          <a:cs typeface="+mn-cs"/>
          <a:sym typeface="Helvetica"/>
        </a:defRPr>
      </a:lvl1pPr>
      <a:lvl2pPr marL="889000" indent="-444500" defTabSz="584200">
        <a:spcBef>
          <a:spcPts val="4200"/>
        </a:spcBef>
        <a:buSzPct val="75000"/>
        <a:buChar char="•"/>
        <a:defRPr sz="3600">
          <a:latin typeface="+mn-lt"/>
          <a:ea typeface="+mn-ea"/>
          <a:cs typeface="+mn-cs"/>
          <a:sym typeface="Helvetica"/>
        </a:defRPr>
      </a:lvl2pPr>
      <a:lvl3pPr marL="1333500" indent="-444500" defTabSz="584200">
        <a:spcBef>
          <a:spcPts val="4200"/>
        </a:spcBef>
        <a:buSzPct val="75000"/>
        <a:buChar char="•"/>
        <a:defRPr sz="3600">
          <a:latin typeface="+mn-lt"/>
          <a:ea typeface="+mn-ea"/>
          <a:cs typeface="+mn-cs"/>
          <a:sym typeface="Helvetica"/>
        </a:defRPr>
      </a:lvl3pPr>
      <a:lvl4pPr marL="1778000" indent="-444500" defTabSz="584200">
        <a:spcBef>
          <a:spcPts val="4200"/>
        </a:spcBef>
        <a:buSzPct val="75000"/>
        <a:buChar char="•"/>
        <a:defRPr sz="3600">
          <a:latin typeface="+mn-lt"/>
          <a:ea typeface="+mn-ea"/>
          <a:cs typeface="+mn-cs"/>
          <a:sym typeface="Helvetica"/>
        </a:defRPr>
      </a:lvl4pPr>
      <a:lvl5pPr marL="2222500" indent="-444500" defTabSz="584200">
        <a:spcBef>
          <a:spcPts val="4200"/>
        </a:spcBef>
        <a:buSzPct val="75000"/>
        <a:buChar char="•"/>
        <a:defRPr sz="3600">
          <a:latin typeface="+mn-lt"/>
          <a:ea typeface="+mn-ea"/>
          <a:cs typeface="+mn-cs"/>
          <a:sym typeface="Helvetica"/>
        </a:defRPr>
      </a:lvl5pPr>
      <a:lvl6pPr marL="2667000" indent="-444500" defTabSz="584200">
        <a:spcBef>
          <a:spcPts val="4200"/>
        </a:spcBef>
        <a:buSzPct val="75000"/>
        <a:buChar char="•"/>
        <a:defRPr sz="3600">
          <a:latin typeface="+mn-lt"/>
          <a:ea typeface="+mn-ea"/>
          <a:cs typeface="+mn-cs"/>
          <a:sym typeface="Helvetica"/>
        </a:defRPr>
      </a:lvl6pPr>
      <a:lvl7pPr marL="3111500" indent="-444500" defTabSz="584200">
        <a:spcBef>
          <a:spcPts val="4200"/>
        </a:spcBef>
        <a:buSzPct val="75000"/>
        <a:buChar char="•"/>
        <a:defRPr sz="3600">
          <a:latin typeface="+mn-lt"/>
          <a:ea typeface="+mn-ea"/>
          <a:cs typeface="+mn-cs"/>
          <a:sym typeface="Helvetica"/>
        </a:defRPr>
      </a:lvl7pPr>
      <a:lvl8pPr marL="3556000" indent="-444500" defTabSz="584200">
        <a:spcBef>
          <a:spcPts val="4200"/>
        </a:spcBef>
        <a:buSzPct val="75000"/>
        <a:buChar char="•"/>
        <a:defRPr sz="3600">
          <a:latin typeface="+mn-lt"/>
          <a:ea typeface="+mn-ea"/>
          <a:cs typeface="+mn-cs"/>
          <a:sym typeface="Helvetica"/>
        </a:defRPr>
      </a:lvl8pPr>
      <a:lvl9pPr marL="4000500" indent="-444500" defTabSz="584200">
        <a:spcBef>
          <a:spcPts val="4200"/>
        </a:spcBef>
        <a:buSzPct val="75000"/>
        <a:buChar char="•"/>
        <a:defRPr sz="3600">
          <a:latin typeface="+mn-lt"/>
          <a:ea typeface="+mn-ea"/>
          <a:cs typeface="+mn-cs"/>
          <a:sym typeface="Helvetica"/>
        </a:defRPr>
      </a:lvl9pPr>
    </p:bodyStyle>
    <p:otherStyle>
      <a:lvl1pPr algn="ctr" defTabSz="584200">
        <a:defRPr>
          <a:solidFill>
            <a:schemeClr val="tx1"/>
          </a:solidFill>
          <a:latin typeface="+mn-lt"/>
          <a:ea typeface="+mn-ea"/>
          <a:cs typeface="+mn-cs"/>
          <a:sym typeface="Helvetica"/>
        </a:defRPr>
      </a:lvl1pPr>
      <a:lvl2pPr indent="228600" algn="ctr" defTabSz="584200">
        <a:defRPr>
          <a:solidFill>
            <a:schemeClr val="tx1"/>
          </a:solidFill>
          <a:latin typeface="+mn-lt"/>
          <a:ea typeface="+mn-ea"/>
          <a:cs typeface="+mn-cs"/>
          <a:sym typeface="Helvetica"/>
        </a:defRPr>
      </a:lvl2pPr>
      <a:lvl3pPr indent="457200" algn="ctr" defTabSz="584200">
        <a:defRPr>
          <a:solidFill>
            <a:schemeClr val="tx1"/>
          </a:solidFill>
          <a:latin typeface="+mn-lt"/>
          <a:ea typeface="+mn-ea"/>
          <a:cs typeface="+mn-cs"/>
          <a:sym typeface="Helvetica"/>
        </a:defRPr>
      </a:lvl3pPr>
      <a:lvl4pPr indent="685800" algn="ctr" defTabSz="584200">
        <a:defRPr>
          <a:solidFill>
            <a:schemeClr val="tx1"/>
          </a:solidFill>
          <a:latin typeface="+mn-lt"/>
          <a:ea typeface="+mn-ea"/>
          <a:cs typeface="+mn-cs"/>
          <a:sym typeface="Helvetica"/>
        </a:defRPr>
      </a:lvl4pPr>
      <a:lvl5pPr indent="914400" algn="ctr" defTabSz="584200">
        <a:defRPr>
          <a:solidFill>
            <a:schemeClr val="tx1"/>
          </a:solidFill>
          <a:latin typeface="+mn-lt"/>
          <a:ea typeface="+mn-ea"/>
          <a:cs typeface="+mn-cs"/>
          <a:sym typeface="Helvetica"/>
        </a:defRPr>
      </a:lvl5pPr>
      <a:lvl6pPr indent="1143000" algn="ctr" defTabSz="584200">
        <a:defRPr>
          <a:solidFill>
            <a:schemeClr val="tx1"/>
          </a:solidFill>
          <a:latin typeface="+mn-lt"/>
          <a:ea typeface="+mn-ea"/>
          <a:cs typeface="+mn-cs"/>
          <a:sym typeface="Helvetica"/>
        </a:defRPr>
      </a:lvl6pPr>
      <a:lvl7pPr indent="1371600" algn="ctr" defTabSz="584200">
        <a:defRPr>
          <a:solidFill>
            <a:schemeClr val="tx1"/>
          </a:solidFill>
          <a:latin typeface="+mn-lt"/>
          <a:ea typeface="+mn-ea"/>
          <a:cs typeface="+mn-cs"/>
          <a:sym typeface="Helvetica"/>
        </a:defRPr>
      </a:lvl7pPr>
      <a:lvl8pPr indent="1600200" algn="ctr" defTabSz="584200">
        <a:defRPr>
          <a:solidFill>
            <a:schemeClr val="tx1"/>
          </a:solidFill>
          <a:latin typeface="+mn-lt"/>
          <a:ea typeface="+mn-ea"/>
          <a:cs typeface="+mn-cs"/>
          <a:sym typeface="Helvetica"/>
        </a:defRPr>
      </a:lvl8pPr>
      <a:lvl9pPr indent="1828800" algn="ctr" defTabSz="584200">
        <a:defRPr>
          <a:solidFill>
            <a:schemeClr val="tx1"/>
          </a:solidFill>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30.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5.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chart" Target="../charts/chart1.xml"/><Relationship Id="rId5" Type="http://schemas.openxmlformats.org/officeDocument/2006/relationships/chart" Target="../charts/char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chart" Target="../charts/chart3.xml"/><Relationship Id="rId5" Type="http://schemas.openxmlformats.org/officeDocument/2006/relationships/chart" Target="../charts/char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 Id="rId5" Type="http://schemas.openxmlformats.org/officeDocument/2006/relationships/image" Target="../media/image42.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3.png"/><Relationship Id="rId5" Type="http://schemas.openxmlformats.org/officeDocument/2006/relationships/image" Target="../media/image44.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 Id="rId5" Type="http://schemas.openxmlformats.org/officeDocument/2006/relationships/image" Target="../media/image49.png"/><Relationship Id="rId6" Type="http://schemas.openxmlformats.org/officeDocument/2006/relationships/image" Target="../media/image50.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485900" y="2490589"/>
            <a:ext cx="10464800" cy="1597422"/>
          </a:xfrm>
          <a:prstGeom prst="rect">
            <a:avLst/>
          </a:prstGeom>
        </p:spPr>
        <p:txBody>
          <a:bodyPr/>
          <a:lstStyle>
            <a:lvl1pPr>
              <a:defRPr sz="6000">
                <a:latin typeface="Calibri"/>
                <a:ea typeface="Calibri"/>
                <a:cs typeface="Calibri"/>
                <a:sym typeface="Calibri"/>
              </a:defRPr>
            </a:lvl1pPr>
          </a:lstStyle>
          <a:p>
            <a:pPr lvl="0">
              <a:defRPr sz="1800"/>
            </a:pPr>
            <a:r>
              <a:rPr sz="6000"/>
              <a:t>多核系统并发哈希研究</a:t>
            </a:r>
          </a:p>
        </p:txBody>
      </p:sp>
      <p:sp>
        <p:nvSpPr>
          <p:cNvPr id="33" name="Shape 33"/>
          <p:cNvSpPr/>
          <p:nvPr>
            <p:ph type="body" idx="1"/>
          </p:nvPr>
        </p:nvSpPr>
        <p:spPr>
          <a:xfrm>
            <a:off x="1701800" y="5083348"/>
            <a:ext cx="8636000" cy="1453804"/>
          </a:xfrm>
          <a:prstGeom prst="rect">
            <a:avLst/>
          </a:prstGeom>
        </p:spPr>
        <p:txBody>
          <a:bodyPr/>
          <a:lstStyle/>
          <a:p>
            <a:pPr lvl="0" defTabSz="420624">
              <a:defRPr sz="1800"/>
            </a:pPr>
            <a:r>
              <a:rPr sz="2304">
                <a:latin typeface="Calibri"/>
                <a:ea typeface="Calibri"/>
                <a:cs typeface="Calibri"/>
                <a:sym typeface="Calibri"/>
              </a:rPr>
              <a:t>  学位申请人：</a:t>
            </a:r>
            <a:r>
              <a:rPr b="1" sz="2304">
                <a:latin typeface="Calibri"/>
                <a:ea typeface="Calibri"/>
                <a:cs typeface="Calibri"/>
                <a:sym typeface="Calibri"/>
              </a:rPr>
              <a:t>陈志文</a:t>
            </a:r>
            <a:endParaRPr b="1" sz="2304">
              <a:latin typeface="Calibri"/>
              <a:ea typeface="Calibri"/>
              <a:cs typeface="Calibri"/>
              <a:sym typeface="Calibri"/>
            </a:endParaRPr>
          </a:p>
          <a:p>
            <a:pPr lvl="0" defTabSz="420624">
              <a:defRPr sz="1800"/>
            </a:pPr>
            <a:r>
              <a:rPr sz="2304">
                <a:latin typeface="Calibri"/>
                <a:ea typeface="Calibri"/>
                <a:cs typeface="Calibri"/>
                <a:sym typeface="Calibri"/>
              </a:rPr>
              <a:t>           导            师：  陈   浩 教授</a:t>
            </a:r>
            <a:endParaRPr sz="2304">
              <a:latin typeface="Calibri"/>
              <a:ea typeface="Calibri"/>
              <a:cs typeface="Calibri"/>
              <a:sym typeface="Calibri"/>
            </a:endParaRPr>
          </a:p>
          <a:p>
            <a:pPr lvl="0" defTabSz="420624">
              <a:defRPr sz="1800"/>
            </a:pPr>
            <a:r>
              <a:rPr sz="2304">
                <a:latin typeface="Calibri"/>
                <a:ea typeface="Calibri"/>
                <a:cs typeface="Calibri"/>
                <a:sym typeface="Calibri"/>
              </a:rPr>
              <a:t>                                             单            位：湖南大学信息科学与工程学院</a:t>
            </a:r>
          </a:p>
        </p:txBody>
      </p:sp>
      <p:sp>
        <p:nvSpPr>
          <p:cNvPr id="34" name="Shape 34"/>
          <p:cNvSpPr/>
          <p:nvPr/>
        </p:nvSpPr>
        <p:spPr>
          <a:xfrm>
            <a:off x="5809741" y="6845300"/>
            <a:ext cx="138531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rgbClr val="FF40FF"/>
                </a:solidFill>
              </a:defRPr>
            </a:lvl1pPr>
          </a:lstStyle>
          <a:p>
            <a:pPr lvl="0">
              <a:defRPr sz="1800">
                <a:solidFill>
                  <a:srgbClr val="000000"/>
                </a:solidFill>
              </a:defRPr>
            </a:pPr>
            <a:r>
              <a:rPr sz="2000">
                <a:solidFill>
                  <a:srgbClr val="FF40FF"/>
                </a:solidFill>
              </a:rPr>
              <a:t>2018.01.16</a:t>
            </a:r>
          </a:p>
        </p:txBody>
      </p:sp>
      <p:pic>
        <p:nvPicPr>
          <p:cNvPr id="35"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36"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xfrm>
            <a:off x="952500" y="444500"/>
            <a:ext cx="11099800" cy="1469430"/>
          </a:xfrm>
          <a:prstGeom prst="rect">
            <a:avLst/>
          </a:prstGeom>
        </p:spPr>
        <p:txBody>
          <a:bodyPr/>
          <a:lstStyle>
            <a:lvl1pPr>
              <a:defRPr sz="5000">
                <a:latin typeface="Calibri"/>
                <a:ea typeface="Calibri"/>
                <a:cs typeface="Calibri"/>
                <a:sym typeface="Calibri"/>
              </a:defRPr>
            </a:lvl1pPr>
          </a:lstStyle>
          <a:p>
            <a:pPr lvl="0">
              <a:defRPr sz="1800"/>
            </a:pPr>
            <a:r>
              <a:rPr sz="5000"/>
              <a:t>基于软件技术的同步方法</a:t>
            </a:r>
          </a:p>
        </p:txBody>
      </p:sp>
      <p:sp>
        <p:nvSpPr>
          <p:cNvPr id="78" name="Shape 78"/>
          <p:cNvSpPr/>
          <p:nvPr>
            <p:ph type="body" idx="1"/>
          </p:nvPr>
        </p:nvSpPr>
        <p:spPr>
          <a:xfrm>
            <a:off x="952500" y="2603500"/>
            <a:ext cx="11511608" cy="6286500"/>
          </a:xfrm>
          <a:prstGeom prst="rect">
            <a:avLst/>
          </a:prstGeom>
        </p:spPr>
        <p:txBody>
          <a:bodyPr/>
          <a:lstStyle/>
          <a:p>
            <a:pPr lvl="0">
              <a:buChar char="✦"/>
              <a:defRPr sz="1800"/>
            </a:pPr>
            <a:r>
              <a:rPr sz="2800">
                <a:latin typeface="华文楷体"/>
                <a:ea typeface="华文楷体"/>
                <a:cs typeface="华文楷体"/>
                <a:sym typeface="华文楷体"/>
              </a:rPr>
              <a:t>锁方法：粗粒度和细粒度</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屏障技术</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无阻塞算法：无等待、无锁和无障碍</a:t>
            </a:r>
          </a:p>
        </p:txBody>
      </p:sp>
      <p:pic>
        <p:nvPicPr>
          <p:cNvPr id="79"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80"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xfrm>
            <a:off x="952500" y="444500"/>
            <a:ext cx="11099800" cy="1469430"/>
          </a:xfrm>
          <a:prstGeom prst="rect">
            <a:avLst/>
          </a:prstGeom>
        </p:spPr>
        <p:txBody>
          <a:bodyPr/>
          <a:lstStyle>
            <a:lvl1pPr>
              <a:defRPr sz="5000">
                <a:latin typeface="Calibri"/>
                <a:ea typeface="Calibri"/>
                <a:cs typeface="Calibri"/>
                <a:sym typeface="Calibri"/>
              </a:defRPr>
            </a:lvl1pPr>
          </a:lstStyle>
          <a:p>
            <a:pPr lvl="0">
              <a:defRPr sz="1800"/>
            </a:pPr>
            <a:r>
              <a:rPr sz="5000"/>
              <a:t>NUMA架构的内存管理</a:t>
            </a:r>
          </a:p>
        </p:txBody>
      </p:sp>
      <p:sp>
        <p:nvSpPr>
          <p:cNvPr id="83" name="Shape 83"/>
          <p:cNvSpPr/>
          <p:nvPr>
            <p:ph type="body" idx="1"/>
          </p:nvPr>
        </p:nvSpPr>
        <p:spPr>
          <a:xfrm>
            <a:off x="952500" y="2603500"/>
            <a:ext cx="11511608" cy="6286500"/>
          </a:xfrm>
          <a:prstGeom prst="rect">
            <a:avLst/>
          </a:prstGeom>
        </p:spPr>
        <p:txBody>
          <a:bodyPr/>
          <a:lstStyle/>
          <a:p>
            <a:pPr lvl="0">
              <a:buChar char="✦"/>
              <a:defRPr sz="1800"/>
            </a:pPr>
            <a:r>
              <a:rPr sz="2800">
                <a:latin typeface="华文楷体"/>
                <a:ea typeface="华文楷体"/>
                <a:cs typeface="华文楷体"/>
                <a:sym typeface="华文楷体"/>
              </a:rPr>
              <a:t>线程与处理器内核的关联</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NUMA系统的非对称互连</a:t>
            </a:r>
          </a:p>
        </p:txBody>
      </p:sp>
      <p:pic>
        <p:nvPicPr>
          <p:cNvPr id="84"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85"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xfrm>
            <a:off x="952500" y="444500"/>
            <a:ext cx="11099800" cy="1469430"/>
          </a:xfrm>
          <a:prstGeom prst="rect">
            <a:avLst/>
          </a:prstGeom>
        </p:spPr>
        <p:txBody>
          <a:bodyPr/>
          <a:lstStyle>
            <a:lvl1pPr>
              <a:defRPr sz="5000">
                <a:latin typeface="Calibri"/>
                <a:ea typeface="Calibri"/>
                <a:cs typeface="Calibri"/>
                <a:sym typeface="Calibri"/>
              </a:defRPr>
            </a:lvl1pPr>
          </a:lstStyle>
          <a:p>
            <a:pPr lvl="0">
              <a:defRPr sz="1800"/>
            </a:pPr>
            <a:r>
              <a:rPr sz="5000"/>
              <a:t>事务内存</a:t>
            </a:r>
          </a:p>
        </p:txBody>
      </p:sp>
      <p:sp>
        <p:nvSpPr>
          <p:cNvPr id="88" name="Shape 88"/>
          <p:cNvSpPr/>
          <p:nvPr>
            <p:ph type="body" idx="1"/>
          </p:nvPr>
        </p:nvSpPr>
        <p:spPr>
          <a:xfrm>
            <a:off x="952500" y="2603500"/>
            <a:ext cx="11511608" cy="6286500"/>
          </a:xfrm>
          <a:prstGeom prst="rect">
            <a:avLst/>
          </a:prstGeom>
        </p:spPr>
        <p:txBody>
          <a:bodyPr/>
          <a:lstStyle/>
          <a:p>
            <a:pPr lvl="0" marL="298322" indent="-298322" defTabSz="508254">
              <a:spcBef>
                <a:spcPts val="2700"/>
              </a:spcBef>
              <a:buChar char="✦"/>
              <a:defRPr sz="1800"/>
            </a:pPr>
            <a:r>
              <a:rPr sz="2436">
                <a:latin typeface="华文楷体"/>
                <a:ea typeface="华文楷体"/>
                <a:cs typeface="华文楷体"/>
                <a:sym typeface="华文楷体"/>
              </a:rPr>
              <a:t>一种乐观并发控制机制</a:t>
            </a:r>
            <a:endParaRPr sz="2436">
              <a:latin typeface="华文楷体"/>
              <a:ea typeface="华文楷体"/>
              <a:cs typeface="华文楷体"/>
              <a:sym typeface="华文楷体"/>
            </a:endParaRPr>
          </a:p>
          <a:p>
            <a:pPr lvl="0" marL="298322" indent="-298322" defTabSz="508254">
              <a:spcBef>
                <a:spcPts val="2700"/>
              </a:spcBef>
              <a:buChar char="✦"/>
              <a:defRPr sz="1800"/>
            </a:pPr>
            <a:r>
              <a:rPr sz="2436">
                <a:latin typeface="华文楷体"/>
                <a:ea typeface="华文楷体"/>
                <a:cs typeface="华文楷体"/>
                <a:sym typeface="华文楷体"/>
              </a:rPr>
              <a:t>提供事务区域的原子性、一致性、有效性和持久性（ACID）</a:t>
            </a:r>
            <a:endParaRPr sz="2436">
              <a:latin typeface="华文楷体"/>
              <a:ea typeface="华文楷体"/>
              <a:cs typeface="华文楷体"/>
              <a:sym typeface="华文楷体"/>
            </a:endParaRPr>
          </a:p>
          <a:p>
            <a:pPr lvl="0" marL="298322" indent="-298322" defTabSz="508254">
              <a:spcBef>
                <a:spcPts val="2700"/>
              </a:spcBef>
              <a:buChar char="✦"/>
              <a:defRPr sz="1800"/>
            </a:pPr>
            <a:r>
              <a:rPr sz="2436">
                <a:latin typeface="华文楷体"/>
                <a:ea typeface="华文楷体"/>
                <a:cs typeface="华文楷体"/>
                <a:sym typeface="华文楷体"/>
              </a:rPr>
              <a:t>软件事务内存</a:t>
            </a:r>
            <a:endParaRPr sz="2436">
              <a:latin typeface="华文楷体"/>
              <a:ea typeface="华文楷体"/>
              <a:cs typeface="华文楷体"/>
              <a:sym typeface="华文楷体"/>
            </a:endParaRPr>
          </a:p>
          <a:p>
            <a:pPr lvl="0" marL="298322" indent="-298322" defTabSz="508254">
              <a:spcBef>
                <a:spcPts val="2700"/>
              </a:spcBef>
              <a:buChar char="✦"/>
              <a:defRPr sz="1800"/>
            </a:pPr>
            <a:r>
              <a:rPr sz="2436">
                <a:latin typeface="华文楷体"/>
                <a:ea typeface="华文楷体"/>
                <a:cs typeface="华文楷体"/>
                <a:sym typeface="华文楷体"/>
              </a:rPr>
              <a:t>硬件事务内存</a:t>
            </a:r>
            <a:endParaRPr sz="2436">
              <a:latin typeface="华文楷体"/>
              <a:ea typeface="华文楷体"/>
              <a:cs typeface="华文楷体"/>
              <a:sym typeface="华文楷体"/>
            </a:endParaRPr>
          </a:p>
          <a:p>
            <a:pPr lvl="0" marL="298322" indent="-298322" defTabSz="508254">
              <a:spcBef>
                <a:spcPts val="2700"/>
              </a:spcBef>
              <a:buChar char="✦"/>
              <a:defRPr sz="1800"/>
            </a:pPr>
            <a:r>
              <a:rPr sz="2436">
                <a:latin typeface="华文楷体"/>
                <a:ea typeface="华文楷体"/>
                <a:cs typeface="华文楷体"/>
                <a:sym typeface="华文楷体"/>
              </a:rPr>
              <a:t>基于硬件事务内存的并发数据结构：</a:t>
            </a:r>
            <a:endParaRPr sz="2436">
              <a:latin typeface="华文楷体"/>
              <a:ea typeface="华文楷体"/>
              <a:cs typeface="华文楷体"/>
              <a:sym typeface="华文楷体"/>
            </a:endParaRPr>
          </a:p>
          <a:p>
            <a:pPr lvl="1" marL="687493" indent="-300778" defTabSz="508254">
              <a:spcBef>
                <a:spcPts val="2700"/>
              </a:spcBef>
              <a:defRPr sz="1800"/>
            </a:pPr>
            <a:r>
              <a:rPr sz="2436">
                <a:latin typeface="华文楷体"/>
                <a:ea typeface="华文楷体"/>
                <a:cs typeface="华文楷体"/>
                <a:sym typeface="华文楷体"/>
              </a:rPr>
              <a:t>复旦大学的陈海波等实现了一系列基于 </a:t>
            </a:r>
            <a:r>
              <a:rPr sz="2436">
                <a:latin typeface="Times New Roman"/>
                <a:ea typeface="Times New Roman"/>
                <a:cs typeface="Times New Roman"/>
                <a:sym typeface="Times New Roman"/>
              </a:rPr>
              <a:t>HTM </a:t>
            </a:r>
            <a:r>
              <a:rPr sz="2436">
                <a:latin typeface="华文楷体"/>
                <a:ea typeface="华文楷体"/>
                <a:cs typeface="华文楷体"/>
                <a:sym typeface="华文楷体"/>
              </a:rPr>
              <a:t>的并发树型数据结构</a:t>
            </a:r>
            <a:endParaRPr sz="2436">
              <a:latin typeface="华文楷体"/>
              <a:ea typeface="华文楷体"/>
              <a:cs typeface="华文楷体"/>
              <a:sym typeface="华文楷体"/>
            </a:endParaRPr>
          </a:p>
          <a:p>
            <a:pPr lvl="1" marL="687493" indent="-300778" defTabSz="508254">
              <a:spcBef>
                <a:spcPts val="2700"/>
              </a:spcBef>
              <a:defRPr sz="1800"/>
            </a:pPr>
            <a:r>
              <a:rPr sz="2436">
                <a:latin typeface="华文楷体"/>
                <a:ea typeface="华文楷体"/>
                <a:cs typeface="华文楷体"/>
                <a:sym typeface="华文楷体"/>
              </a:rPr>
              <a:t>提出了Enuomia——一种降低事务中止率的并发数据结构设计模式</a:t>
            </a:r>
            <a:endParaRPr sz="2436">
              <a:latin typeface="华文楷体"/>
              <a:ea typeface="华文楷体"/>
              <a:cs typeface="华文楷体"/>
              <a:sym typeface="华文楷体"/>
            </a:endParaRPr>
          </a:p>
          <a:p>
            <a:pPr lvl="1" marL="687493" indent="-300778" defTabSz="508254">
              <a:spcBef>
                <a:spcPts val="2700"/>
              </a:spcBef>
              <a:defRPr sz="1800"/>
            </a:pPr>
            <a:r>
              <a:rPr sz="2436">
                <a:latin typeface="华文楷体"/>
                <a:ea typeface="华文楷体"/>
                <a:cs typeface="华文楷体"/>
                <a:sym typeface="华文楷体"/>
              </a:rPr>
              <a:t>王肇国设计了基于RTM的skip list</a:t>
            </a:r>
            <a:endParaRPr sz="2436">
              <a:latin typeface="华文楷体"/>
              <a:ea typeface="华文楷体"/>
              <a:cs typeface="华文楷体"/>
              <a:sym typeface="华文楷体"/>
            </a:endParaRPr>
          </a:p>
          <a:p>
            <a:pPr lvl="1" marL="687493" indent="-300778" defTabSz="508254">
              <a:spcBef>
                <a:spcPts val="2700"/>
              </a:spcBef>
              <a:defRPr sz="1800"/>
            </a:pPr>
            <a:r>
              <a:rPr sz="2436">
                <a:latin typeface="华文楷体"/>
                <a:ea typeface="华文楷体"/>
                <a:cs typeface="华文楷体"/>
                <a:sym typeface="华文楷体"/>
              </a:rPr>
              <a:t>Afek等人设计了两种用于缓解Lemming效应的软件辅助方法 </a:t>
            </a:r>
          </a:p>
        </p:txBody>
      </p:sp>
      <p:pic>
        <p:nvPicPr>
          <p:cNvPr id="89"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90"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xfrm>
            <a:off x="952500" y="444500"/>
            <a:ext cx="11099800" cy="1469430"/>
          </a:xfrm>
          <a:prstGeom prst="rect">
            <a:avLst/>
          </a:prstGeom>
        </p:spPr>
        <p:txBody>
          <a:bodyPr/>
          <a:lstStyle>
            <a:lvl1pPr>
              <a:defRPr sz="5000">
                <a:latin typeface="Calibri"/>
                <a:ea typeface="Calibri"/>
                <a:cs typeface="Calibri"/>
                <a:sym typeface="Calibri"/>
              </a:defRPr>
            </a:lvl1pPr>
          </a:lstStyle>
          <a:p>
            <a:pPr lvl="0">
              <a:defRPr sz="1800"/>
            </a:pPr>
            <a:r>
              <a:rPr sz="5000"/>
              <a:t>布隆过滤器</a:t>
            </a:r>
          </a:p>
        </p:txBody>
      </p:sp>
      <p:sp>
        <p:nvSpPr>
          <p:cNvPr id="93" name="Shape 93"/>
          <p:cNvSpPr/>
          <p:nvPr>
            <p:ph type="body" idx="1"/>
          </p:nvPr>
        </p:nvSpPr>
        <p:spPr>
          <a:xfrm>
            <a:off x="952500" y="2603500"/>
            <a:ext cx="11511608" cy="6286500"/>
          </a:xfrm>
          <a:prstGeom prst="rect">
            <a:avLst/>
          </a:prstGeom>
        </p:spPr>
        <p:txBody>
          <a:bodyPr/>
          <a:lstStyle/>
          <a:p>
            <a:pPr lvl="0">
              <a:buChar char="✦"/>
              <a:defRPr sz="1800"/>
            </a:pPr>
            <a:r>
              <a:rPr sz="2800">
                <a:latin typeface="华文楷体"/>
                <a:ea typeface="华文楷体"/>
                <a:cs typeface="华文楷体"/>
                <a:sym typeface="华文楷体"/>
              </a:rPr>
              <a:t>是一种判断元素是否在集合内的数据结构</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特性：使用位数组表示元素，空间效率高，但存在假阳性</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原理：</a:t>
            </a:r>
            <a:endParaRPr sz="2800">
              <a:latin typeface="华文楷体"/>
              <a:ea typeface="华文楷体"/>
              <a:cs typeface="华文楷体"/>
              <a:sym typeface="华文楷体"/>
            </a:endParaRPr>
          </a:p>
          <a:p>
            <a:pPr lvl="1">
              <a:defRPr sz="1800"/>
            </a:pPr>
            <a:r>
              <a:rPr sz="2800">
                <a:latin typeface="华文楷体"/>
                <a:ea typeface="华文楷体"/>
                <a:cs typeface="华文楷体"/>
                <a:sym typeface="华文楷体"/>
              </a:rPr>
              <a:t>插入：用k个哈希函数对元素e进行计算，得到e在位数组上的k个索引值，将这k个位置的值设置为1. </a:t>
            </a:r>
            <a:endParaRPr sz="2800">
              <a:latin typeface="华文楷体"/>
              <a:ea typeface="华文楷体"/>
              <a:cs typeface="华文楷体"/>
              <a:sym typeface="华文楷体"/>
            </a:endParaRPr>
          </a:p>
          <a:p>
            <a:pPr lvl="1">
              <a:defRPr sz="1800"/>
            </a:pPr>
            <a:r>
              <a:rPr sz="2800">
                <a:latin typeface="华文楷体"/>
                <a:ea typeface="华文楷体"/>
                <a:cs typeface="华文楷体"/>
                <a:sym typeface="华文楷体"/>
              </a:rPr>
              <a:t>查询：用k个哈希函数对元素e进行计算，得到e在位数组上的k个索引值，查询对应的位置上的值是否为1，若有一位不为1，则元素不存在</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标准布隆过滤器不支持删除操作，其变体支持删除操作，但需要更多的存储空间</a:t>
            </a:r>
          </a:p>
        </p:txBody>
      </p:sp>
      <p:pic>
        <p:nvPicPr>
          <p:cNvPr id="94"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95"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xfrm>
            <a:off x="1079500" y="3632200"/>
            <a:ext cx="11099800" cy="2159000"/>
          </a:xfrm>
          <a:prstGeom prst="rect">
            <a:avLst/>
          </a:prstGeom>
        </p:spPr>
        <p:txBody>
          <a:bodyPr/>
          <a:lstStyle>
            <a:lvl1pPr>
              <a:defRPr sz="5000">
                <a:latin typeface="Calibri"/>
                <a:ea typeface="Calibri"/>
                <a:cs typeface="Calibri"/>
                <a:sym typeface="Calibri"/>
              </a:defRPr>
            </a:lvl1pPr>
          </a:lstStyle>
          <a:p>
            <a:pPr lvl="0">
              <a:defRPr sz="1800"/>
            </a:pPr>
            <a:r>
              <a:rPr sz="5000"/>
              <a:t>所作工作</a:t>
            </a:r>
          </a:p>
        </p:txBody>
      </p:sp>
      <p:pic>
        <p:nvPicPr>
          <p:cNvPr id="98"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99" name="image3.png"/>
          <p:cNvPicPr/>
          <p:nvPr/>
        </p:nvPicPr>
        <p:blipFill>
          <a:blip r:embed="rId3">
            <a:extLst/>
          </a:blip>
          <a:stretch>
            <a:fillRect/>
          </a:stretch>
        </p:blipFill>
        <p:spPr>
          <a:xfrm>
            <a:off x="351136" y="327471"/>
            <a:ext cx="1326103" cy="1271530"/>
          </a:xfrm>
          <a:prstGeom prst="rect">
            <a:avLst/>
          </a:prstGeom>
          <a:ln w="12700">
            <a:miter lim="400000"/>
          </a:ln>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1079500" y="3632200"/>
            <a:ext cx="11099800" cy="2159000"/>
          </a:xfrm>
          <a:prstGeom prst="rect">
            <a:avLst/>
          </a:prstGeom>
        </p:spPr>
        <p:txBody>
          <a:bodyPr/>
          <a:lstStyle>
            <a:lvl1pPr>
              <a:defRPr sz="4000">
                <a:latin typeface="Calibri"/>
                <a:ea typeface="Calibri"/>
                <a:cs typeface="Calibri"/>
                <a:sym typeface="Calibri"/>
              </a:defRPr>
            </a:lvl1pPr>
          </a:lstStyle>
          <a:p>
            <a:pPr lvl="0">
              <a:defRPr sz="1800"/>
            </a:pPr>
            <a:r>
              <a:rPr sz="4000"/>
              <a:t>多核系统的并发哈希表的评估与分析</a:t>
            </a:r>
          </a:p>
        </p:txBody>
      </p:sp>
      <p:pic>
        <p:nvPicPr>
          <p:cNvPr id="102"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103" name="image3.png"/>
          <p:cNvPicPr/>
          <p:nvPr/>
        </p:nvPicPr>
        <p:blipFill>
          <a:blip r:embed="rId3">
            <a:extLst/>
          </a:blip>
          <a:stretch>
            <a:fillRect/>
          </a:stretch>
        </p:blipFill>
        <p:spPr>
          <a:xfrm>
            <a:off x="351136" y="327471"/>
            <a:ext cx="1326103" cy="1271530"/>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xfrm>
            <a:off x="1409700" y="189147"/>
            <a:ext cx="11099800" cy="1469431"/>
          </a:xfrm>
          <a:prstGeom prst="rect">
            <a:avLst/>
          </a:prstGeom>
        </p:spPr>
        <p:txBody>
          <a:bodyPr/>
          <a:lstStyle>
            <a:lvl1pPr>
              <a:defRPr sz="5000">
                <a:latin typeface="Calibri"/>
                <a:ea typeface="Calibri"/>
                <a:cs typeface="Calibri"/>
                <a:sym typeface="Calibri"/>
              </a:defRPr>
            </a:lvl1pPr>
          </a:lstStyle>
          <a:p>
            <a:pPr lvl="0">
              <a:defRPr sz="1800"/>
            </a:pPr>
            <a:r>
              <a:rPr sz="5000"/>
              <a:t>CHTBench的测试逻辑</a:t>
            </a:r>
          </a:p>
        </p:txBody>
      </p:sp>
      <p:sp>
        <p:nvSpPr>
          <p:cNvPr id="106" name="Shape 106"/>
          <p:cNvSpPr/>
          <p:nvPr>
            <p:ph type="body" idx="1"/>
          </p:nvPr>
        </p:nvSpPr>
        <p:spPr>
          <a:xfrm>
            <a:off x="276425" y="1680135"/>
            <a:ext cx="4424147" cy="6633512"/>
          </a:xfrm>
          <a:prstGeom prst="rect">
            <a:avLst/>
          </a:prstGeom>
        </p:spPr>
        <p:txBody>
          <a:bodyPr/>
          <a:lstStyle/>
          <a:p>
            <a:pPr lvl="0">
              <a:buChar char="✦"/>
              <a:defRPr sz="1800"/>
            </a:pPr>
            <a:r>
              <a:rPr sz="2800">
                <a:latin typeface="华文楷体"/>
                <a:ea typeface="华文楷体"/>
                <a:cs typeface="华文楷体"/>
                <a:sym typeface="华文楷体"/>
              </a:rPr>
              <a:t>数据集的规模、编译优化选项、线程分配方式都通过命令行控制</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CHTBench的测试逻辑如</a:t>
            </a:r>
            <a:br>
              <a:rPr sz="2800">
                <a:latin typeface="华文楷体"/>
                <a:ea typeface="华文楷体"/>
                <a:cs typeface="华文楷体"/>
                <a:sym typeface="华文楷体"/>
              </a:rPr>
            </a:br>
            <a:r>
              <a:rPr sz="2800">
                <a:latin typeface="华文楷体"/>
                <a:ea typeface="华文楷体"/>
                <a:cs typeface="华文楷体"/>
                <a:sym typeface="华文楷体"/>
              </a:rPr>
              <a:t>右图所示：</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c是一个100以内的随机数，用于控制工作负载中查询和更新比重</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sspfd：CPU时钟周期解析器，用于记录CHT各项操作耗费的时钟周期数</a:t>
            </a:r>
          </a:p>
        </p:txBody>
      </p:sp>
      <p:pic>
        <p:nvPicPr>
          <p:cNvPr id="107"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108" name="image4.png"/>
          <p:cNvPicPr/>
          <p:nvPr/>
        </p:nvPicPr>
        <p:blipFill>
          <a:blip r:embed="rId3">
            <a:extLst/>
          </a:blip>
          <a:stretch>
            <a:fillRect/>
          </a:stretch>
        </p:blipFill>
        <p:spPr>
          <a:xfrm>
            <a:off x="10305901" y="151521"/>
            <a:ext cx="2449073" cy="1210059"/>
          </a:xfrm>
          <a:prstGeom prst="rect">
            <a:avLst/>
          </a:prstGeom>
          <a:ln w="12700">
            <a:miter lim="400000"/>
          </a:ln>
        </p:spPr>
      </p:pic>
      <p:grpSp>
        <p:nvGrpSpPr>
          <p:cNvPr id="159" name="Group 159"/>
          <p:cNvGrpSpPr/>
          <p:nvPr/>
        </p:nvGrpSpPr>
        <p:grpSpPr>
          <a:xfrm>
            <a:off x="4603401" y="1461632"/>
            <a:ext cx="7923958" cy="7727122"/>
            <a:chOff x="0" y="0"/>
            <a:chExt cx="7923956" cy="7727121"/>
          </a:xfrm>
        </p:grpSpPr>
        <p:grpSp>
          <p:nvGrpSpPr>
            <p:cNvPr id="135" name="Group 135"/>
            <p:cNvGrpSpPr/>
            <p:nvPr/>
          </p:nvGrpSpPr>
          <p:grpSpPr>
            <a:xfrm>
              <a:off x="2430338" y="0"/>
              <a:ext cx="4851401" cy="5667807"/>
              <a:chOff x="0" y="0"/>
              <a:chExt cx="4851400" cy="5667806"/>
            </a:xfrm>
          </p:grpSpPr>
          <p:grpSp>
            <p:nvGrpSpPr>
              <p:cNvPr id="111" name="Group 111"/>
              <p:cNvGrpSpPr/>
              <p:nvPr/>
            </p:nvGrpSpPr>
            <p:grpSpPr>
              <a:xfrm>
                <a:off x="317500" y="0"/>
                <a:ext cx="1270000" cy="420688"/>
                <a:chOff x="0" y="0"/>
                <a:chExt cx="1270000" cy="420687"/>
              </a:xfrm>
            </p:grpSpPr>
            <p:sp>
              <p:nvSpPr>
                <p:cNvPr id="109" name="Shape 109"/>
                <p:cNvSpPr/>
                <p:nvPr/>
              </p:nvSpPr>
              <p:spPr>
                <a:xfrm>
                  <a:off x="0" y="0"/>
                  <a:ext cx="1270000" cy="420688"/>
                </a:xfrm>
                <a:prstGeom prst="roundRect">
                  <a:avLst>
                    <a:gd name="adj" fmla="val 45283"/>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sp>
              <p:nvSpPr>
                <p:cNvPr id="110" name="Shape 110"/>
                <p:cNvSpPr/>
                <p:nvPr/>
              </p:nvSpPr>
              <p:spPr>
                <a:xfrm>
                  <a:off x="328548" y="7143"/>
                  <a:ext cx="612904"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lvl1pPr>
                </a:lstStyle>
                <a:p>
                  <a:pPr lvl="0">
                    <a:defRPr sz="1800"/>
                  </a:pPr>
                  <a:r>
                    <a:rPr sz="2000"/>
                    <a:t>start</a:t>
                  </a:r>
                </a:p>
              </p:txBody>
            </p:sp>
          </p:grpSp>
          <p:grpSp>
            <p:nvGrpSpPr>
              <p:cNvPr id="114" name="Group 114"/>
              <p:cNvGrpSpPr/>
              <p:nvPr/>
            </p:nvGrpSpPr>
            <p:grpSpPr>
              <a:xfrm>
                <a:off x="0" y="779660"/>
                <a:ext cx="1869530" cy="738465"/>
                <a:chOff x="0" y="0"/>
                <a:chExt cx="1869529" cy="738463"/>
              </a:xfrm>
            </p:grpSpPr>
            <p:sp>
              <p:nvSpPr>
                <p:cNvPr id="112" name="Shape 112"/>
                <p:cNvSpPr/>
                <p:nvPr/>
              </p:nvSpPr>
              <p:spPr>
                <a:xfrm>
                  <a:off x="0" y="0"/>
                  <a:ext cx="1869530" cy="738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sp>
              <p:nvSpPr>
                <p:cNvPr id="113" name="Shape 113"/>
                <p:cNvSpPr/>
                <p:nvPr/>
              </p:nvSpPr>
              <p:spPr>
                <a:xfrm>
                  <a:off x="294064" y="102528"/>
                  <a:ext cx="1266072" cy="584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0">
                    <a:defRPr sz="1800"/>
                  </a:pPr>
                  <a:r>
                    <a:rPr sz="1600"/>
                    <a:t>stop is </a:t>
                  </a:r>
                  <a:r>
                    <a:rPr b="1" sz="1600"/>
                    <a:t>true</a:t>
                  </a:r>
                  <a:r>
                    <a:rPr sz="1600"/>
                    <a:t> </a:t>
                  </a:r>
                  <a:endParaRPr sz="1600"/>
                </a:p>
                <a:p>
                  <a:pPr lvl="0">
                    <a:defRPr sz="1800"/>
                  </a:pPr>
                  <a:r>
                    <a:rPr sz="1600"/>
                    <a:t>or </a:t>
                  </a:r>
                  <a:r>
                    <a:rPr b="1" sz="1600"/>
                    <a:t>false</a:t>
                  </a:r>
                </a:p>
              </p:txBody>
            </p:sp>
          </p:grpSp>
          <p:sp>
            <p:nvSpPr>
              <p:cNvPr id="115" name="Shape 115"/>
              <p:cNvSpPr/>
              <p:nvPr/>
            </p:nvSpPr>
            <p:spPr>
              <a:xfrm flipH="1">
                <a:off x="952500" y="1528960"/>
                <a:ext cx="1" cy="738465"/>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lvl="0">
                  <a:defRPr sz="2400"/>
                </a:pPr>
              </a:p>
            </p:txBody>
          </p:sp>
          <p:sp>
            <p:nvSpPr>
              <p:cNvPr id="116" name="Shape 116"/>
              <p:cNvSpPr/>
              <p:nvPr/>
            </p:nvSpPr>
            <p:spPr>
              <a:xfrm>
                <a:off x="909339" y="1675010"/>
                <a:ext cx="813232"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600"/>
                </a:lvl1pPr>
              </a:lstStyle>
              <a:p>
                <a:pPr lvl="0">
                  <a:defRPr b="0" sz="1800"/>
                </a:pPr>
                <a:r>
                  <a:rPr b="1" sz="1600"/>
                  <a:t>false</a:t>
                </a:r>
              </a:p>
            </p:txBody>
          </p:sp>
          <p:sp>
            <p:nvSpPr>
              <p:cNvPr id="117" name="Shape 117"/>
              <p:cNvSpPr/>
              <p:nvPr/>
            </p:nvSpPr>
            <p:spPr>
              <a:xfrm>
                <a:off x="297581" y="2290960"/>
                <a:ext cx="1309838" cy="518320"/>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sp>
            <p:nvSpPr>
              <p:cNvPr id="118" name="Shape 118"/>
              <p:cNvSpPr/>
              <p:nvPr/>
            </p:nvSpPr>
            <p:spPr>
              <a:xfrm>
                <a:off x="567023" y="2378670"/>
                <a:ext cx="735483"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lvl="0">
                  <a:defRPr sz="1800"/>
                </a:pPr>
                <a:r>
                  <a:rPr sz="1600"/>
                  <a:t>input c</a:t>
                </a:r>
              </a:p>
            </p:txBody>
          </p:sp>
          <p:sp>
            <p:nvSpPr>
              <p:cNvPr id="119" name="Shape 119"/>
              <p:cNvSpPr/>
              <p:nvPr/>
            </p:nvSpPr>
            <p:spPr>
              <a:xfrm>
                <a:off x="952500" y="449460"/>
                <a:ext cx="1" cy="34290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lvl="0">
                  <a:defRPr sz="2400"/>
                </a:pPr>
              </a:p>
            </p:txBody>
          </p:sp>
          <p:grpSp>
            <p:nvGrpSpPr>
              <p:cNvPr id="122" name="Group 122"/>
              <p:cNvGrpSpPr/>
              <p:nvPr/>
            </p:nvGrpSpPr>
            <p:grpSpPr>
              <a:xfrm>
                <a:off x="1866899" y="3637160"/>
                <a:ext cx="1016002" cy="543720"/>
                <a:chOff x="0" y="0"/>
                <a:chExt cx="1016000" cy="543718"/>
              </a:xfrm>
            </p:grpSpPr>
            <p:sp>
              <p:nvSpPr>
                <p:cNvPr id="120" name="Shape 120"/>
                <p:cNvSpPr/>
                <p:nvPr/>
              </p:nvSpPr>
              <p:spPr>
                <a:xfrm>
                  <a:off x="0" y="12700"/>
                  <a:ext cx="1004031" cy="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121" name="Shape 121"/>
                <p:cNvSpPr/>
                <p:nvPr/>
              </p:nvSpPr>
              <p:spPr>
                <a:xfrm flipH="1">
                  <a:off x="1016000" y="0"/>
                  <a:ext cx="1" cy="543719"/>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lvl="0">
                    <a:defRPr sz="2400"/>
                  </a:pPr>
                </a:p>
              </p:txBody>
            </p:sp>
          </p:grpSp>
          <p:grpSp>
            <p:nvGrpSpPr>
              <p:cNvPr id="125" name="Group 125"/>
              <p:cNvGrpSpPr/>
              <p:nvPr/>
            </p:nvGrpSpPr>
            <p:grpSpPr>
              <a:xfrm>
                <a:off x="17735" y="3272234"/>
                <a:ext cx="1869530" cy="738465"/>
                <a:chOff x="0" y="0"/>
                <a:chExt cx="1869529" cy="738463"/>
              </a:xfrm>
            </p:grpSpPr>
            <p:sp>
              <p:nvSpPr>
                <p:cNvPr id="123" name="Shape 123"/>
                <p:cNvSpPr/>
                <p:nvPr/>
              </p:nvSpPr>
              <p:spPr>
                <a:xfrm>
                  <a:off x="0" y="0"/>
                  <a:ext cx="1869530" cy="738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sp>
              <p:nvSpPr>
                <p:cNvPr id="124" name="Shape 124"/>
                <p:cNvSpPr/>
                <p:nvPr/>
              </p:nvSpPr>
              <p:spPr>
                <a:xfrm>
                  <a:off x="363778" y="223181"/>
                  <a:ext cx="1126644"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lvl="0">
                    <a:defRPr sz="1800"/>
                  </a:pPr>
                  <a:r>
                    <a:rPr sz="1600"/>
                    <a:t>if 0&lt;c&lt;=10</a:t>
                  </a:r>
                </a:p>
              </p:txBody>
            </p:sp>
          </p:grpSp>
          <p:sp>
            <p:nvSpPr>
              <p:cNvPr id="126" name="Shape 126"/>
              <p:cNvSpPr/>
              <p:nvPr/>
            </p:nvSpPr>
            <p:spPr>
              <a:xfrm>
                <a:off x="947464" y="2832815"/>
                <a:ext cx="1" cy="420689"/>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lvl="0">
                  <a:defRPr sz="2400"/>
                </a:pPr>
              </a:p>
            </p:txBody>
          </p:sp>
          <p:sp>
            <p:nvSpPr>
              <p:cNvPr id="127" name="Shape 127"/>
              <p:cNvSpPr/>
              <p:nvPr/>
            </p:nvSpPr>
            <p:spPr>
              <a:xfrm>
                <a:off x="2296616" y="3338710"/>
                <a:ext cx="38516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600"/>
                </a:lvl1pPr>
              </a:lstStyle>
              <a:p>
                <a:pPr lvl="0">
                  <a:defRPr b="0" sz="1800"/>
                </a:pPr>
                <a:r>
                  <a:rPr b="1" sz="1600"/>
                  <a:t>No</a:t>
                </a:r>
              </a:p>
            </p:txBody>
          </p:sp>
          <p:grpSp>
            <p:nvGrpSpPr>
              <p:cNvPr id="130" name="Group 130"/>
              <p:cNvGrpSpPr/>
              <p:nvPr/>
            </p:nvGrpSpPr>
            <p:grpSpPr>
              <a:xfrm>
                <a:off x="1960835" y="4186634"/>
                <a:ext cx="1869530" cy="738465"/>
                <a:chOff x="0" y="0"/>
                <a:chExt cx="1869529" cy="738463"/>
              </a:xfrm>
            </p:grpSpPr>
            <p:sp>
              <p:nvSpPr>
                <p:cNvPr id="128" name="Shape 128"/>
                <p:cNvSpPr/>
                <p:nvPr/>
              </p:nvSpPr>
              <p:spPr>
                <a:xfrm>
                  <a:off x="0" y="0"/>
                  <a:ext cx="1869530" cy="738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sp>
              <p:nvSpPr>
                <p:cNvPr id="129" name="Shape 129"/>
                <p:cNvSpPr/>
                <p:nvPr/>
              </p:nvSpPr>
              <p:spPr>
                <a:xfrm>
                  <a:off x="307289" y="223181"/>
                  <a:ext cx="1239622"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600"/>
                  </a:lvl1pPr>
                </a:lstStyle>
                <a:p>
                  <a:pPr lvl="0">
                    <a:defRPr sz="1800"/>
                  </a:pPr>
                  <a:r>
                    <a:rPr sz="1600"/>
                    <a:t>if 10&lt;c&lt;=20</a:t>
                  </a:r>
                </a:p>
              </p:txBody>
            </p:sp>
          </p:grpSp>
          <p:grpSp>
            <p:nvGrpSpPr>
              <p:cNvPr id="133" name="Group 133"/>
              <p:cNvGrpSpPr/>
              <p:nvPr/>
            </p:nvGrpSpPr>
            <p:grpSpPr>
              <a:xfrm>
                <a:off x="3835399" y="4551560"/>
                <a:ext cx="1016002" cy="1116247"/>
                <a:chOff x="0" y="0"/>
                <a:chExt cx="1016000" cy="1116246"/>
              </a:xfrm>
            </p:grpSpPr>
            <p:sp>
              <p:nvSpPr>
                <p:cNvPr id="131" name="Shape 131"/>
                <p:cNvSpPr/>
                <p:nvPr/>
              </p:nvSpPr>
              <p:spPr>
                <a:xfrm>
                  <a:off x="0" y="12700"/>
                  <a:ext cx="1004031" cy="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132" name="Shape 132"/>
                <p:cNvSpPr/>
                <p:nvPr/>
              </p:nvSpPr>
              <p:spPr>
                <a:xfrm flipH="1">
                  <a:off x="1016000" y="0"/>
                  <a:ext cx="1" cy="1116246"/>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lvl="0">
                    <a:defRPr sz="2400"/>
                  </a:pPr>
                </a:p>
              </p:txBody>
            </p:sp>
          </p:grpSp>
          <p:sp>
            <p:nvSpPr>
              <p:cNvPr id="134" name="Shape 134"/>
              <p:cNvSpPr/>
              <p:nvPr/>
            </p:nvSpPr>
            <p:spPr>
              <a:xfrm>
                <a:off x="4265116" y="4253110"/>
                <a:ext cx="38516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600"/>
                </a:lvl1pPr>
              </a:lstStyle>
              <a:p>
                <a:pPr lvl="0">
                  <a:defRPr b="0" sz="1800"/>
                </a:pPr>
                <a:r>
                  <a:rPr b="1" sz="1600"/>
                  <a:t>No</a:t>
                </a:r>
              </a:p>
            </p:txBody>
          </p:sp>
        </p:grpSp>
        <p:sp>
          <p:nvSpPr>
            <p:cNvPr id="136" name="Shape 136"/>
            <p:cNvSpPr/>
            <p:nvPr/>
          </p:nvSpPr>
          <p:spPr>
            <a:xfrm>
              <a:off x="2727919" y="5669160"/>
              <a:ext cx="1309838" cy="518320"/>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sp>
          <p:nvSpPr>
            <p:cNvPr id="137" name="Shape 137"/>
            <p:cNvSpPr/>
            <p:nvPr/>
          </p:nvSpPr>
          <p:spPr>
            <a:xfrm>
              <a:off x="2972979" y="5756868"/>
              <a:ext cx="784248" cy="342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1600"/>
                <a:t>insert</a:t>
              </a:r>
              <a:r>
                <a:rPr b="1" sz="1600"/>
                <a:t> e</a:t>
              </a:r>
            </a:p>
          </p:txBody>
        </p:sp>
        <p:sp>
          <p:nvSpPr>
            <p:cNvPr id="138" name="Shape 138"/>
            <p:cNvSpPr/>
            <p:nvPr/>
          </p:nvSpPr>
          <p:spPr>
            <a:xfrm>
              <a:off x="3370138" y="4018160"/>
              <a:ext cx="1" cy="162170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lvl="0">
                <a:defRPr sz="2400"/>
              </a:pPr>
            </a:p>
          </p:txBody>
        </p:sp>
        <p:sp>
          <p:nvSpPr>
            <p:cNvPr id="139" name="Shape 139"/>
            <p:cNvSpPr/>
            <p:nvPr/>
          </p:nvSpPr>
          <p:spPr>
            <a:xfrm>
              <a:off x="3379067" y="4900810"/>
              <a:ext cx="464742"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lvl1pPr>
            </a:lstStyle>
            <a:p>
              <a:pPr lvl="0">
                <a:defRPr b="0" sz="1800"/>
              </a:pPr>
              <a:r>
                <a:rPr b="1" sz="1600"/>
                <a:t>Yes</a:t>
              </a:r>
            </a:p>
          </p:txBody>
        </p:sp>
        <p:sp>
          <p:nvSpPr>
            <p:cNvPr id="140" name="Shape 140"/>
            <p:cNvSpPr/>
            <p:nvPr/>
          </p:nvSpPr>
          <p:spPr>
            <a:xfrm>
              <a:off x="4671019" y="5681860"/>
              <a:ext cx="1309838" cy="518320"/>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sp>
          <p:nvSpPr>
            <p:cNvPr id="141" name="Shape 141"/>
            <p:cNvSpPr/>
            <p:nvPr/>
          </p:nvSpPr>
          <p:spPr>
            <a:xfrm>
              <a:off x="4883973" y="5756868"/>
              <a:ext cx="848459" cy="342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1600"/>
                <a:t>delete</a:t>
              </a:r>
              <a:r>
                <a:rPr b="1" sz="1600"/>
                <a:t> e</a:t>
              </a:r>
            </a:p>
          </p:txBody>
        </p:sp>
        <p:sp>
          <p:nvSpPr>
            <p:cNvPr id="142" name="Shape 142"/>
            <p:cNvSpPr/>
            <p:nvPr/>
          </p:nvSpPr>
          <p:spPr>
            <a:xfrm>
              <a:off x="5325938" y="4894461"/>
              <a:ext cx="1" cy="811266"/>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lvl="0">
                <a:defRPr sz="2400"/>
              </a:pPr>
            </a:p>
          </p:txBody>
        </p:sp>
        <p:sp>
          <p:nvSpPr>
            <p:cNvPr id="143" name="Shape 143"/>
            <p:cNvSpPr/>
            <p:nvPr/>
          </p:nvSpPr>
          <p:spPr>
            <a:xfrm>
              <a:off x="5296767" y="5053210"/>
              <a:ext cx="464742"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sz="1600"/>
              </a:lvl1pPr>
            </a:lstStyle>
            <a:p>
              <a:pPr lvl="0">
                <a:defRPr b="0" sz="1800"/>
              </a:pPr>
              <a:r>
                <a:rPr b="1" sz="1600"/>
                <a:t>Yes</a:t>
              </a:r>
            </a:p>
          </p:txBody>
        </p:sp>
        <p:sp>
          <p:nvSpPr>
            <p:cNvPr id="144" name="Shape 144"/>
            <p:cNvSpPr/>
            <p:nvPr/>
          </p:nvSpPr>
          <p:spPr>
            <a:xfrm>
              <a:off x="6614120" y="5653750"/>
              <a:ext cx="1309837" cy="518320"/>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sp>
          <p:nvSpPr>
            <p:cNvPr id="145" name="Shape 145"/>
            <p:cNvSpPr/>
            <p:nvPr/>
          </p:nvSpPr>
          <p:spPr>
            <a:xfrm>
              <a:off x="6804517" y="5744168"/>
              <a:ext cx="893570" cy="3429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1600"/>
                <a:t>lookup</a:t>
              </a:r>
              <a:r>
                <a:rPr b="1" sz="1600"/>
                <a:t> e</a:t>
              </a:r>
            </a:p>
          </p:txBody>
        </p:sp>
        <p:sp>
          <p:nvSpPr>
            <p:cNvPr id="146" name="Shape 146"/>
            <p:cNvSpPr/>
            <p:nvPr/>
          </p:nvSpPr>
          <p:spPr>
            <a:xfrm flipV="1">
              <a:off x="7269037" y="6189860"/>
              <a:ext cx="1" cy="54372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147" name="Shape 147"/>
            <p:cNvSpPr/>
            <p:nvPr/>
          </p:nvSpPr>
          <p:spPr>
            <a:xfrm flipV="1">
              <a:off x="5325938" y="6215260"/>
              <a:ext cx="1" cy="54372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148" name="Shape 148"/>
            <p:cNvSpPr/>
            <p:nvPr/>
          </p:nvSpPr>
          <p:spPr>
            <a:xfrm flipV="1">
              <a:off x="3370138" y="6191381"/>
              <a:ext cx="1" cy="54371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149" name="Shape 149"/>
            <p:cNvSpPr/>
            <p:nvPr/>
          </p:nvSpPr>
          <p:spPr>
            <a:xfrm>
              <a:off x="2190837" y="6747468"/>
              <a:ext cx="510360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150" name="Shape 150"/>
            <p:cNvSpPr/>
            <p:nvPr/>
          </p:nvSpPr>
          <p:spPr>
            <a:xfrm flipV="1">
              <a:off x="2176025" y="3673539"/>
              <a:ext cx="1" cy="307684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151" name="Shape 151"/>
            <p:cNvSpPr/>
            <p:nvPr/>
          </p:nvSpPr>
          <p:spPr>
            <a:xfrm>
              <a:off x="2156539" y="3658315"/>
              <a:ext cx="332478"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lvl="0">
                <a:defRPr sz="2400"/>
              </a:pPr>
            </a:p>
          </p:txBody>
        </p:sp>
        <p:grpSp>
          <p:nvGrpSpPr>
            <p:cNvPr id="154" name="Group 154"/>
            <p:cNvGrpSpPr/>
            <p:nvPr/>
          </p:nvGrpSpPr>
          <p:grpSpPr>
            <a:xfrm>
              <a:off x="2730102" y="7306433"/>
              <a:ext cx="1270001" cy="420689"/>
              <a:chOff x="0" y="0"/>
              <a:chExt cx="1270000" cy="420687"/>
            </a:xfrm>
          </p:grpSpPr>
          <p:sp>
            <p:nvSpPr>
              <p:cNvPr id="152" name="Shape 152"/>
              <p:cNvSpPr/>
              <p:nvPr/>
            </p:nvSpPr>
            <p:spPr>
              <a:xfrm>
                <a:off x="0" y="0"/>
                <a:ext cx="1270000" cy="420688"/>
              </a:xfrm>
              <a:prstGeom prst="roundRect">
                <a:avLst>
                  <a:gd name="adj" fmla="val 45283"/>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sp>
            <p:nvSpPr>
              <p:cNvPr id="153" name="Shape 153"/>
              <p:cNvSpPr/>
              <p:nvPr/>
            </p:nvSpPr>
            <p:spPr>
              <a:xfrm>
                <a:off x="328548" y="7143"/>
                <a:ext cx="612904" cy="406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000"/>
                </a:lvl1pPr>
              </a:lstStyle>
              <a:p>
                <a:pPr lvl="0">
                  <a:defRPr sz="1800"/>
                </a:pPr>
                <a:r>
                  <a:rPr sz="2000"/>
                  <a:t>end</a:t>
                </a:r>
                <a:endParaRPr sz="2000"/>
              </a:p>
            </p:txBody>
          </p:sp>
        </p:grpSp>
        <p:sp>
          <p:nvSpPr>
            <p:cNvPr id="155" name="Shape 155"/>
            <p:cNvSpPr/>
            <p:nvPr/>
          </p:nvSpPr>
          <p:spPr>
            <a:xfrm>
              <a:off x="746860" y="1153028"/>
              <a:ext cx="166192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156" name="Shape 156"/>
            <p:cNvSpPr/>
            <p:nvPr/>
          </p:nvSpPr>
          <p:spPr>
            <a:xfrm flipV="1">
              <a:off x="752412" y="1153804"/>
              <a:ext cx="1" cy="634667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p>
          </p:txBody>
        </p:sp>
        <p:sp>
          <p:nvSpPr>
            <p:cNvPr id="157" name="Shape 157"/>
            <p:cNvSpPr/>
            <p:nvPr/>
          </p:nvSpPr>
          <p:spPr>
            <a:xfrm>
              <a:off x="749525" y="7516777"/>
              <a:ext cx="2027713"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lvl="0">
                <a:defRPr sz="2400"/>
              </a:pPr>
            </a:p>
          </p:txBody>
        </p:sp>
        <p:sp>
          <p:nvSpPr>
            <p:cNvPr id="158" name="Shape 158"/>
            <p:cNvSpPr/>
            <p:nvPr/>
          </p:nvSpPr>
          <p:spPr>
            <a:xfrm>
              <a:off x="0" y="3830109"/>
              <a:ext cx="813231"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1600"/>
              </a:lvl1pPr>
            </a:lstStyle>
            <a:p>
              <a:pPr lvl="0">
                <a:defRPr b="0" sz="1800"/>
              </a:pPr>
              <a:r>
                <a:rPr b="1" sz="1600"/>
                <a:t>true</a:t>
              </a:r>
            </a:p>
          </p:txBody>
        </p:sp>
      </p:gr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952500" y="444500"/>
            <a:ext cx="11099800" cy="1108141"/>
          </a:xfrm>
          <a:prstGeom prst="rect">
            <a:avLst/>
          </a:prstGeom>
        </p:spPr>
        <p:txBody>
          <a:bodyPr/>
          <a:lstStyle>
            <a:lvl1pPr>
              <a:defRPr sz="5000">
                <a:latin typeface="Calibri"/>
                <a:ea typeface="Calibri"/>
                <a:cs typeface="Calibri"/>
                <a:sym typeface="Calibri"/>
              </a:defRPr>
            </a:lvl1pPr>
          </a:lstStyle>
          <a:p>
            <a:pPr lvl="0">
              <a:defRPr sz="1800"/>
            </a:pPr>
            <a:r>
              <a:rPr sz="5000"/>
              <a:t>测试平台和配置</a:t>
            </a:r>
          </a:p>
        </p:txBody>
      </p:sp>
      <p:pic>
        <p:nvPicPr>
          <p:cNvPr id="162"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163" name="image4.png"/>
          <p:cNvPicPr/>
          <p:nvPr/>
        </p:nvPicPr>
        <p:blipFill>
          <a:blip r:embed="rId3">
            <a:extLst/>
          </a:blip>
          <a:stretch>
            <a:fillRect/>
          </a:stretch>
        </p:blipFill>
        <p:spPr>
          <a:xfrm>
            <a:off x="10305901" y="151521"/>
            <a:ext cx="2449073" cy="1210059"/>
          </a:xfrm>
          <a:prstGeom prst="rect">
            <a:avLst/>
          </a:prstGeom>
          <a:ln w="12700">
            <a:miter lim="400000"/>
          </a:ln>
        </p:spPr>
      </p:pic>
      <p:graphicFrame>
        <p:nvGraphicFramePr>
          <p:cNvPr id="164" name="Table 164"/>
          <p:cNvGraphicFramePr/>
          <p:nvPr/>
        </p:nvGraphicFramePr>
        <p:xfrm>
          <a:off x="1438400" y="2851538"/>
          <a:ext cx="10751781" cy="558853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939804"/>
                <a:gridCol w="2202994"/>
                <a:gridCol w="2202994"/>
                <a:gridCol w="2202994"/>
                <a:gridCol w="2202994"/>
              </a:tblGrid>
              <a:tr h="521196">
                <a:tc>
                  <a:txBody>
                    <a:bodyPr/>
                    <a:lstStyle/>
                    <a:p>
                      <a:pPr lvl="0" defTabSz="914400"/>
                      <a:r>
                        <a:rPr sz="2000">
                          <a:latin typeface="Times New Roman"/>
                          <a:ea typeface="Times New Roman"/>
                          <a:cs typeface="Times New Roman"/>
                          <a:sym typeface="Times New Roman"/>
                        </a:rPr>
                        <a:t>平台名称</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AMD Opteron</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Intel E5-2630</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Intel E7-4850</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Intel MIC</a:t>
                      </a:r>
                    </a:p>
                  </a:txBody>
                  <a:tcPr marL="50800" marR="50800" marT="50800" marB="50800" anchor="ctr" anchorCtr="0" horzOverflow="overflow">
                    <a:lnT w="38100">
                      <a:solidFill>
                        <a:srgbClr val="000000"/>
                      </a:solidFill>
                      <a:miter lim="400000"/>
                    </a:lnT>
                    <a:lnB w="38100">
                      <a:solidFill>
                        <a:srgbClr val="000000"/>
                      </a:solidFill>
                      <a:miter lim="400000"/>
                    </a:lnB>
                  </a:tcPr>
                </a:tc>
              </a:tr>
              <a:tr h="521196">
                <a:tc>
                  <a:txBody>
                    <a:bodyPr/>
                    <a:lstStyle/>
                    <a:p>
                      <a:pPr lvl="0" defTabSz="914400"/>
                      <a:r>
                        <a:rPr sz="2000">
                          <a:latin typeface="Times New Roman"/>
                          <a:ea typeface="Times New Roman"/>
                          <a:cs typeface="Times New Roman"/>
                          <a:sym typeface="Times New Roman"/>
                        </a:rPr>
                        <a:t>系统</a:t>
                      </a:r>
                    </a:p>
                  </a:txBody>
                  <a:tcPr marL="50800" marR="50800" marT="50800" marB="50800" anchor="ctr" anchorCtr="0" horzOverflow="overflow">
                    <a:lnT w="38100">
                      <a:solidFill>
                        <a:srgbClr val="000000"/>
                      </a:solidFill>
                      <a:miter lim="400000"/>
                    </a:lnT>
                  </a:tcPr>
                </a:tc>
                <a:tc>
                  <a:txBody>
                    <a:bodyPr/>
                    <a:lstStyle/>
                    <a:p>
                      <a:pPr lvl="0" defTabSz="914400"/>
                      <a:r>
                        <a:rPr sz="2000">
                          <a:latin typeface="Times New Roman"/>
                          <a:ea typeface="Times New Roman"/>
                          <a:cs typeface="Times New Roman"/>
                          <a:sym typeface="Times New Roman"/>
                        </a:rPr>
                        <a:t>Magny Cours</a:t>
                      </a:r>
                    </a:p>
                  </a:txBody>
                  <a:tcPr marL="50800" marR="50800" marT="50800" marB="50800" anchor="ctr" anchorCtr="0" horzOverflow="overflow">
                    <a:lnT w="38100">
                      <a:solidFill>
                        <a:srgbClr val="000000"/>
                      </a:solidFill>
                      <a:miter lim="400000"/>
                    </a:lnT>
                  </a:tcPr>
                </a:tc>
                <a:tc>
                  <a:txBody>
                    <a:bodyPr/>
                    <a:lstStyle/>
                    <a:p>
                      <a:pPr lvl="0" defTabSz="914400"/>
                      <a:r>
                        <a:rPr sz="2000">
                          <a:latin typeface="Times New Roman"/>
                          <a:ea typeface="Times New Roman"/>
                          <a:cs typeface="Times New Roman"/>
                          <a:sym typeface="Times New Roman"/>
                        </a:rPr>
                        <a:t>Ivy Bridge-EP</a:t>
                      </a:r>
                    </a:p>
                  </a:txBody>
                  <a:tcPr marL="50800" marR="50800" marT="50800" marB="50800" anchor="ctr" anchorCtr="0" horzOverflow="overflow">
                    <a:lnT w="38100">
                      <a:solidFill>
                        <a:srgbClr val="000000"/>
                      </a:solidFill>
                      <a:miter lim="400000"/>
                    </a:lnT>
                  </a:tcPr>
                </a:tc>
                <a:tc>
                  <a:txBody>
                    <a:bodyPr/>
                    <a:lstStyle/>
                    <a:p>
                      <a:pPr lvl="0" defTabSz="914400"/>
                      <a:r>
                        <a:rPr sz="2000">
                          <a:latin typeface="Times New Roman"/>
                          <a:ea typeface="Times New Roman"/>
                          <a:cs typeface="Times New Roman"/>
                          <a:sym typeface="Times New Roman"/>
                        </a:rPr>
                        <a:t>Haswell-EX</a:t>
                      </a:r>
                    </a:p>
                  </a:txBody>
                  <a:tcPr marL="50800" marR="50800" marT="50800" marB="50800" anchor="ctr" anchorCtr="0" horzOverflow="overflow">
                    <a:lnT w="38100">
                      <a:solidFill>
                        <a:srgbClr val="000000"/>
                      </a:solidFill>
                      <a:miter lim="400000"/>
                    </a:lnT>
                  </a:tcPr>
                </a:tc>
                <a:tc>
                  <a:txBody>
                    <a:bodyPr/>
                    <a:lstStyle/>
                    <a:p>
                      <a:pPr lvl="0" defTabSz="914400"/>
                      <a:r>
                        <a:rPr sz="2000">
                          <a:latin typeface="Times New Roman"/>
                          <a:ea typeface="Times New Roman"/>
                          <a:cs typeface="Times New Roman"/>
                          <a:sym typeface="Times New Roman"/>
                        </a:rPr>
                        <a:t>Knights Coner</a:t>
                      </a:r>
                    </a:p>
                  </a:txBody>
                  <a:tcPr marL="50800" marR="50800" marT="50800" marB="50800" anchor="ctr" anchorCtr="0" horzOverflow="overflow">
                    <a:lnT w="38100">
                      <a:solidFill>
                        <a:srgbClr val="000000"/>
                      </a:solidFill>
                      <a:miter lim="400000"/>
                    </a:lnT>
                  </a:tcPr>
                </a:tc>
              </a:tr>
              <a:tr h="521196">
                <a:tc>
                  <a:txBody>
                    <a:bodyPr/>
                    <a:lstStyle/>
                    <a:p>
                      <a:pPr lvl="0" defTabSz="914400"/>
                      <a:r>
                        <a:rPr sz="2000">
                          <a:latin typeface="Times New Roman"/>
                          <a:ea typeface="Times New Roman"/>
                          <a:cs typeface="Times New Roman"/>
                          <a:sym typeface="Times New Roman"/>
                        </a:rPr>
                        <a:t>处理器</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Opteron 6172</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Xeon E5-2630</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Xeon E7-4850</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Phi 7120P</a:t>
                      </a:r>
                    </a:p>
                  </a:txBody>
                  <a:tcPr marL="50800" marR="50800" marT="50800" marB="50800" anchor="ctr" anchorCtr="0" horzOverflow="overflow"/>
                </a:tc>
              </a:tr>
              <a:tr h="521196">
                <a:tc>
                  <a:txBody>
                    <a:bodyPr/>
                    <a:lstStyle/>
                    <a:p>
                      <a:pPr lvl="0" defTabSz="914400"/>
                      <a:r>
                        <a:rPr sz="2000">
                          <a:latin typeface="Times New Roman"/>
                          <a:ea typeface="Times New Roman"/>
                          <a:cs typeface="Times New Roman"/>
                          <a:sym typeface="Times New Roman"/>
                        </a:rPr>
                        <a:t>核/线程数量</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24/48</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16/32</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48/96</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61/244</a:t>
                      </a:r>
                    </a:p>
                  </a:txBody>
                  <a:tcPr marL="50800" marR="50800" marT="50800" marB="50800" anchor="ctr" anchorCtr="0" horzOverflow="overflow"/>
                </a:tc>
              </a:tr>
              <a:tr h="521196">
                <a:tc>
                  <a:txBody>
                    <a:bodyPr/>
                    <a:lstStyle/>
                    <a:p>
                      <a:pPr lvl="0" defTabSz="914400"/>
                      <a:r>
                        <a:rPr sz="2000">
                          <a:latin typeface="Times New Roman"/>
                          <a:ea typeface="Times New Roman"/>
                          <a:cs typeface="Times New Roman"/>
                          <a:sym typeface="Times New Roman"/>
                        </a:rPr>
                        <a:t>时钟频率(GHz)</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2.1</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2.4</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2.3</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1.238</a:t>
                      </a:r>
                    </a:p>
                  </a:txBody>
                  <a:tcPr marL="50800" marR="50800" marT="50800" marB="50800" anchor="ctr" anchorCtr="0" horzOverflow="overflow"/>
                </a:tc>
              </a:tr>
              <a:tr h="448807">
                <a:tc>
                  <a:txBody>
                    <a:bodyPr/>
                    <a:lstStyle/>
                    <a:p>
                      <a:pPr lvl="0" defTabSz="914400"/>
                      <a:r>
                        <a:rPr sz="2000">
                          <a:latin typeface="Times New Roman"/>
                          <a:ea typeface="Times New Roman"/>
                          <a:cs typeface="Times New Roman"/>
                          <a:sym typeface="Times New Roman"/>
                        </a:rPr>
                        <a:t>L1缓存(KB)</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64/64 I/D</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32/32 I/D</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32/32 I/D</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32/32 I/D</a:t>
                      </a:r>
                    </a:p>
                  </a:txBody>
                  <a:tcPr marL="50800" marR="50800" marT="50800" marB="50800" anchor="ctr" anchorCtr="0" horzOverflow="overflow"/>
                </a:tc>
              </a:tr>
              <a:tr h="448807">
                <a:tc>
                  <a:txBody>
                    <a:bodyPr/>
                    <a:lstStyle/>
                    <a:p>
                      <a:pPr lvl="0" defTabSz="914400"/>
                      <a:r>
                        <a:rPr sz="2000">
                          <a:latin typeface="Times New Roman"/>
                          <a:ea typeface="Times New Roman"/>
                          <a:cs typeface="Times New Roman"/>
                          <a:sym typeface="Times New Roman"/>
                        </a:rPr>
                        <a:t>L2缓存(KB)</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512</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256</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256</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512</a:t>
                      </a:r>
                    </a:p>
                  </a:txBody>
                  <a:tcPr marL="50800" marR="50800" marT="50800" marB="50800" anchor="ctr" anchorCtr="0" horzOverflow="overflow"/>
                </a:tc>
              </a:tr>
              <a:tr h="448807">
                <a:tc>
                  <a:txBody>
                    <a:bodyPr/>
                    <a:lstStyle/>
                    <a:p>
                      <a:pPr lvl="0" defTabSz="914400"/>
                      <a:r>
                        <a:rPr sz="2000">
                          <a:latin typeface="Times New Roman"/>
                          <a:ea typeface="Times New Roman"/>
                          <a:cs typeface="Times New Roman"/>
                          <a:sym typeface="Times New Roman"/>
                        </a:rPr>
                        <a:t>LLC缓存(MB)</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2x6</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20</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24</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NULL</a:t>
                      </a:r>
                    </a:p>
                  </a:txBody>
                  <a:tcPr marL="50800" marR="50800" marT="50800" marB="50800" anchor="ctr" anchorCtr="0" horzOverflow="overflow"/>
                </a:tc>
              </a:tr>
              <a:tr h="448807">
                <a:tc>
                  <a:txBody>
                    <a:bodyPr/>
                    <a:lstStyle/>
                    <a:p>
                      <a:pPr lvl="0" defTabSz="914400"/>
                      <a:r>
                        <a:rPr sz="2000">
                          <a:latin typeface="Times New Roman"/>
                          <a:ea typeface="Times New Roman"/>
                          <a:cs typeface="Times New Roman"/>
                          <a:sym typeface="Times New Roman"/>
                        </a:rPr>
                        <a:t>互联通道</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6.4 GT/s HT</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2x QPI</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3x QPI</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NULL</a:t>
                      </a:r>
                    </a:p>
                  </a:txBody>
                  <a:tcPr marL="50800" marR="50800" marT="50800" marB="50800" anchor="ctr" anchorCtr="0" horzOverflow="overflow"/>
                </a:tc>
              </a:tr>
              <a:tr h="738509">
                <a:tc>
                  <a:txBody>
                    <a:bodyPr/>
                    <a:lstStyle/>
                    <a:p>
                      <a:pPr lvl="0" defTabSz="914400"/>
                      <a:r>
                        <a:rPr sz="2000">
                          <a:latin typeface="Times New Roman"/>
                          <a:ea typeface="Times New Roman"/>
                          <a:cs typeface="Times New Roman"/>
                          <a:sym typeface="Times New Roman"/>
                        </a:rPr>
                        <a:t>最大内存带宽(GB/s)</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42.7</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51.2</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68</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352</a:t>
                      </a:r>
                    </a:p>
                  </a:txBody>
                  <a:tcPr marL="50800" marR="50800" marT="50800" marB="50800" anchor="ctr" anchorCtr="0" horzOverflow="overflow"/>
                </a:tc>
              </a:tr>
              <a:tr h="448807">
                <a:tc>
                  <a:txBody>
                    <a:bodyPr/>
                    <a:lstStyle/>
                    <a:p>
                      <a:pPr lvl="0" defTabSz="914400"/>
                      <a:r>
                        <a:rPr sz="2000">
                          <a:latin typeface="Times New Roman"/>
                          <a:ea typeface="Times New Roman"/>
                          <a:cs typeface="Times New Roman"/>
                          <a:sym typeface="Times New Roman"/>
                        </a:rPr>
                        <a:t>主存(GiB)</a:t>
                      </a:r>
                    </a:p>
                  </a:txBody>
                  <a:tcPr marL="50800" marR="50800" marT="50800" marB="50800" anchor="ctr" anchorCtr="0" horzOverflow="overflow">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128</a:t>
                      </a:r>
                    </a:p>
                  </a:txBody>
                  <a:tcPr marL="50800" marR="50800" marT="50800" marB="50800" anchor="ctr" anchorCtr="0" horzOverflow="overflow">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56</a:t>
                      </a:r>
                    </a:p>
                  </a:txBody>
                  <a:tcPr marL="50800" marR="50800" marT="50800" marB="50800" anchor="ctr" anchorCtr="0" horzOverflow="overflow">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128</a:t>
                      </a:r>
                    </a:p>
                  </a:txBody>
                  <a:tcPr marL="50800" marR="50800" marT="50800" marB="50800" anchor="ctr" anchorCtr="0" horzOverflow="overflow">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16</a:t>
                      </a:r>
                    </a:p>
                  </a:txBody>
                  <a:tcPr marL="50800" marR="50800" marT="50800" marB="50800" anchor="ctr" anchorCtr="0" horzOverflow="overflow">
                    <a:lnB w="38100">
                      <a:solidFill>
                        <a:srgbClr val="000000"/>
                      </a:solidFill>
                      <a:miter lim="400000"/>
                    </a:lnB>
                  </a:tcPr>
                </a:tc>
              </a:tr>
            </a:tbl>
          </a:graphicData>
        </a:graphic>
      </p:graphicFrame>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952500" y="444500"/>
            <a:ext cx="11099800" cy="1108141"/>
          </a:xfrm>
          <a:prstGeom prst="rect">
            <a:avLst/>
          </a:prstGeom>
        </p:spPr>
        <p:txBody>
          <a:bodyPr/>
          <a:lstStyle>
            <a:lvl1pPr>
              <a:defRPr sz="5000">
                <a:latin typeface="Calibri"/>
                <a:ea typeface="Calibri"/>
                <a:cs typeface="Calibri"/>
                <a:sym typeface="Calibri"/>
              </a:defRPr>
            </a:lvl1pPr>
          </a:lstStyle>
          <a:p>
            <a:pPr lvl="0">
              <a:defRPr sz="1800"/>
            </a:pPr>
            <a:r>
              <a:rPr sz="5000"/>
              <a:t>线程扩展性</a:t>
            </a:r>
          </a:p>
        </p:txBody>
      </p:sp>
      <p:pic>
        <p:nvPicPr>
          <p:cNvPr id="167"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168"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169" name="Shape 169"/>
          <p:cNvSpPr/>
          <p:nvPr/>
        </p:nvSpPr>
        <p:spPr>
          <a:xfrm>
            <a:off x="435779" y="2030828"/>
            <a:ext cx="11672936" cy="12039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70416" indent="-370416" algn="l">
              <a:buSzPct val="45000"/>
              <a:buBlip>
                <a:blip r:embed="rId4"/>
              </a:buBlip>
              <a:defRPr sz="1800"/>
            </a:pPr>
            <a:r>
              <a:rPr b="1" sz="2200">
                <a:latin typeface="Calibri"/>
                <a:ea typeface="Calibri"/>
                <a:cs typeface="Calibri"/>
                <a:sym typeface="Calibri"/>
              </a:rPr>
              <a:t>线程扩展性</a:t>
            </a:r>
            <a:r>
              <a:rPr sz="2200">
                <a:latin typeface="Calibri"/>
                <a:ea typeface="Calibri"/>
                <a:cs typeface="Calibri"/>
                <a:sym typeface="Calibri"/>
              </a:rPr>
              <a:t>：</a:t>
            </a:r>
            <a:r>
              <a:rPr sz="2200">
                <a:latin typeface="华文楷体"/>
                <a:ea typeface="华文楷体"/>
                <a:cs typeface="华文楷体"/>
                <a:sym typeface="华文楷体"/>
              </a:rPr>
              <a:t>多核平台上随着被创建的线程数量的增加，应用的吞吐量保持不减的趋势</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数据集</a:t>
            </a:r>
            <a:r>
              <a:rPr sz="2200">
                <a:latin typeface="华文楷体"/>
                <a:ea typeface="华文楷体"/>
                <a:cs typeface="华文楷体"/>
                <a:sym typeface="华文楷体"/>
              </a:rPr>
              <a:t>：哈希表初始化密度50%，更新比重10%，初始化元素个数为1百万</a:t>
            </a:r>
          </a:p>
        </p:txBody>
      </p:sp>
      <p:pic>
        <p:nvPicPr>
          <p:cNvPr id="170" name="pasted-image.pdf"/>
          <p:cNvPicPr/>
          <p:nvPr/>
        </p:nvPicPr>
        <p:blipFill>
          <a:blip r:embed="rId5">
            <a:extLst/>
          </a:blip>
          <a:stretch>
            <a:fillRect/>
          </a:stretch>
        </p:blipFill>
        <p:spPr>
          <a:xfrm>
            <a:off x="1072756" y="3276600"/>
            <a:ext cx="3897163" cy="2728014"/>
          </a:xfrm>
          <a:prstGeom prst="rect">
            <a:avLst/>
          </a:prstGeom>
          <a:ln w="12700">
            <a:miter lim="400000"/>
          </a:ln>
        </p:spPr>
      </p:pic>
      <p:pic>
        <p:nvPicPr>
          <p:cNvPr id="171" name="pasted-image.pdf"/>
          <p:cNvPicPr/>
          <p:nvPr/>
        </p:nvPicPr>
        <p:blipFill>
          <a:blip r:embed="rId6">
            <a:extLst/>
          </a:blip>
          <a:stretch>
            <a:fillRect/>
          </a:stretch>
        </p:blipFill>
        <p:spPr>
          <a:xfrm>
            <a:off x="6929621" y="3167406"/>
            <a:ext cx="4248589" cy="2974013"/>
          </a:xfrm>
          <a:prstGeom prst="rect">
            <a:avLst/>
          </a:prstGeom>
          <a:ln w="12700">
            <a:miter lim="400000"/>
          </a:ln>
        </p:spPr>
      </p:pic>
      <p:pic>
        <p:nvPicPr>
          <p:cNvPr id="172" name="pasted-image.pdf"/>
          <p:cNvPicPr/>
          <p:nvPr/>
        </p:nvPicPr>
        <p:blipFill>
          <a:blip r:embed="rId7">
            <a:extLst/>
          </a:blip>
          <a:stretch>
            <a:fillRect/>
          </a:stretch>
        </p:blipFill>
        <p:spPr>
          <a:xfrm>
            <a:off x="7105313" y="6350130"/>
            <a:ext cx="4075172" cy="2852620"/>
          </a:xfrm>
          <a:prstGeom prst="rect">
            <a:avLst/>
          </a:prstGeom>
          <a:ln w="12700">
            <a:miter lim="400000"/>
          </a:ln>
        </p:spPr>
      </p:pic>
      <p:pic>
        <p:nvPicPr>
          <p:cNvPr id="173" name="pasted-image.pdf"/>
          <p:cNvPicPr/>
          <p:nvPr/>
        </p:nvPicPr>
        <p:blipFill>
          <a:blip r:embed="rId8">
            <a:extLst/>
          </a:blip>
          <a:stretch>
            <a:fillRect/>
          </a:stretch>
        </p:blipFill>
        <p:spPr>
          <a:xfrm>
            <a:off x="896966" y="6213155"/>
            <a:ext cx="4248684" cy="2974079"/>
          </a:xfrm>
          <a:prstGeom prst="rect">
            <a:avLst/>
          </a:prstGeom>
          <a:ln w="12700">
            <a:miter lim="400000"/>
          </a:ln>
        </p:spPr>
      </p:pic>
      <p:sp>
        <p:nvSpPr>
          <p:cNvPr id="174" name="Shape 174"/>
          <p:cNvSpPr/>
          <p:nvPr/>
        </p:nvSpPr>
        <p:spPr>
          <a:xfrm>
            <a:off x="4838437" y="4705349"/>
            <a:ext cx="882552"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600"/>
            </a:lvl1pPr>
          </a:lstStyle>
          <a:p>
            <a:pPr lvl="0">
              <a:defRPr b="0" sz="1800"/>
            </a:pPr>
            <a:r>
              <a:rPr b="1" sz="1600"/>
              <a:t>E5-2630</a:t>
            </a:r>
          </a:p>
        </p:txBody>
      </p:sp>
      <p:sp>
        <p:nvSpPr>
          <p:cNvPr id="175" name="Shape 175"/>
          <p:cNvSpPr/>
          <p:nvPr/>
        </p:nvSpPr>
        <p:spPr>
          <a:xfrm>
            <a:off x="11089161" y="4538459"/>
            <a:ext cx="882552"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600"/>
            </a:lvl1pPr>
          </a:lstStyle>
          <a:p>
            <a:pPr lvl="0">
              <a:defRPr b="0" sz="1800"/>
            </a:pPr>
            <a:r>
              <a:rPr b="1" sz="1600"/>
              <a:t>E7-4850</a:t>
            </a:r>
          </a:p>
        </p:txBody>
      </p:sp>
      <p:sp>
        <p:nvSpPr>
          <p:cNvPr id="176" name="Shape 176"/>
          <p:cNvSpPr/>
          <p:nvPr/>
        </p:nvSpPr>
        <p:spPr>
          <a:xfrm>
            <a:off x="4927481" y="7682212"/>
            <a:ext cx="142369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600"/>
            </a:lvl1pPr>
          </a:lstStyle>
          <a:p>
            <a:pPr lvl="0">
              <a:defRPr b="0" sz="1800"/>
            </a:pPr>
            <a:r>
              <a:rPr b="1" sz="1600"/>
              <a:t>AMD Opteron</a:t>
            </a:r>
          </a:p>
        </p:txBody>
      </p:sp>
      <p:sp>
        <p:nvSpPr>
          <p:cNvPr id="177" name="Shape 177"/>
          <p:cNvSpPr/>
          <p:nvPr/>
        </p:nvSpPr>
        <p:spPr>
          <a:xfrm>
            <a:off x="10993217" y="7756353"/>
            <a:ext cx="107444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600"/>
            </a:lvl1pPr>
          </a:lstStyle>
          <a:p>
            <a:pPr lvl="0">
              <a:defRPr b="0" sz="1800"/>
            </a:pPr>
            <a:r>
              <a:rPr b="1" sz="1600"/>
              <a:t>Phi 7120P</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1534793" y="3031016"/>
            <a:ext cx="9935214" cy="558719"/>
          </a:xfrm>
          <a:prstGeom prst="rect">
            <a:avLst/>
          </a:prstGeom>
        </p:spPr>
        <p:txBody>
          <a:bodyPr/>
          <a:lstStyle>
            <a:lvl1pPr defTabSz="502412">
              <a:defRPr sz="2580">
                <a:latin typeface="Calibri"/>
                <a:ea typeface="Calibri"/>
                <a:cs typeface="Calibri"/>
                <a:sym typeface="Calibri"/>
              </a:defRPr>
            </a:lvl1pPr>
          </a:lstStyle>
          <a:p>
            <a:pPr lvl="0">
              <a:defRPr sz="1800"/>
            </a:pPr>
            <a:r>
              <a:rPr sz="2580"/>
              <a:t>Tab. 1 CLHT-lb 内存带宽随线程变化情况</a:t>
            </a:r>
          </a:p>
        </p:txBody>
      </p:sp>
      <p:pic>
        <p:nvPicPr>
          <p:cNvPr id="180"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181" name="image4.png"/>
          <p:cNvPicPr/>
          <p:nvPr/>
        </p:nvPicPr>
        <p:blipFill>
          <a:blip r:embed="rId3">
            <a:extLst/>
          </a:blip>
          <a:stretch>
            <a:fillRect/>
          </a:stretch>
        </p:blipFill>
        <p:spPr>
          <a:xfrm>
            <a:off x="10305901" y="151521"/>
            <a:ext cx="2449073" cy="1210059"/>
          </a:xfrm>
          <a:prstGeom prst="rect">
            <a:avLst/>
          </a:prstGeom>
          <a:ln w="12700">
            <a:miter lim="400000"/>
          </a:ln>
        </p:spPr>
      </p:pic>
      <p:graphicFrame>
        <p:nvGraphicFramePr>
          <p:cNvPr id="182" name="Table 182"/>
          <p:cNvGraphicFramePr/>
          <p:nvPr/>
        </p:nvGraphicFramePr>
        <p:xfrm>
          <a:off x="1169663" y="4008906"/>
          <a:ext cx="11526243" cy="1588995"/>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732636"/>
                <a:gridCol w="1088178"/>
                <a:gridCol w="1088178"/>
                <a:gridCol w="1088178"/>
                <a:gridCol w="1088178"/>
                <a:gridCol w="1088178"/>
                <a:gridCol w="1088178"/>
                <a:gridCol w="1088178"/>
                <a:gridCol w="1088178"/>
                <a:gridCol w="1088178"/>
              </a:tblGrid>
              <a:tr h="738094">
                <a:tc>
                  <a:txBody>
                    <a:bodyPr/>
                    <a:lstStyle/>
                    <a:p>
                      <a:pPr lvl="0" defTabSz="914400"/>
                      <a:r>
                        <a:rPr sz="2000">
                          <a:latin typeface="Times New Roman"/>
                          <a:ea typeface="Times New Roman"/>
                          <a:cs typeface="Times New Roman"/>
                          <a:sym typeface="Times New Roman"/>
                        </a:rPr>
                        <a:t>Threads</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4</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8</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12</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16</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20</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24</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28</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32</a:t>
                      </a:r>
                    </a:p>
                  </a:txBody>
                  <a:tcPr marL="50800" marR="50800" marT="50800" marB="50800" anchor="ctr" anchorCtr="0" horzOverflow="overflow">
                    <a:lnT w="38100">
                      <a:solidFill>
                        <a:srgbClr val="000000"/>
                      </a:solidFill>
                      <a:miter lim="400000"/>
                    </a:lnT>
                    <a:lnB w="38100">
                      <a:solidFill>
                        <a:srgbClr val="000000"/>
                      </a:solidFill>
                      <a:miter lim="400000"/>
                    </a:lnB>
                  </a:tcPr>
                </a:tc>
              </a:tr>
              <a:tr h="850900">
                <a:tc>
                  <a:txBody>
                    <a:bodyPr/>
                    <a:lstStyle/>
                    <a:p>
                      <a:pPr lvl="0" defTabSz="914400"/>
                      <a:r>
                        <a:rPr sz="2000">
                          <a:latin typeface="Times New Roman"/>
                          <a:ea typeface="Times New Roman"/>
                          <a:cs typeface="Times New Roman"/>
                          <a:sym typeface="Times New Roman"/>
                        </a:rPr>
                        <a:t>内存带宽（单位：GB/s）</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1.5</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5.8</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11.2</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12.8</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12.8</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12.8</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12.8</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12.8</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12.8</a:t>
                      </a:r>
                    </a:p>
                  </a:txBody>
                  <a:tcPr marL="50800" marR="50800" marT="50800" marB="50800" anchor="ctr" anchorCtr="0" horzOverflow="overflow">
                    <a:lnT w="38100">
                      <a:solidFill>
                        <a:srgbClr val="000000"/>
                      </a:solidFill>
                      <a:miter lim="400000"/>
                    </a:lnT>
                    <a:lnB w="38100">
                      <a:solidFill>
                        <a:srgbClr val="000000"/>
                      </a:solidFill>
                      <a:miter lim="400000"/>
                    </a:lnB>
                  </a:tcPr>
                </a:tc>
              </a:tr>
            </a:tbl>
          </a:graphicData>
        </a:graphic>
      </p:graphicFrame>
      <p:sp>
        <p:nvSpPr>
          <p:cNvPr id="183" name="Shape 183"/>
          <p:cNvSpPr/>
          <p:nvPr/>
        </p:nvSpPr>
        <p:spPr>
          <a:xfrm>
            <a:off x="952500" y="6073337"/>
            <a:ext cx="11099800" cy="23223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marL="370416" indent="-370416" algn="l">
              <a:spcBef>
                <a:spcPts val="4200"/>
              </a:spcBef>
              <a:buSzPct val="45000"/>
              <a:buBlip>
                <a:blip r:embed="rId4"/>
              </a:buBlip>
              <a:defRPr sz="1800"/>
            </a:pPr>
            <a:r>
              <a:rPr sz="3000">
                <a:latin typeface="华文楷体"/>
                <a:ea typeface="华文楷体"/>
                <a:cs typeface="华文楷体"/>
                <a:sym typeface="华文楷体"/>
              </a:rPr>
              <a:t>在E5-2630机器上</a:t>
            </a:r>
            <a:r>
              <a:rPr sz="3000">
                <a:latin typeface="华文楷体"/>
                <a:ea typeface="华文楷体"/>
                <a:cs typeface="华文楷体"/>
                <a:sym typeface="华文楷体"/>
              </a:rPr>
              <a:t>，当线程数达到一定数量之后，受内存带宽的限制，吞吐量增长缓慢</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xfrm>
            <a:off x="952500" y="444500"/>
            <a:ext cx="11099800" cy="1221185"/>
          </a:xfrm>
          <a:prstGeom prst="rect">
            <a:avLst/>
          </a:prstGeom>
        </p:spPr>
        <p:txBody>
          <a:bodyPr/>
          <a:lstStyle>
            <a:lvl1pPr>
              <a:defRPr sz="5000">
                <a:latin typeface="Calibri"/>
                <a:ea typeface="Calibri"/>
                <a:cs typeface="Calibri"/>
                <a:sym typeface="Calibri"/>
              </a:defRPr>
            </a:lvl1pPr>
          </a:lstStyle>
          <a:p>
            <a:pPr lvl="0">
              <a:defRPr sz="1800"/>
            </a:pPr>
            <a:r>
              <a:rPr sz="5000"/>
              <a:t>目录</a:t>
            </a:r>
          </a:p>
        </p:txBody>
      </p:sp>
      <p:sp>
        <p:nvSpPr>
          <p:cNvPr id="39" name="Shape 39"/>
          <p:cNvSpPr/>
          <p:nvPr>
            <p:ph type="body" idx="1"/>
          </p:nvPr>
        </p:nvSpPr>
        <p:spPr>
          <a:xfrm>
            <a:off x="673100" y="2425700"/>
            <a:ext cx="11099800" cy="5527924"/>
          </a:xfrm>
          <a:prstGeom prst="rect">
            <a:avLst/>
          </a:prstGeom>
        </p:spPr>
        <p:txBody>
          <a:bodyPr/>
          <a:lstStyle/>
          <a:p>
            <a:pPr lvl="0" marL="228600" indent="-228600">
              <a:buSzPct val="100000"/>
              <a:buAutoNum type="arabicPeriod" startAt="1"/>
              <a:defRPr sz="1800"/>
            </a:pPr>
            <a:r>
              <a:rPr sz="3600">
                <a:latin typeface="Calibri"/>
                <a:ea typeface="Calibri"/>
                <a:cs typeface="Calibri"/>
                <a:sym typeface="Calibri"/>
              </a:rPr>
              <a:t>研究背景</a:t>
            </a:r>
            <a:endParaRPr sz="3600">
              <a:latin typeface="Calibri"/>
              <a:ea typeface="Calibri"/>
              <a:cs typeface="Calibri"/>
              <a:sym typeface="Calibri"/>
            </a:endParaRPr>
          </a:p>
          <a:p>
            <a:pPr lvl="0" marL="228600" indent="-228600">
              <a:buSzPct val="100000"/>
              <a:buAutoNum type="arabicPeriod" startAt="1"/>
              <a:defRPr sz="1800"/>
            </a:pPr>
            <a:r>
              <a:rPr sz="3600">
                <a:latin typeface="Calibri"/>
                <a:ea typeface="Calibri"/>
                <a:cs typeface="Calibri"/>
                <a:sym typeface="Calibri"/>
              </a:rPr>
              <a:t>相关研究</a:t>
            </a:r>
            <a:endParaRPr sz="3600">
              <a:latin typeface="Calibri"/>
              <a:ea typeface="Calibri"/>
              <a:cs typeface="Calibri"/>
              <a:sym typeface="Calibri"/>
            </a:endParaRPr>
          </a:p>
          <a:p>
            <a:pPr lvl="0" marL="228600" indent="-228600">
              <a:buSzPct val="100000"/>
              <a:buAutoNum type="arabicPeriod" startAt="1"/>
              <a:defRPr sz="1800"/>
            </a:pPr>
            <a:r>
              <a:rPr sz="3600">
                <a:latin typeface="Calibri"/>
                <a:ea typeface="Calibri"/>
                <a:cs typeface="Calibri"/>
                <a:sym typeface="Calibri"/>
              </a:rPr>
              <a:t>所做工作</a:t>
            </a:r>
            <a:endParaRPr sz="3600">
              <a:latin typeface="Calibri"/>
              <a:ea typeface="Calibri"/>
              <a:cs typeface="Calibri"/>
              <a:sym typeface="Calibri"/>
            </a:endParaRPr>
          </a:p>
          <a:p>
            <a:pPr lvl="0" marL="228600" indent="-228600">
              <a:buSzPct val="100000"/>
              <a:buAutoNum type="arabicPeriod" startAt="1"/>
              <a:defRPr sz="1800"/>
            </a:pPr>
            <a:r>
              <a:rPr sz="3600">
                <a:latin typeface="Calibri"/>
                <a:ea typeface="Calibri"/>
                <a:cs typeface="Calibri"/>
                <a:sym typeface="Calibri"/>
              </a:rPr>
              <a:t>总结展望</a:t>
            </a:r>
            <a:endParaRPr sz="3600">
              <a:latin typeface="Calibri"/>
              <a:ea typeface="Calibri"/>
              <a:cs typeface="Calibri"/>
              <a:sym typeface="Calibri"/>
            </a:endParaRPr>
          </a:p>
          <a:p>
            <a:pPr lvl="0" marL="228600" indent="-228600">
              <a:buSzPct val="100000"/>
              <a:buAutoNum type="arabicPeriod" startAt="1"/>
              <a:defRPr sz="1800"/>
            </a:pPr>
            <a:r>
              <a:rPr sz="3600">
                <a:latin typeface="Calibri"/>
                <a:ea typeface="Calibri"/>
                <a:cs typeface="Calibri"/>
                <a:sym typeface="Calibri"/>
              </a:rPr>
              <a:t>论文项目</a:t>
            </a:r>
          </a:p>
        </p:txBody>
      </p:sp>
      <p:pic>
        <p:nvPicPr>
          <p:cNvPr id="40"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1" name="pasted-image.pdf"/>
          <p:cNvPicPr/>
          <p:nvPr/>
        </p:nvPicPr>
        <p:blipFill>
          <a:blip r:embed="rId3">
            <a:extLst/>
          </a:blip>
          <a:srcRect l="1723" t="1723" r="1723" b="1723"/>
          <a:stretch>
            <a:fillRect/>
          </a:stretch>
        </p:blipFill>
        <p:spPr>
          <a:xfrm>
            <a:off x="10388600" y="241300"/>
            <a:ext cx="2463801" cy="1219200"/>
          </a:xfrm>
          <a:prstGeom prst="rect">
            <a:avLst/>
          </a:prstGeom>
          <a:ln w="12700">
            <a:miter lim="400000"/>
          </a:ln>
        </p:spPr>
      </p:pic>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xfrm>
            <a:off x="952500" y="746575"/>
            <a:ext cx="11099800" cy="1108142"/>
          </a:xfrm>
          <a:prstGeom prst="rect">
            <a:avLst/>
          </a:prstGeom>
        </p:spPr>
        <p:txBody>
          <a:bodyPr/>
          <a:lstStyle>
            <a:lvl1pPr>
              <a:defRPr sz="5000">
                <a:latin typeface="Calibri"/>
                <a:ea typeface="Calibri"/>
                <a:cs typeface="Calibri"/>
                <a:sym typeface="Calibri"/>
              </a:defRPr>
            </a:lvl1pPr>
          </a:lstStyle>
          <a:p>
            <a:pPr lvl="0">
              <a:defRPr sz="1800"/>
            </a:pPr>
            <a:r>
              <a:rPr sz="5000"/>
              <a:t>随机分布与zipf分布性能比较</a:t>
            </a:r>
          </a:p>
        </p:txBody>
      </p:sp>
      <p:pic>
        <p:nvPicPr>
          <p:cNvPr id="186"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187"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188" name="Shape 188"/>
          <p:cNvSpPr/>
          <p:nvPr/>
        </p:nvSpPr>
        <p:spPr>
          <a:xfrm>
            <a:off x="435779" y="2030828"/>
            <a:ext cx="11672936" cy="12039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70416" indent="-370416" algn="l">
              <a:buSzPct val="45000"/>
              <a:buBlip>
                <a:blip r:embed="rId4"/>
              </a:buBlip>
              <a:defRPr sz="1800"/>
            </a:pPr>
            <a:r>
              <a:rPr b="1" sz="2200">
                <a:latin typeface="Calibri"/>
                <a:ea typeface="Calibri"/>
                <a:cs typeface="Calibri"/>
                <a:sym typeface="Calibri"/>
              </a:rPr>
              <a:t>zipf分布</a:t>
            </a:r>
            <a:r>
              <a:rPr sz="2200">
                <a:latin typeface="Calibri"/>
                <a:ea typeface="Calibri"/>
                <a:cs typeface="Calibri"/>
                <a:sym typeface="Calibri"/>
              </a:rPr>
              <a:t>：</a:t>
            </a:r>
            <a:r>
              <a:rPr sz="2200">
                <a:latin typeface="华文楷体"/>
                <a:ea typeface="华文楷体"/>
                <a:cs typeface="华文楷体"/>
                <a:sym typeface="华文楷体"/>
              </a:rPr>
              <a:t>设置数据访问频度服从zipf分布，模拟真实应用场景中数据访问形式</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数据集</a:t>
            </a:r>
            <a:r>
              <a:rPr sz="2200">
                <a:latin typeface="华文楷体"/>
                <a:ea typeface="华文楷体"/>
                <a:cs typeface="华文楷体"/>
                <a:sym typeface="华文楷体"/>
              </a:rPr>
              <a:t>：哈希表初始化密度50%，更新比重10%，初始化元素个数为1百万</a:t>
            </a:r>
          </a:p>
        </p:txBody>
      </p:sp>
      <p:pic>
        <p:nvPicPr>
          <p:cNvPr id="189" name="pasted-image.pdf"/>
          <p:cNvPicPr/>
          <p:nvPr/>
        </p:nvPicPr>
        <p:blipFill>
          <a:blip r:embed="rId5">
            <a:extLst/>
          </a:blip>
          <a:stretch>
            <a:fillRect/>
          </a:stretch>
        </p:blipFill>
        <p:spPr>
          <a:xfrm>
            <a:off x="698758" y="4036783"/>
            <a:ext cx="5272773" cy="3690942"/>
          </a:xfrm>
          <a:prstGeom prst="rect">
            <a:avLst/>
          </a:prstGeom>
          <a:ln w="12700">
            <a:miter lim="400000"/>
          </a:ln>
        </p:spPr>
      </p:pic>
      <p:sp>
        <p:nvSpPr>
          <p:cNvPr id="190" name="Shape 190"/>
          <p:cNvSpPr/>
          <p:nvPr/>
        </p:nvSpPr>
        <p:spPr>
          <a:xfrm>
            <a:off x="2854276" y="8021963"/>
            <a:ext cx="1557615" cy="38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600"/>
            </a:lvl1pPr>
          </a:lstStyle>
          <a:p>
            <a:pPr lvl="0">
              <a:defRPr b="0" sz="1800"/>
            </a:pPr>
            <a:r>
              <a:rPr b="1" sz="1600"/>
              <a:t>均匀分布</a:t>
            </a:r>
          </a:p>
        </p:txBody>
      </p:sp>
      <p:pic>
        <p:nvPicPr>
          <p:cNvPr id="191" name="pasted-image.pdf"/>
          <p:cNvPicPr/>
          <p:nvPr/>
        </p:nvPicPr>
        <p:blipFill>
          <a:blip r:embed="rId6">
            <a:extLst/>
          </a:blip>
          <a:stretch>
            <a:fillRect/>
          </a:stretch>
        </p:blipFill>
        <p:spPr>
          <a:xfrm>
            <a:off x="6350000" y="4038600"/>
            <a:ext cx="5475482" cy="3832837"/>
          </a:xfrm>
          <a:prstGeom prst="rect">
            <a:avLst/>
          </a:prstGeom>
          <a:ln w="12700">
            <a:miter lim="400000"/>
          </a:ln>
        </p:spPr>
      </p:pic>
      <p:sp>
        <p:nvSpPr>
          <p:cNvPr id="192" name="Shape 192"/>
          <p:cNvSpPr/>
          <p:nvPr/>
        </p:nvSpPr>
        <p:spPr>
          <a:xfrm>
            <a:off x="8663175" y="8021963"/>
            <a:ext cx="1557615" cy="38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600"/>
            </a:lvl1pPr>
          </a:lstStyle>
          <a:p>
            <a:pPr lvl="0">
              <a:defRPr b="0" sz="1800"/>
            </a:pPr>
            <a:r>
              <a:rPr b="1" sz="1600"/>
              <a:t>zipf分布</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952500" y="444500"/>
            <a:ext cx="11099800" cy="1108141"/>
          </a:xfrm>
          <a:prstGeom prst="rect">
            <a:avLst/>
          </a:prstGeom>
        </p:spPr>
        <p:txBody>
          <a:bodyPr/>
          <a:lstStyle>
            <a:lvl1pPr>
              <a:defRPr sz="5000">
                <a:latin typeface="Calibri"/>
                <a:ea typeface="Calibri"/>
                <a:cs typeface="Calibri"/>
                <a:sym typeface="Calibri"/>
              </a:defRPr>
            </a:lvl1pPr>
          </a:lstStyle>
          <a:p>
            <a:pPr lvl="0">
              <a:defRPr sz="1800"/>
            </a:pPr>
            <a:r>
              <a:rPr sz="5000"/>
              <a:t>更新比重对性能的影响</a:t>
            </a:r>
          </a:p>
        </p:txBody>
      </p:sp>
      <p:pic>
        <p:nvPicPr>
          <p:cNvPr id="195"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196"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197" name="Shape 197"/>
          <p:cNvSpPr/>
          <p:nvPr/>
        </p:nvSpPr>
        <p:spPr>
          <a:xfrm>
            <a:off x="435779" y="1837788"/>
            <a:ext cx="11672936" cy="15900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70416" indent="-370416" algn="l">
              <a:buSzPct val="45000"/>
              <a:buBlip>
                <a:blip r:embed="rId4"/>
              </a:buBlip>
              <a:defRPr sz="1800"/>
            </a:pPr>
            <a:r>
              <a:rPr b="1" sz="2200">
                <a:latin typeface="Calibri"/>
                <a:ea typeface="Calibri"/>
                <a:cs typeface="Calibri"/>
                <a:sym typeface="Calibri"/>
              </a:rPr>
              <a:t>并发哈希表的特点</a:t>
            </a:r>
            <a:r>
              <a:rPr sz="2200">
                <a:latin typeface="Calibri"/>
                <a:ea typeface="Calibri"/>
                <a:cs typeface="Calibri"/>
                <a:sym typeface="Calibri"/>
              </a:rPr>
              <a:t>：</a:t>
            </a:r>
            <a:r>
              <a:rPr sz="2200">
                <a:latin typeface="华文楷体"/>
                <a:ea typeface="华文楷体"/>
                <a:cs typeface="华文楷体"/>
                <a:sym typeface="华文楷体"/>
              </a:rPr>
              <a:t>处理读操作占多数的工作负载上优于具备同类功能的其它数据结构</a:t>
            </a: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考察内容</a:t>
            </a:r>
            <a:r>
              <a:rPr sz="2200">
                <a:latin typeface="华文楷体"/>
                <a:ea typeface="华文楷体"/>
                <a:cs typeface="华文楷体"/>
                <a:sym typeface="华文楷体"/>
              </a:rPr>
              <a:t>：各哈希表吞吐量随更新比重变化情况</a:t>
            </a: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数据集：</a:t>
            </a:r>
            <a:r>
              <a:rPr sz="2200">
                <a:latin typeface="华文楷体"/>
                <a:ea typeface="华文楷体"/>
                <a:cs typeface="华文楷体"/>
                <a:sym typeface="华文楷体"/>
              </a:rPr>
              <a:t>初始化元素个数1百万，哈希表初始化密度50%，线程数分别为16，24，12和60，调整更新比重</a:t>
            </a:r>
          </a:p>
        </p:txBody>
      </p:sp>
      <p:sp>
        <p:nvSpPr>
          <p:cNvPr id="198" name="Shape 198"/>
          <p:cNvSpPr/>
          <p:nvPr/>
        </p:nvSpPr>
        <p:spPr>
          <a:xfrm>
            <a:off x="4749136" y="4579326"/>
            <a:ext cx="1577182"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600"/>
            </a:lvl1pPr>
          </a:lstStyle>
          <a:p>
            <a:pPr lvl="0">
              <a:defRPr b="0" sz="1800"/>
            </a:pPr>
            <a:r>
              <a:rPr b="1" sz="1600"/>
              <a:t>E5-2630, n = 16</a:t>
            </a:r>
          </a:p>
        </p:txBody>
      </p:sp>
      <p:sp>
        <p:nvSpPr>
          <p:cNvPr id="199" name="Shape 199"/>
          <p:cNvSpPr/>
          <p:nvPr/>
        </p:nvSpPr>
        <p:spPr>
          <a:xfrm>
            <a:off x="11087075" y="4579326"/>
            <a:ext cx="1577183"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600"/>
            </a:lvl1pPr>
          </a:lstStyle>
          <a:p>
            <a:pPr lvl="0">
              <a:defRPr b="0" sz="1800"/>
            </a:pPr>
            <a:r>
              <a:rPr b="1" sz="1600"/>
              <a:t>E7-4850, n = 24</a:t>
            </a:r>
          </a:p>
        </p:txBody>
      </p:sp>
      <p:sp>
        <p:nvSpPr>
          <p:cNvPr id="200" name="Shape 200"/>
          <p:cNvSpPr/>
          <p:nvPr/>
        </p:nvSpPr>
        <p:spPr>
          <a:xfrm>
            <a:off x="4825881" y="7828262"/>
            <a:ext cx="1423691"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1600"/>
              <a:t>AMD Opteron</a:t>
            </a:r>
            <a:br>
              <a:rPr b="1" sz="1600"/>
            </a:br>
            <a:r>
              <a:rPr b="1" sz="1600"/>
              <a:t>n = 12</a:t>
            </a:r>
          </a:p>
        </p:txBody>
      </p:sp>
      <p:sp>
        <p:nvSpPr>
          <p:cNvPr id="201" name="Shape 201"/>
          <p:cNvSpPr/>
          <p:nvPr/>
        </p:nvSpPr>
        <p:spPr>
          <a:xfrm>
            <a:off x="11015789" y="7838903"/>
            <a:ext cx="1130896"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1600"/>
              <a:t>Phi 7120P</a:t>
            </a:r>
            <a:endParaRPr b="1" sz="1600"/>
          </a:p>
          <a:p>
            <a:pPr lvl="0">
              <a:defRPr sz="1800"/>
            </a:pPr>
            <a:r>
              <a:rPr b="1" sz="1600"/>
              <a:t>n = 60</a:t>
            </a:r>
          </a:p>
        </p:txBody>
      </p:sp>
      <p:pic>
        <p:nvPicPr>
          <p:cNvPr id="202" name="pasted-image.pdf"/>
          <p:cNvPicPr/>
          <p:nvPr/>
        </p:nvPicPr>
        <p:blipFill>
          <a:blip r:embed="rId5">
            <a:extLst/>
          </a:blip>
          <a:stretch>
            <a:fillRect/>
          </a:stretch>
        </p:blipFill>
        <p:spPr>
          <a:xfrm>
            <a:off x="6762466" y="3281159"/>
            <a:ext cx="4572001" cy="3200401"/>
          </a:xfrm>
          <a:prstGeom prst="rect">
            <a:avLst/>
          </a:prstGeom>
          <a:ln w="12700">
            <a:miter lim="400000"/>
          </a:ln>
        </p:spPr>
      </p:pic>
      <p:pic>
        <p:nvPicPr>
          <p:cNvPr id="203" name="pasted-image.pdf"/>
          <p:cNvPicPr/>
          <p:nvPr/>
        </p:nvPicPr>
        <p:blipFill>
          <a:blip r:embed="rId6">
            <a:extLst/>
          </a:blip>
          <a:stretch>
            <a:fillRect/>
          </a:stretch>
        </p:blipFill>
        <p:spPr>
          <a:xfrm>
            <a:off x="390108" y="3281159"/>
            <a:ext cx="4572001" cy="3200401"/>
          </a:xfrm>
          <a:prstGeom prst="rect">
            <a:avLst/>
          </a:prstGeom>
          <a:ln w="12700">
            <a:miter lim="400000"/>
          </a:ln>
        </p:spPr>
      </p:pic>
      <p:pic>
        <p:nvPicPr>
          <p:cNvPr id="204" name="pasted-image.pdf"/>
          <p:cNvPicPr/>
          <p:nvPr/>
        </p:nvPicPr>
        <p:blipFill>
          <a:blip r:embed="rId7">
            <a:extLst/>
          </a:blip>
          <a:stretch>
            <a:fillRect/>
          </a:stretch>
        </p:blipFill>
        <p:spPr>
          <a:xfrm>
            <a:off x="405269" y="6490870"/>
            <a:ext cx="4572001" cy="3200401"/>
          </a:xfrm>
          <a:prstGeom prst="rect">
            <a:avLst/>
          </a:prstGeom>
          <a:ln w="12700">
            <a:miter lim="400000"/>
          </a:ln>
        </p:spPr>
      </p:pic>
      <p:pic>
        <p:nvPicPr>
          <p:cNvPr id="205" name="pasted-image.pdf"/>
          <p:cNvPicPr/>
          <p:nvPr/>
        </p:nvPicPr>
        <p:blipFill>
          <a:blip r:embed="rId8">
            <a:extLst/>
          </a:blip>
          <a:stretch>
            <a:fillRect/>
          </a:stretch>
        </p:blipFill>
        <p:spPr>
          <a:xfrm>
            <a:off x="6762466" y="6520162"/>
            <a:ext cx="4572001" cy="3200401"/>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xfrm>
            <a:off x="1434101" y="2254250"/>
            <a:ext cx="9935214" cy="558719"/>
          </a:xfrm>
          <a:prstGeom prst="rect">
            <a:avLst/>
          </a:prstGeom>
        </p:spPr>
        <p:txBody>
          <a:bodyPr/>
          <a:lstStyle>
            <a:lvl1pPr defTabSz="502412">
              <a:defRPr sz="2580">
                <a:latin typeface="Calibri"/>
                <a:ea typeface="Calibri"/>
                <a:cs typeface="Calibri"/>
                <a:sym typeface="Calibri"/>
              </a:defRPr>
            </a:lvl1pPr>
          </a:lstStyle>
          <a:p>
            <a:pPr lvl="0">
              <a:defRPr sz="1800"/>
            </a:pPr>
            <a:r>
              <a:rPr sz="2580"/>
              <a:t>Tab. 2 缓存未命中数随更新比重变化情况</a:t>
            </a:r>
          </a:p>
        </p:txBody>
      </p:sp>
      <p:pic>
        <p:nvPicPr>
          <p:cNvPr id="208"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09" name="image4.png"/>
          <p:cNvPicPr/>
          <p:nvPr/>
        </p:nvPicPr>
        <p:blipFill>
          <a:blip r:embed="rId3">
            <a:extLst/>
          </a:blip>
          <a:stretch>
            <a:fillRect/>
          </a:stretch>
        </p:blipFill>
        <p:spPr>
          <a:xfrm>
            <a:off x="10305901" y="151521"/>
            <a:ext cx="2449073" cy="1210059"/>
          </a:xfrm>
          <a:prstGeom prst="rect">
            <a:avLst/>
          </a:prstGeom>
          <a:ln w="12700">
            <a:miter lim="400000"/>
          </a:ln>
        </p:spPr>
      </p:pic>
      <p:graphicFrame>
        <p:nvGraphicFramePr>
          <p:cNvPr id="210" name="Table 210"/>
          <p:cNvGraphicFramePr/>
          <p:nvPr/>
        </p:nvGraphicFramePr>
        <p:xfrm>
          <a:off x="1112827" y="3468217"/>
          <a:ext cx="10779146" cy="29492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670174"/>
                <a:gridCol w="1518161"/>
                <a:gridCol w="1518161"/>
                <a:gridCol w="1518161"/>
                <a:gridCol w="1518161"/>
                <a:gridCol w="1518161"/>
                <a:gridCol w="1518161"/>
              </a:tblGrid>
              <a:tr h="518788">
                <a:tc>
                  <a:txBody>
                    <a:bodyPr/>
                    <a:lstStyle/>
                    <a:p>
                      <a:pPr lvl="0" defTabSz="914400"/>
                      <a:r>
                        <a:rPr sz="2000">
                          <a:latin typeface="Times New Roman"/>
                          <a:ea typeface="Times New Roman"/>
                          <a:cs typeface="Times New Roman"/>
                          <a:sym typeface="Times New Roman"/>
                        </a:rPr>
                        <a:t>更新比重</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TBB</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URCU</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CLHT-lf</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CLHT-lb</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Cuckoo</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Hopscotch</a:t>
                      </a:r>
                    </a:p>
                  </a:txBody>
                  <a:tcPr marL="50800" marR="50800" marT="50800" marB="50800" anchor="ctr" anchorCtr="0" horzOverflow="overflow">
                    <a:lnT w="38100">
                      <a:solidFill>
                        <a:srgbClr val="000000"/>
                      </a:solidFill>
                      <a:miter lim="400000"/>
                    </a:lnT>
                    <a:lnB w="38100">
                      <a:solidFill>
                        <a:srgbClr val="000000"/>
                      </a:solidFill>
                      <a:miter lim="400000"/>
                    </a:lnB>
                  </a:tcPr>
                </a:tc>
              </a:tr>
              <a:tr h="598077">
                <a:tc>
                  <a:txBody>
                    <a:bodyPr/>
                    <a:lstStyle/>
                    <a:p>
                      <a:pPr lvl="0" defTabSz="914400"/>
                      <a:r>
                        <a:rPr sz="2000">
                          <a:latin typeface="Times New Roman"/>
                          <a:ea typeface="Times New Roman"/>
                          <a:cs typeface="Times New Roman"/>
                          <a:sym typeface="Times New Roman"/>
                        </a:rPr>
                        <a:t>0</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28.6</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85.2</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23.6</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31.7</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33.5</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22.9</a:t>
                      </a:r>
                    </a:p>
                  </a:txBody>
                  <a:tcPr marL="50800" marR="50800" marT="50800" marB="50800" anchor="ctr" anchorCtr="0" horzOverflow="overflow">
                    <a:lnT w="38100">
                      <a:solidFill>
                        <a:srgbClr val="000000"/>
                      </a:solidFill>
                      <a:miter lim="400000"/>
                    </a:lnT>
                    <a:lnB w="38100">
                      <a:solidFill>
                        <a:srgbClr val="000000"/>
                      </a:solidFill>
                      <a:miter lim="400000"/>
                    </a:lnB>
                  </a:tcPr>
                </a:tc>
              </a:tr>
              <a:tr h="598077">
                <a:tc>
                  <a:txBody>
                    <a:bodyPr/>
                    <a:lstStyle/>
                    <a:p>
                      <a:pPr lvl="0" defTabSz="914400"/>
                      <a:r>
                        <a:rPr sz="2000">
                          <a:latin typeface="Times New Roman"/>
                          <a:ea typeface="Times New Roman"/>
                          <a:cs typeface="Times New Roman"/>
                          <a:sym typeface="Times New Roman"/>
                        </a:rPr>
                        <a:t>10</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46.3</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1169.2</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24.6</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34.9</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44.2</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28.1</a:t>
                      </a:r>
                    </a:p>
                  </a:txBody>
                  <a:tcPr marL="50800" marR="50800" marT="50800" marB="50800" anchor="ctr" anchorCtr="0" horzOverflow="overflow">
                    <a:lnT w="38100">
                      <a:solidFill>
                        <a:srgbClr val="000000"/>
                      </a:solidFill>
                      <a:miter lim="400000"/>
                    </a:lnT>
                    <a:lnB w="38100">
                      <a:solidFill>
                        <a:srgbClr val="000000"/>
                      </a:solidFill>
                      <a:miter lim="400000"/>
                    </a:lnB>
                  </a:tcPr>
                </a:tc>
              </a:tr>
              <a:tr h="598077">
                <a:tc>
                  <a:txBody>
                    <a:bodyPr/>
                    <a:lstStyle/>
                    <a:p>
                      <a:pPr lvl="0" defTabSz="914400"/>
                      <a:r>
                        <a:rPr sz="2000">
                          <a:latin typeface="Times New Roman"/>
                          <a:ea typeface="Times New Roman"/>
                          <a:cs typeface="Times New Roman"/>
                          <a:sym typeface="Times New Roman"/>
                        </a:rPr>
                        <a:t>40</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99.2</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4046</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27</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37.3</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57.2</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62.7</a:t>
                      </a:r>
                    </a:p>
                  </a:txBody>
                  <a:tcPr marL="50800" marR="50800" marT="50800" marB="50800" anchor="ctr" anchorCtr="0" horzOverflow="overflow">
                    <a:lnT w="38100">
                      <a:solidFill>
                        <a:srgbClr val="000000"/>
                      </a:solidFill>
                      <a:miter lim="400000"/>
                    </a:lnT>
                    <a:lnB w="38100">
                      <a:solidFill>
                        <a:srgbClr val="000000"/>
                      </a:solidFill>
                      <a:miter lim="400000"/>
                    </a:lnB>
                  </a:tcPr>
                </a:tc>
              </a:tr>
              <a:tr h="598077">
                <a:tc>
                  <a:txBody>
                    <a:bodyPr/>
                    <a:lstStyle/>
                    <a:p>
                      <a:pPr lvl="0" defTabSz="914400"/>
                      <a:r>
                        <a:rPr sz="2000">
                          <a:latin typeface="Times New Roman"/>
                          <a:ea typeface="Times New Roman"/>
                          <a:cs typeface="Times New Roman"/>
                          <a:sym typeface="Times New Roman"/>
                        </a:rPr>
                        <a:t>80</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159.1</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10788</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30.7</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40.6</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66.2</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115.5</a:t>
                      </a:r>
                    </a:p>
                  </a:txBody>
                  <a:tcPr marL="50800" marR="50800" marT="50800" marB="50800" anchor="ctr" anchorCtr="0" horzOverflow="overflow">
                    <a:lnT w="38100">
                      <a:solidFill>
                        <a:srgbClr val="000000"/>
                      </a:solidFill>
                      <a:miter lim="400000"/>
                    </a:lnT>
                    <a:lnB w="38100">
                      <a:solidFill>
                        <a:srgbClr val="000000"/>
                      </a:solidFill>
                      <a:miter lim="400000"/>
                    </a:lnB>
                  </a:tcPr>
                </a:tc>
              </a:tr>
            </a:tbl>
          </a:graphicData>
        </a:graphic>
      </p:graphicFrame>
      <p:sp>
        <p:nvSpPr>
          <p:cNvPr id="211" name="Shape 211"/>
          <p:cNvSpPr/>
          <p:nvPr/>
        </p:nvSpPr>
        <p:spPr>
          <a:xfrm>
            <a:off x="952500" y="6830155"/>
            <a:ext cx="11099800" cy="242705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marL="175824" indent="-175824" algn="l" defTabSz="406908">
              <a:lnSpc>
                <a:spcPts val="3500"/>
              </a:lnSpc>
              <a:spcBef>
                <a:spcPts val="1000"/>
              </a:spcBef>
              <a:buSzPct val="45000"/>
              <a:buBlip>
                <a:blip r:embed="rId4"/>
              </a:buBlip>
              <a:defRPr sz="1800"/>
            </a:pPr>
            <a:r>
              <a:rPr sz="1779">
                <a:latin typeface="华文楷体"/>
                <a:ea typeface="华文楷体"/>
                <a:cs typeface="华文楷体"/>
                <a:sym typeface="华文楷体"/>
              </a:rPr>
              <a:t>计算方式：缓存未命中数/总的操作次数</a:t>
            </a:r>
            <a:endParaRPr sz="1779">
              <a:latin typeface="华文楷体"/>
              <a:ea typeface="华文楷体"/>
              <a:cs typeface="华文楷体"/>
              <a:sym typeface="华文楷体"/>
            </a:endParaRPr>
          </a:p>
          <a:p>
            <a:pPr lvl="0" marL="175824" indent="-175824" algn="l" defTabSz="406908">
              <a:lnSpc>
                <a:spcPts val="3500"/>
              </a:lnSpc>
              <a:spcBef>
                <a:spcPts val="1000"/>
              </a:spcBef>
              <a:buSzPct val="45000"/>
              <a:buBlip>
                <a:blip r:embed="rId4"/>
              </a:buBlip>
              <a:defRPr sz="1800"/>
            </a:pPr>
            <a:r>
              <a:rPr sz="1779">
                <a:latin typeface="华文楷体"/>
                <a:ea typeface="华文楷体"/>
                <a:cs typeface="华文楷体"/>
                <a:sym typeface="华文楷体"/>
              </a:rPr>
              <a:t>频繁的缓存行切换是并发哈希表更新性能最大的敌人。更新操作致使缓存行失效的原因来自于两方面:一方面是写入本地内存节点的流量；另一方面是被缓存一致性协议强制进行的跨 </a:t>
            </a:r>
            <a:r>
              <a:rPr sz="1779">
                <a:latin typeface="Times New Roman"/>
                <a:ea typeface="Times New Roman"/>
                <a:cs typeface="Times New Roman"/>
                <a:sym typeface="Times New Roman"/>
              </a:rPr>
              <a:t>socket </a:t>
            </a:r>
            <a:r>
              <a:rPr sz="1779">
                <a:latin typeface="华文楷体"/>
                <a:ea typeface="华文楷体"/>
                <a:cs typeface="华文楷体"/>
                <a:sym typeface="华文楷体"/>
              </a:rPr>
              <a:t>消息，比如通过片上高速互联通道，如 </a:t>
            </a:r>
            <a:r>
              <a:rPr sz="1779">
                <a:latin typeface="Times New Roman"/>
                <a:ea typeface="Times New Roman"/>
                <a:cs typeface="Times New Roman"/>
                <a:sym typeface="Times New Roman"/>
              </a:rPr>
              <a:t>Intel QPI </a:t>
            </a:r>
            <a:r>
              <a:rPr sz="1779">
                <a:latin typeface="华文楷体"/>
                <a:ea typeface="华文楷体"/>
                <a:cs typeface="华文楷体"/>
                <a:sym typeface="华文楷体"/>
              </a:rPr>
              <a:t>和 </a:t>
            </a:r>
            <a:r>
              <a:rPr sz="1779">
                <a:latin typeface="Times New Roman"/>
                <a:ea typeface="Times New Roman"/>
                <a:cs typeface="Times New Roman"/>
                <a:sym typeface="Times New Roman"/>
              </a:rPr>
              <a:t>AMD HyperTransport </a:t>
            </a:r>
            <a:r>
              <a:rPr sz="1779">
                <a:latin typeface="华文楷体"/>
                <a:ea typeface="华文楷体"/>
                <a:cs typeface="华文楷体"/>
                <a:sym typeface="华文楷体"/>
              </a:rPr>
              <a:t>等，传递的信息。</a:t>
            </a:r>
            <a:endParaRPr sz="1779">
              <a:latin typeface="华文楷体"/>
              <a:ea typeface="华文楷体"/>
              <a:cs typeface="华文楷体"/>
              <a:sym typeface="华文楷体"/>
            </a:endParaRPr>
          </a:p>
          <a:p>
            <a:pPr lvl="0" marL="175824" indent="-175824" algn="l" defTabSz="406908">
              <a:lnSpc>
                <a:spcPts val="3500"/>
              </a:lnSpc>
              <a:spcBef>
                <a:spcPts val="1000"/>
              </a:spcBef>
              <a:buSzPct val="45000"/>
              <a:buBlip>
                <a:blip r:embed="rId4"/>
              </a:buBlip>
              <a:defRPr sz="1800"/>
            </a:pPr>
            <a:r>
              <a:rPr sz="1779">
                <a:latin typeface="华文楷体"/>
                <a:ea typeface="华文楷体"/>
                <a:cs typeface="华文楷体"/>
                <a:sym typeface="华文楷体"/>
              </a:rPr>
              <a:t>一些设计用于处理读为主的工作负载的并发哈希表，哪怕是工作负载中包含很小部分的更新操作，它的性能也会大打折扣。</a:t>
            </a:r>
            <a:endParaRPr sz="1779">
              <a:latin typeface="华文楷体"/>
              <a:ea typeface="华文楷体"/>
              <a:cs typeface="华文楷体"/>
              <a:sym typeface="华文楷体"/>
            </a:endParaRPr>
          </a:p>
          <a:p>
            <a:pPr lvl="0" marL="175824" indent="-175824" algn="l" defTabSz="406908">
              <a:lnSpc>
                <a:spcPts val="3500"/>
              </a:lnSpc>
              <a:spcBef>
                <a:spcPts val="1000"/>
              </a:spcBef>
              <a:buSzPct val="45000"/>
              <a:buBlip>
                <a:blip r:embed="rId4"/>
              </a:buBlip>
              <a:defRPr sz="1800"/>
            </a:pPr>
            <a:r>
              <a:rPr sz="1779">
                <a:latin typeface="华文楷体"/>
                <a:ea typeface="华文楷体"/>
                <a:cs typeface="华文楷体"/>
                <a:sym typeface="华文楷体"/>
              </a:rPr>
              <a:t>写友好型并发哈希表通常会进行精心设计用以控制缓存内的关键数据的比例，比如共享变量等。 </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xfrm>
            <a:off x="952500" y="444500"/>
            <a:ext cx="11099800" cy="1108141"/>
          </a:xfrm>
          <a:prstGeom prst="rect">
            <a:avLst/>
          </a:prstGeom>
        </p:spPr>
        <p:txBody>
          <a:bodyPr/>
          <a:lstStyle>
            <a:lvl1pPr>
              <a:defRPr sz="5000">
                <a:latin typeface="Calibri"/>
                <a:ea typeface="Calibri"/>
                <a:cs typeface="Calibri"/>
                <a:sym typeface="Calibri"/>
              </a:defRPr>
            </a:lvl1pPr>
          </a:lstStyle>
          <a:p>
            <a:pPr lvl="0">
              <a:defRPr sz="1800"/>
            </a:pPr>
            <a:r>
              <a:rPr sz="5000"/>
              <a:t>数据集规模对性能的影响</a:t>
            </a:r>
          </a:p>
        </p:txBody>
      </p:sp>
      <p:pic>
        <p:nvPicPr>
          <p:cNvPr id="214"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15"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216" name="Shape 216"/>
          <p:cNvSpPr/>
          <p:nvPr/>
        </p:nvSpPr>
        <p:spPr>
          <a:xfrm>
            <a:off x="234396" y="2030828"/>
            <a:ext cx="11672935" cy="12039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70416" indent="-370416" algn="l">
              <a:buSzPct val="45000"/>
              <a:buBlip>
                <a:blip r:embed="rId4"/>
              </a:buBlip>
              <a:defRPr sz="1800"/>
            </a:pPr>
            <a:r>
              <a:rPr b="1" sz="2200">
                <a:latin typeface="Calibri"/>
                <a:ea typeface="Calibri"/>
                <a:cs typeface="Calibri"/>
                <a:sym typeface="Calibri"/>
              </a:rPr>
              <a:t>考察内容</a:t>
            </a:r>
            <a:r>
              <a:rPr sz="2200">
                <a:latin typeface="华文楷体"/>
                <a:ea typeface="华文楷体"/>
                <a:cs typeface="华文楷体"/>
                <a:sym typeface="华文楷体"/>
              </a:rPr>
              <a:t>：数据集大小对于并发哈希表性能的影响</a:t>
            </a: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数据集：</a:t>
            </a:r>
            <a:r>
              <a:rPr sz="2200">
                <a:latin typeface="华文楷体"/>
                <a:ea typeface="华文楷体"/>
                <a:cs typeface="华文楷体"/>
                <a:sym typeface="华文楷体"/>
              </a:rPr>
              <a:t>更新比重为 10%</a:t>
            </a:r>
            <a:r>
              <a:rPr sz="2200">
                <a:latin typeface="华文楷体"/>
                <a:ea typeface="华文楷体"/>
                <a:cs typeface="华文楷体"/>
                <a:sym typeface="华文楷体"/>
              </a:rPr>
              <a:t>，哈希表初始化密度50%，线程数分别为16，24，12和60时的吞吐量</a:t>
            </a:r>
          </a:p>
        </p:txBody>
      </p:sp>
      <p:sp>
        <p:nvSpPr>
          <p:cNvPr id="217" name="Shape 217"/>
          <p:cNvSpPr/>
          <p:nvPr/>
        </p:nvSpPr>
        <p:spPr>
          <a:xfrm>
            <a:off x="5197143" y="5154708"/>
            <a:ext cx="882552"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600"/>
            </a:lvl1pPr>
          </a:lstStyle>
          <a:p>
            <a:pPr lvl="0">
              <a:defRPr b="0" sz="1800"/>
            </a:pPr>
            <a:r>
              <a:rPr b="1" sz="1600"/>
              <a:t>E5-2630</a:t>
            </a:r>
          </a:p>
        </p:txBody>
      </p:sp>
      <p:sp>
        <p:nvSpPr>
          <p:cNvPr id="218" name="Shape 218"/>
          <p:cNvSpPr/>
          <p:nvPr/>
        </p:nvSpPr>
        <p:spPr>
          <a:xfrm>
            <a:off x="11556932" y="5154708"/>
            <a:ext cx="882552"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600"/>
            </a:lvl1pPr>
          </a:lstStyle>
          <a:p>
            <a:pPr lvl="0">
              <a:defRPr b="0" sz="1800"/>
            </a:pPr>
            <a:r>
              <a:rPr b="1" sz="1600"/>
              <a:t>E7-4850</a:t>
            </a:r>
          </a:p>
        </p:txBody>
      </p:sp>
      <p:sp>
        <p:nvSpPr>
          <p:cNvPr id="219" name="Shape 219"/>
          <p:cNvSpPr/>
          <p:nvPr/>
        </p:nvSpPr>
        <p:spPr>
          <a:xfrm>
            <a:off x="5224689" y="8156403"/>
            <a:ext cx="96093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1600"/>
              <a:t>AMD</a:t>
            </a:r>
            <a:endParaRPr b="1" sz="1600"/>
          </a:p>
          <a:p>
            <a:pPr lvl="0">
              <a:defRPr sz="1800"/>
            </a:pPr>
            <a:r>
              <a:rPr b="1" sz="1600"/>
              <a:t> Opteron</a:t>
            </a:r>
          </a:p>
        </p:txBody>
      </p:sp>
      <p:sp>
        <p:nvSpPr>
          <p:cNvPr id="220" name="Shape 220"/>
          <p:cNvSpPr/>
          <p:nvPr/>
        </p:nvSpPr>
        <p:spPr>
          <a:xfrm>
            <a:off x="11690606" y="8054671"/>
            <a:ext cx="70187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b="1" sz="1600"/>
              <a:t>Phi </a:t>
            </a:r>
            <a:endParaRPr b="1" sz="1600"/>
          </a:p>
          <a:p>
            <a:pPr lvl="0">
              <a:defRPr sz="1800"/>
            </a:pPr>
            <a:r>
              <a:rPr b="1" sz="1600"/>
              <a:t>7120P</a:t>
            </a:r>
          </a:p>
        </p:txBody>
      </p:sp>
      <p:pic>
        <p:nvPicPr>
          <p:cNvPr id="221" name="pasted-image.pdf"/>
          <p:cNvPicPr/>
          <p:nvPr/>
        </p:nvPicPr>
        <p:blipFill>
          <a:blip r:embed="rId5">
            <a:extLst/>
          </a:blip>
          <a:stretch>
            <a:fillRect/>
          </a:stretch>
        </p:blipFill>
        <p:spPr>
          <a:xfrm>
            <a:off x="-149122" y="3666617"/>
            <a:ext cx="5334001" cy="2705101"/>
          </a:xfrm>
          <a:prstGeom prst="rect">
            <a:avLst/>
          </a:prstGeom>
          <a:ln w="12700">
            <a:miter lim="400000"/>
          </a:ln>
        </p:spPr>
      </p:pic>
      <p:pic>
        <p:nvPicPr>
          <p:cNvPr id="222" name="pasted-image.pdf"/>
          <p:cNvPicPr/>
          <p:nvPr/>
        </p:nvPicPr>
        <p:blipFill>
          <a:blip r:embed="rId6">
            <a:extLst/>
          </a:blip>
          <a:stretch>
            <a:fillRect/>
          </a:stretch>
        </p:blipFill>
        <p:spPr>
          <a:xfrm>
            <a:off x="6144963" y="3653917"/>
            <a:ext cx="5346701" cy="2730501"/>
          </a:xfrm>
          <a:prstGeom prst="rect">
            <a:avLst/>
          </a:prstGeom>
          <a:ln w="12700">
            <a:miter lim="400000"/>
          </a:ln>
        </p:spPr>
      </p:pic>
      <p:pic>
        <p:nvPicPr>
          <p:cNvPr id="223" name="pasted-image.pdf"/>
          <p:cNvPicPr/>
          <p:nvPr/>
        </p:nvPicPr>
        <p:blipFill>
          <a:blip r:embed="rId7">
            <a:extLst/>
          </a:blip>
          <a:stretch>
            <a:fillRect/>
          </a:stretch>
        </p:blipFill>
        <p:spPr>
          <a:xfrm>
            <a:off x="-149122" y="6904620"/>
            <a:ext cx="5334001" cy="2705101"/>
          </a:xfrm>
          <a:prstGeom prst="rect">
            <a:avLst/>
          </a:prstGeom>
          <a:ln w="12700">
            <a:miter lim="400000"/>
          </a:ln>
        </p:spPr>
      </p:pic>
      <p:pic>
        <p:nvPicPr>
          <p:cNvPr id="224" name="pasted-image.pdf"/>
          <p:cNvPicPr/>
          <p:nvPr/>
        </p:nvPicPr>
        <p:blipFill>
          <a:blip r:embed="rId8">
            <a:extLst/>
          </a:blip>
          <a:stretch>
            <a:fillRect/>
          </a:stretch>
        </p:blipFill>
        <p:spPr>
          <a:xfrm>
            <a:off x="6225433" y="6891920"/>
            <a:ext cx="5346701" cy="2730501"/>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6"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27"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228" name="Shape 228"/>
          <p:cNvSpPr/>
          <p:nvPr/>
        </p:nvSpPr>
        <p:spPr>
          <a:xfrm>
            <a:off x="837423" y="2793658"/>
            <a:ext cx="11099801" cy="348976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lgn="l" defTabSz="455675">
              <a:spcBef>
                <a:spcPts val="3200"/>
              </a:spcBef>
              <a:defRPr sz="1800"/>
            </a:pPr>
            <a:r>
              <a:rPr b="1" sz="2340">
                <a:latin typeface="Calibri"/>
                <a:ea typeface="Calibri"/>
                <a:cs typeface="Calibri"/>
                <a:sym typeface="Calibri"/>
              </a:rPr>
              <a:t>结论</a:t>
            </a:r>
            <a:r>
              <a:rPr sz="2340">
                <a:latin typeface="华文楷体"/>
                <a:ea typeface="华文楷体"/>
                <a:cs typeface="华文楷体"/>
                <a:sym typeface="华文楷体"/>
              </a:rPr>
              <a:t>：</a:t>
            </a:r>
            <a:endParaRPr sz="2340">
              <a:latin typeface="华文楷体"/>
              <a:ea typeface="华文楷体"/>
              <a:cs typeface="华文楷体"/>
              <a:sym typeface="华文楷体"/>
            </a:endParaRPr>
          </a:p>
          <a:p>
            <a:pPr lvl="1" marL="635634" indent="-288924" algn="l" defTabSz="455675">
              <a:spcBef>
                <a:spcPts val="3200"/>
              </a:spcBef>
              <a:buSzPct val="75000"/>
              <a:buChar char="•"/>
              <a:defRPr sz="1800"/>
            </a:pPr>
            <a:r>
              <a:rPr sz="2340">
                <a:latin typeface="华文楷体"/>
                <a:ea typeface="华文楷体"/>
                <a:cs typeface="华文楷体"/>
                <a:sym typeface="华文楷体"/>
              </a:rPr>
              <a:t>第一，有效的利用缓存的特性对加速并发哈希表的性能具有非常重要的作用。比如为常驻缓存的工作集进行线程调度有利于避免额外的同步开销，将哈希桶的大小设置为等于系统缓存行的大小，有助于提升缓存命中率。</a:t>
            </a:r>
            <a:endParaRPr sz="2340">
              <a:latin typeface="华文楷体"/>
              <a:ea typeface="华文楷体"/>
              <a:cs typeface="华文楷体"/>
              <a:sym typeface="华文楷体"/>
            </a:endParaRPr>
          </a:p>
          <a:p>
            <a:pPr lvl="1" marL="635634" indent="-288924" algn="l" defTabSz="455675">
              <a:spcBef>
                <a:spcPts val="3200"/>
              </a:spcBef>
              <a:buSzPct val="75000"/>
              <a:buChar char="•"/>
              <a:defRPr sz="1800"/>
            </a:pPr>
            <a:r>
              <a:rPr sz="2340">
                <a:latin typeface="华文楷体"/>
                <a:ea typeface="华文楷体"/>
                <a:cs typeface="华文楷体"/>
                <a:sym typeface="华文楷体"/>
              </a:rPr>
              <a:t>第二，静态内存分配的方式对于并发哈希这种内存密集型应用来说并不是最佳选择，而对超大规模数据集使用动态内存分配方式需要进一步的优化方案予以辅助。 </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xfrm>
            <a:off x="952500" y="444500"/>
            <a:ext cx="11099800" cy="1108141"/>
          </a:xfrm>
          <a:prstGeom prst="rect">
            <a:avLst/>
          </a:prstGeom>
        </p:spPr>
        <p:txBody>
          <a:bodyPr/>
          <a:lstStyle>
            <a:lvl1pPr>
              <a:defRPr sz="5000">
                <a:latin typeface="Calibri"/>
                <a:ea typeface="Calibri"/>
                <a:cs typeface="Calibri"/>
                <a:sym typeface="Calibri"/>
              </a:defRPr>
            </a:lvl1pPr>
          </a:lstStyle>
          <a:p>
            <a:pPr lvl="0">
              <a:defRPr sz="1800"/>
            </a:pPr>
            <a:r>
              <a:rPr sz="5000"/>
              <a:t>延迟</a:t>
            </a:r>
          </a:p>
        </p:txBody>
      </p:sp>
      <p:pic>
        <p:nvPicPr>
          <p:cNvPr id="231"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32"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233" name="Shape 233"/>
          <p:cNvSpPr/>
          <p:nvPr/>
        </p:nvSpPr>
        <p:spPr>
          <a:xfrm>
            <a:off x="392626" y="2898139"/>
            <a:ext cx="11672935" cy="3957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70416" indent="-370416" algn="l">
              <a:buSzPct val="45000"/>
              <a:buBlip>
                <a:blip r:embed="rId4"/>
              </a:buBlip>
              <a:defRPr sz="1800"/>
            </a:pPr>
            <a:r>
              <a:rPr b="1" sz="2200">
                <a:latin typeface="Calibri"/>
                <a:ea typeface="Calibri"/>
                <a:cs typeface="Calibri"/>
                <a:sym typeface="Calibri"/>
              </a:rPr>
              <a:t>考察内容</a:t>
            </a:r>
            <a:r>
              <a:rPr sz="2200">
                <a:latin typeface="华文楷体"/>
                <a:ea typeface="华文楷体"/>
                <a:cs typeface="华文楷体"/>
                <a:sym typeface="华文楷体"/>
              </a:rPr>
              <a:t>：并发哈希表的不同操作类型的延迟情况</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操作类型定义</a:t>
            </a:r>
            <a:r>
              <a:rPr sz="2200">
                <a:latin typeface="华文楷体"/>
                <a:ea typeface="华文楷体"/>
                <a:cs typeface="华文楷体"/>
                <a:sym typeface="华文楷体"/>
              </a:rPr>
              <a:t>：如果某个操作完成了对其预期目标对象的访问，则称之为一次成功的操作，对应的有查询成功（get-suc）、删除成功（rem-suc）和插入成功（put-suc）三种；否则称之为一次失败的操作，对应有查询失败（get-fail）、删除失败（rem-fail）和插入失败（put-fail）</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数据集：</a:t>
            </a:r>
            <a:r>
              <a:rPr sz="2200">
                <a:latin typeface="华文楷体"/>
                <a:ea typeface="华文楷体"/>
                <a:cs typeface="华文楷体"/>
                <a:sym typeface="华文楷体"/>
              </a:rPr>
              <a:t>更新比重为 10%</a:t>
            </a:r>
            <a:r>
              <a:rPr sz="2200">
                <a:latin typeface="华文楷体"/>
                <a:ea typeface="华文楷体"/>
                <a:cs typeface="华文楷体"/>
                <a:sym typeface="华文楷体"/>
              </a:rPr>
              <a:t>，哈希表初始化密度50%，初始化元素个数为1百万</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测量工具</a:t>
            </a:r>
            <a:r>
              <a:rPr sz="2200">
                <a:latin typeface="华文楷体"/>
                <a:ea typeface="华文楷体"/>
                <a:cs typeface="华文楷体"/>
                <a:sym typeface="华文楷体"/>
              </a:rPr>
              <a:t>：sspfd解析器</a:t>
            </a:r>
            <a:endParaRPr sz="2200">
              <a:latin typeface="华文楷体"/>
              <a:ea typeface="华文楷体"/>
              <a:cs typeface="华文楷体"/>
              <a:sym typeface="华文楷体"/>
            </a:endParaR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5"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36"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237" name="pasted-image.pdf"/>
          <p:cNvPicPr/>
          <p:nvPr/>
        </p:nvPicPr>
        <p:blipFill>
          <a:blip r:embed="rId4">
            <a:extLst/>
          </a:blip>
          <a:stretch>
            <a:fillRect/>
          </a:stretch>
        </p:blipFill>
        <p:spPr>
          <a:xfrm>
            <a:off x="40993" y="1655084"/>
            <a:ext cx="4202739" cy="2941917"/>
          </a:xfrm>
          <a:prstGeom prst="rect">
            <a:avLst/>
          </a:prstGeom>
          <a:ln w="12700">
            <a:miter lim="400000"/>
          </a:ln>
        </p:spPr>
      </p:pic>
      <p:pic>
        <p:nvPicPr>
          <p:cNvPr id="238" name="pasted-image.pdf"/>
          <p:cNvPicPr/>
          <p:nvPr/>
        </p:nvPicPr>
        <p:blipFill>
          <a:blip r:embed="rId5">
            <a:extLst/>
          </a:blip>
          <a:stretch>
            <a:fillRect/>
          </a:stretch>
        </p:blipFill>
        <p:spPr>
          <a:xfrm>
            <a:off x="4282524" y="1705314"/>
            <a:ext cx="4203701" cy="2942591"/>
          </a:xfrm>
          <a:prstGeom prst="rect">
            <a:avLst/>
          </a:prstGeom>
          <a:ln w="12700">
            <a:miter lim="400000"/>
          </a:ln>
        </p:spPr>
      </p:pic>
      <p:pic>
        <p:nvPicPr>
          <p:cNvPr id="239" name="pasted-image.pdf"/>
          <p:cNvPicPr/>
          <p:nvPr/>
        </p:nvPicPr>
        <p:blipFill>
          <a:blip r:embed="rId6">
            <a:extLst/>
          </a:blip>
          <a:stretch>
            <a:fillRect/>
          </a:stretch>
        </p:blipFill>
        <p:spPr>
          <a:xfrm>
            <a:off x="8186537" y="1708683"/>
            <a:ext cx="4203701" cy="2942591"/>
          </a:xfrm>
          <a:prstGeom prst="rect">
            <a:avLst/>
          </a:prstGeom>
          <a:ln w="12700">
            <a:miter lim="400000"/>
          </a:ln>
        </p:spPr>
      </p:pic>
      <p:pic>
        <p:nvPicPr>
          <p:cNvPr id="240" name="pasted-image.pdf"/>
          <p:cNvPicPr/>
          <p:nvPr/>
        </p:nvPicPr>
        <p:blipFill>
          <a:blip r:embed="rId7">
            <a:extLst/>
          </a:blip>
          <a:stretch>
            <a:fillRect/>
          </a:stretch>
        </p:blipFill>
        <p:spPr>
          <a:xfrm>
            <a:off x="85571" y="5750743"/>
            <a:ext cx="4203701" cy="2942591"/>
          </a:xfrm>
          <a:prstGeom prst="rect">
            <a:avLst/>
          </a:prstGeom>
          <a:ln w="12700">
            <a:miter lim="400000"/>
          </a:ln>
        </p:spPr>
      </p:pic>
      <p:pic>
        <p:nvPicPr>
          <p:cNvPr id="241" name="pasted-image.pdf"/>
          <p:cNvPicPr/>
          <p:nvPr/>
        </p:nvPicPr>
        <p:blipFill>
          <a:blip r:embed="rId8">
            <a:extLst/>
          </a:blip>
          <a:stretch>
            <a:fillRect/>
          </a:stretch>
        </p:blipFill>
        <p:spPr>
          <a:xfrm>
            <a:off x="4282524" y="5750743"/>
            <a:ext cx="4203701" cy="2942591"/>
          </a:xfrm>
          <a:prstGeom prst="rect">
            <a:avLst/>
          </a:prstGeom>
          <a:ln w="12700">
            <a:miter lim="400000"/>
          </a:ln>
        </p:spPr>
      </p:pic>
      <p:pic>
        <p:nvPicPr>
          <p:cNvPr id="242" name="pasted-image.pdf"/>
          <p:cNvPicPr/>
          <p:nvPr/>
        </p:nvPicPr>
        <p:blipFill>
          <a:blip r:embed="rId9">
            <a:extLst/>
          </a:blip>
          <a:stretch>
            <a:fillRect/>
          </a:stretch>
        </p:blipFill>
        <p:spPr>
          <a:xfrm>
            <a:off x="8186537" y="5750743"/>
            <a:ext cx="4203701" cy="2942591"/>
          </a:xfrm>
          <a:prstGeom prst="rect">
            <a:avLst/>
          </a:prstGeom>
          <a:ln w="12700">
            <a:miter lim="400000"/>
          </a:ln>
        </p:spPr>
      </p:pic>
      <p:sp>
        <p:nvSpPr>
          <p:cNvPr id="243" name="Shape 243"/>
          <p:cNvSpPr/>
          <p:nvPr/>
        </p:nvSpPr>
        <p:spPr>
          <a:xfrm>
            <a:off x="1635213" y="4781917"/>
            <a:ext cx="1104417" cy="4685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atin typeface="Times New Roman"/>
                <a:ea typeface="Times New Roman"/>
                <a:cs typeface="Times New Roman"/>
                <a:sym typeface="Times New Roman"/>
              </a:defRPr>
            </a:lvl1pPr>
          </a:lstStyle>
          <a:p>
            <a:pPr lvl="0">
              <a:defRPr b="0" sz="1800"/>
            </a:pPr>
            <a:r>
              <a:rPr b="1" sz="2600"/>
              <a:t>get-fail</a:t>
            </a:r>
          </a:p>
        </p:txBody>
      </p:sp>
      <p:sp>
        <p:nvSpPr>
          <p:cNvPr id="244" name="Shape 244"/>
          <p:cNvSpPr/>
          <p:nvPr/>
        </p:nvSpPr>
        <p:spPr>
          <a:xfrm>
            <a:off x="6250113" y="4781917"/>
            <a:ext cx="1104579" cy="4685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atin typeface="Times New Roman"/>
                <a:ea typeface="Times New Roman"/>
                <a:cs typeface="Times New Roman"/>
                <a:sym typeface="Times New Roman"/>
              </a:defRPr>
            </a:lvl1pPr>
          </a:lstStyle>
          <a:p>
            <a:pPr lvl="0">
              <a:defRPr b="0" sz="1800"/>
            </a:pPr>
            <a:r>
              <a:rPr b="1" sz="2600"/>
              <a:t>get-suc</a:t>
            </a:r>
          </a:p>
        </p:txBody>
      </p:sp>
      <p:sp>
        <p:nvSpPr>
          <p:cNvPr id="245" name="Shape 245"/>
          <p:cNvSpPr/>
          <p:nvPr/>
        </p:nvSpPr>
        <p:spPr>
          <a:xfrm>
            <a:off x="10019905" y="4781917"/>
            <a:ext cx="1160042" cy="4685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atin typeface="Times New Roman"/>
                <a:ea typeface="Times New Roman"/>
                <a:cs typeface="Times New Roman"/>
                <a:sym typeface="Times New Roman"/>
              </a:defRPr>
            </a:lvl1pPr>
          </a:lstStyle>
          <a:p>
            <a:pPr lvl="0">
              <a:defRPr b="0" sz="1800"/>
            </a:pPr>
            <a:r>
              <a:rPr b="1" sz="2600"/>
              <a:t>put-fail</a:t>
            </a:r>
          </a:p>
        </p:txBody>
      </p:sp>
      <p:sp>
        <p:nvSpPr>
          <p:cNvPr id="246" name="Shape 246"/>
          <p:cNvSpPr/>
          <p:nvPr/>
        </p:nvSpPr>
        <p:spPr>
          <a:xfrm>
            <a:off x="1820627" y="8835901"/>
            <a:ext cx="1160203" cy="4685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atin typeface="Times New Roman"/>
                <a:ea typeface="Times New Roman"/>
                <a:cs typeface="Times New Roman"/>
                <a:sym typeface="Times New Roman"/>
              </a:defRPr>
            </a:lvl1pPr>
          </a:lstStyle>
          <a:p>
            <a:pPr lvl="0">
              <a:defRPr b="0" sz="1800"/>
            </a:pPr>
            <a:r>
              <a:rPr b="1" sz="2600"/>
              <a:t>put-suc</a:t>
            </a:r>
          </a:p>
        </p:txBody>
      </p:sp>
      <p:sp>
        <p:nvSpPr>
          <p:cNvPr id="247" name="Shape 247"/>
          <p:cNvSpPr/>
          <p:nvPr/>
        </p:nvSpPr>
        <p:spPr>
          <a:xfrm>
            <a:off x="6064822" y="8835901"/>
            <a:ext cx="1245010" cy="4685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atin typeface="Times New Roman"/>
                <a:ea typeface="Times New Roman"/>
                <a:cs typeface="Times New Roman"/>
                <a:sym typeface="Times New Roman"/>
              </a:defRPr>
            </a:lvl1pPr>
          </a:lstStyle>
          <a:p>
            <a:pPr lvl="0">
              <a:defRPr b="0" sz="1800"/>
            </a:pPr>
            <a:r>
              <a:rPr b="1" sz="2600"/>
              <a:t>rem-fail</a:t>
            </a:r>
          </a:p>
        </p:txBody>
      </p:sp>
      <p:sp>
        <p:nvSpPr>
          <p:cNvPr id="248" name="Shape 248"/>
          <p:cNvSpPr/>
          <p:nvPr/>
        </p:nvSpPr>
        <p:spPr>
          <a:xfrm>
            <a:off x="9977340" y="8835901"/>
            <a:ext cx="1245172" cy="4685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600">
                <a:latin typeface="Times New Roman"/>
                <a:ea typeface="Times New Roman"/>
                <a:cs typeface="Times New Roman"/>
                <a:sym typeface="Times New Roman"/>
              </a:defRPr>
            </a:lvl1pPr>
          </a:lstStyle>
          <a:p>
            <a:pPr lvl="0">
              <a:defRPr b="0" sz="1800"/>
            </a:pPr>
            <a:r>
              <a:rPr b="1" sz="2600"/>
              <a:t>rem-suc</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0"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51"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252" name="Shape 252"/>
          <p:cNvSpPr/>
          <p:nvPr/>
        </p:nvSpPr>
        <p:spPr>
          <a:xfrm>
            <a:off x="823039" y="3131916"/>
            <a:ext cx="11099801" cy="376560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lgn="l">
              <a:spcBef>
                <a:spcPts val="4200"/>
              </a:spcBef>
              <a:defRPr sz="1800"/>
            </a:pPr>
            <a:r>
              <a:rPr b="1" sz="3000">
                <a:latin typeface="Calibri"/>
                <a:ea typeface="Calibri"/>
                <a:cs typeface="Calibri"/>
                <a:sym typeface="Calibri"/>
              </a:rPr>
              <a:t>结论</a:t>
            </a:r>
            <a:r>
              <a:rPr sz="3000">
                <a:latin typeface="华文楷体"/>
                <a:ea typeface="华文楷体"/>
                <a:cs typeface="华文楷体"/>
                <a:sym typeface="华文楷体"/>
              </a:rPr>
              <a:t>：</a:t>
            </a:r>
            <a:r>
              <a:rPr sz="2500">
                <a:latin typeface="华文楷体"/>
                <a:ea typeface="华文楷体"/>
                <a:cs typeface="华文楷体"/>
                <a:sym typeface="华文楷体"/>
              </a:rPr>
              <a:t>在实际应用中，ASCY 的特定模式能够帮助开发人员在实现并发哈希表时避开潜在的陷阱。比如，在对 Hopscotch 进行分析时，我们发现它在进行删除操作时对共享变量所做的修改，以及在更新操作的解析阶段的等待都与 ASCY 强调的原则相悖。将删除操作替换成其它类型的操作进行测试发现其吞吐量有明显的增加。 </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xfrm>
            <a:off x="952500" y="444500"/>
            <a:ext cx="11099800" cy="1108141"/>
          </a:xfrm>
          <a:prstGeom prst="rect">
            <a:avLst/>
          </a:prstGeom>
        </p:spPr>
        <p:txBody>
          <a:bodyPr/>
          <a:lstStyle>
            <a:lvl1pPr>
              <a:defRPr sz="5000">
                <a:latin typeface="Calibri"/>
                <a:ea typeface="Calibri"/>
                <a:cs typeface="Calibri"/>
                <a:sym typeface="Calibri"/>
              </a:defRPr>
            </a:lvl1pPr>
          </a:lstStyle>
          <a:p>
            <a:pPr lvl="0">
              <a:defRPr sz="1800"/>
            </a:pPr>
            <a:r>
              <a:rPr sz="5000"/>
              <a:t>线程绑定方案对性能的影响</a:t>
            </a:r>
          </a:p>
        </p:txBody>
      </p:sp>
      <p:pic>
        <p:nvPicPr>
          <p:cNvPr id="255"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56"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257" name="Shape 257"/>
          <p:cNvSpPr/>
          <p:nvPr/>
        </p:nvSpPr>
        <p:spPr>
          <a:xfrm>
            <a:off x="421395" y="1833498"/>
            <a:ext cx="11672936" cy="45618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70416" indent="-370416" algn="l">
              <a:buSzPct val="45000"/>
              <a:buBlip>
                <a:blip r:embed="rId4"/>
              </a:buBlip>
              <a:defRPr sz="1800"/>
            </a:pPr>
            <a:r>
              <a:rPr b="1" sz="2200">
                <a:latin typeface="Calibri"/>
                <a:ea typeface="Calibri"/>
                <a:cs typeface="Calibri"/>
                <a:sym typeface="Calibri"/>
              </a:rPr>
              <a:t>考察内容</a:t>
            </a:r>
            <a:r>
              <a:rPr sz="2200">
                <a:latin typeface="华文楷体"/>
                <a:ea typeface="华文楷体"/>
                <a:cs typeface="华文楷体"/>
                <a:sym typeface="华文楷体"/>
              </a:rPr>
              <a:t>：NUMA架构下，不同的线程与核的映射关系，会造成并发哈希表性能的差异</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考察对象</a:t>
            </a:r>
            <a:r>
              <a:rPr sz="2200">
                <a:latin typeface="华文楷体"/>
                <a:ea typeface="华文楷体"/>
                <a:cs typeface="华文楷体"/>
                <a:sym typeface="华文楷体"/>
              </a:rPr>
              <a:t>：</a:t>
            </a:r>
            <a:r>
              <a:rPr sz="2200">
                <a:latin typeface="华文楷体"/>
                <a:ea typeface="华文楷体"/>
                <a:cs typeface="华文楷体"/>
                <a:sym typeface="华文楷体"/>
              </a:rPr>
              <a:t>四个平台上CLHT-lb、Hopscotch、Cuckoo哈希</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线程绑定方案</a:t>
            </a:r>
            <a:r>
              <a:rPr sz="2200">
                <a:latin typeface="华文楷体"/>
                <a:ea typeface="华文楷体"/>
                <a:cs typeface="华文楷体"/>
                <a:sym typeface="华文楷体"/>
              </a:rPr>
              <a:t>：</a:t>
            </a:r>
            <a:endParaRPr sz="2200">
              <a:latin typeface="华文楷体"/>
              <a:ea typeface="华文楷体"/>
              <a:cs typeface="华文楷体"/>
              <a:sym typeface="华文楷体"/>
            </a:endParaRPr>
          </a:p>
          <a:p>
            <a:pPr lvl="1" marL="1023055" indent="-388055" algn="l">
              <a:buSzPct val="100000"/>
              <a:buAutoNum type="arabicPeriod" startAt="1"/>
              <a:defRPr sz="1800"/>
            </a:pPr>
            <a:r>
              <a:rPr sz="2200">
                <a:latin typeface="华文楷体"/>
                <a:ea typeface="华文楷体"/>
                <a:cs typeface="华文楷体"/>
                <a:sym typeface="华文楷体"/>
              </a:rPr>
              <a:t>默认方式</a:t>
            </a:r>
            <a:r>
              <a:rPr sz="2200">
                <a:latin typeface="华文楷体"/>
                <a:ea typeface="华文楷体"/>
                <a:cs typeface="华文楷体"/>
                <a:sym typeface="华文楷体"/>
              </a:rPr>
              <a:t>：线程通过操作系统调度器自动进行核心与线程的关联，尽可能地实现多个核心之间的负载均衡。允许线程在不同的核心之间迁移。</a:t>
            </a:r>
            <a:endParaRPr sz="2200">
              <a:latin typeface="华文楷体"/>
              <a:ea typeface="华文楷体"/>
              <a:cs typeface="华文楷体"/>
              <a:sym typeface="华文楷体"/>
            </a:endParaRPr>
          </a:p>
          <a:p>
            <a:pPr lvl="1" marL="1023055" indent="-388055" algn="l">
              <a:buSzPct val="100000"/>
              <a:buAutoNum type="arabicPeriod" startAt="1"/>
              <a:defRPr sz="1800"/>
            </a:pPr>
            <a:r>
              <a:rPr sz="2200">
                <a:latin typeface="华文楷体"/>
                <a:ea typeface="华文楷体"/>
                <a:cs typeface="华文楷体"/>
                <a:sym typeface="华文楷体"/>
              </a:rPr>
              <a:t>紧凑型</a:t>
            </a:r>
            <a:r>
              <a:rPr sz="2200">
                <a:latin typeface="华文楷体"/>
                <a:ea typeface="华文楷体"/>
                <a:cs typeface="华文楷体"/>
                <a:sym typeface="华文楷体"/>
              </a:rPr>
              <a:t>：尽可能的将连续的线程映射在拓扑结构上距离最近的核心上。这种方法的优点是：线程之间具有较高的数据重用率。</a:t>
            </a:r>
            <a:endParaRPr sz="2200">
              <a:latin typeface="华文楷体"/>
              <a:ea typeface="华文楷体"/>
              <a:cs typeface="华文楷体"/>
              <a:sym typeface="华文楷体"/>
            </a:endParaRPr>
          </a:p>
          <a:p>
            <a:pPr lvl="1" marL="1023055" indent="-388055" algn="l">
              <a:buSzPct val="100000"/>
              <a:buAutoNum type="arabicPeriod" startAt="1"/>
              <a:defRPr sz="1800"/>
            </a:pPr>
            <a:r>
              <a:rPr sz="2200">
                <a:latin typeface="华文楷体"/>
                <a:ea typeface="华文楷体"/>
                <a:cs typeface="华文楷体"/>
                <a:sym typeface="华文楷体"/>
              </a:rPr>
              <a:t>平衡型</a:t>
            </a:r>
            <a:r>
              <a:rPr sz="2200">
                <a:latin typeface="华文楷体"/>
                <a:ea typeface="华文楷体"/>
                <a:cs typeface="华文楷体"/>
                <a:sym typeface="华文楷体"/>
              </a:rPr>
              <a:t>：紧凑型策略会引起负载不均衡，平衡型绑定策略将线程均衡的映射到不同socket内的核心上。好处有两方面：一是保证负载均衡；二是避免超线程干扰（线程数量少于系统物理核心数时）。下图为平衡型绑定策略下线程与核心之间的映射关系图</a:t>
            </a:r>
            <a:endParaRPr sz="2200">
              <a:latin typeface="华文楷体"/>
              <a:ea typeface="华文楷体"/>
              <a:cs typeface="华文楷体"/>
              <a:sym typeface="华文楷体"/>
            </a:endParaRPr>
          </a:p>
        </p:txBody>
      </p:sp>
      <p:pic>
        <p:nvPicPr>
          <p:cNvPr id="258" name="pasted-image.pdf"/>
          <p:cNvPicPr/>
          <p:nvPr/>
        </p:nvPicPr>
        <p:blipFill>
          <a:blip r:embed="rId5">
            <a:extLst/>
          </a:blip>
          <a:stretch>
            <a:fillRect/>
          </a:stretch>
        </p:blipFill>
        <p:spPr>
          <a:xfrm>
            <a:off x="3603985" y="6359664"/>
            <a:ext cx="6173957" cy="2215989"/>
          </a:xfrm>
          <a:prstGeom prst="rect">
            <a:avLst/>
          </a:prstGeom>
          <a:ln w="12700">
            <a:miter lim="400000"/>
          </a:ln>
        </p:spPr>
      </p:pic>
      <p:sp>
        <p:nvSpPr>
          <p:cNvPr id="259" name="Shape 259"/>
          <p:cNvSpPr/>
          <p:nvPr/>
        </p:nvSpPr>
        <p:spPr>
          <a:xfrm>
            <a:off x="3637222" y="8904467"/>
            <a:ext cx="6334507" cy="330201"/>
          </a:xfrm>
          <a:prstGeom prst="rect">
            <a:avLst/>
          </a:prstGeom>
          <a:gradFill>
            <a:gsLst>
              <a:gs pos="0">
                <a:srgbClr val="51A7F9"/>
              </a:gs>
              <a:gs pos="100000">
                <a:srgbClr val="0365C0"/>
              </a:gs>
            </a:gsLst>
            <a:lin ang="5400000"/>
          </a:gra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12700" tIns="12700" rIns="12700" bIns="12700" anchor="ctr">
            <a:spAutoFit/>
          </a:bodyPr>
          <a:lstStyle>
            <a:lvl1pPr>
              <a:defRPr sz="2000">
                <a:latin typeface="华文楷体"/>
                <a:ea typeface="华文楷体"/>
                <a:cs typeface="华文楷体"/>
                <a:sym typeface="华文楷体"/>
              </a:defRPr>
            </a:lvl1pPr>
          </a:lstStyle>
          <a:p>
            <a:pPr lvl="0">
              <a:defRPr sz="1800"/>
            </a:pPr>
            <a:r>
              <a:rPr sz="2000"/>
              <a:t>图. E5-2630平衡型绑定策略下线程与核心直接的映射关系</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1"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62" name="image4.png"/>
          <p:cNvPicPr/>
          <p:nvPr/>
        </p:nvPicPr>
        <p:blipFill>
          <a:blip r:embed="rId3">
            <a:extLst/>
          </a:blip>
          <a:stretch>
            <a:fillRect/>
          </a:stretch>
        </p:blipFill>
        <p:spPr>
          <a:xfrm>
            <a:off x="10305901" y="151521"/>
            <a:ext cx="2449073" cy="1210059"/>
          </a:xfrm>
          <a:prstGeom prst="rect">
            <a:avLst/>
          </a:prstGeom>
          <a:ln w="12700">
            <a:miter lim="400000"/>
          </a:ln>
        </p:spPr>
      </p:pic>
      <p:grpSp>
        <p:nvGrpSpPr>
          <p:cNvPr id="269" name="Group 269"/>
          <p:cNvGrpSpPr/>
          <p:nvPr/>
        </p:nvGrpSpPr>
        <p:grpSpPr>
          <a:xfrm>
            <a:off x="275419" y="1882203"/>
            <a:ext cx="12771041" cy="3942649"/>
            <a:chOff x="0" y="0"/>
            <a:chExt cx="12771039" cy="3942648"/>
          </a:xfrm>
        </p:grpSpPr>
        <p:sp>
          <p:nvSpPr>
            <p:cNvPr id="263" name="Shape 263"/>
            <p:cNvSpPr/>
            <p:nvPr/>
          </p:nvSpPr>
          <p:spPr>
            <a:xfrm>
              <a:off x="1668576" y="3447348"/>
              <a:ext cx="1234848" cy="495301"/>
            </a:xfrm>
            <a:prstGeom prst="rect">
              <a:avLst/>
            </a:prstGeom>
            <a:noFill/>
            <a:ln w="25400" cap="flat">
              <a:solidFill>
                <a:srgbClr val="FF2600"/>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lvl1pPr>
            </a:lstStyle>
            <a:p>
              <a:pPr lvl="0">
                <a:defRPr sz="1800"/>
              </a:pPr>
              <a:r>
                <a:rPr sz="2400"/>
                <a:t>CLHT-lb</a:t>
              </a:r>
            </a:p>
          </p:txBody>
        </p:sp>
        <p:sp>
          <p:nvSpPr>
            <p:cNvPr id="264" name="Shape 264"/>
            <p:cNvSpPr/>
            <p:nvPr/>
          </p:nvSpPr>
          <p:spPr>
            <a:xfrm>
              <a:off x="5685048" y="3447348"/>
              <a:ext cx="1630478" cy="495301"/>
            </a:xfrm>
            <a:prstGeom prst="rect">
              <a:avLst/>
            </a:prstGeom>
            <a:noFill/>
            <a:ln w="25400" cap="flat">
              <a:solidFill>
                <a:srgbClr val="FF2600"/>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lvl1pPr>
            </a:lstStyle>
            <a:p>
              <a:pPr lvl="0">
                <a:defRPr sz="1800"/>
              </a:pPr>
              <a:r>
                <a:rPr sz="2400"/>
                <a:t>Hopscotch</a:t>
              </a:r>
            </a:p>
          </p:txBody>
        </p:sp>
        <p:sp>
          <p:nvSpPr>
            <p:cNvPr id="265" name="Shape 265"/>
            <p:cNvSpPr/>
            <p:nvPr/>
          </p:nvSpPr>
          <p:spPr>
            <a:xfrm>
              <a:off x="10419944" y="3447348"/>
              <a:ext cx="1190042" cy="495301"/>
            </a:xfrm>
            <a:prstGeom prst="rect">
              <a:avLst/>
            </a:prstGeom>
            <a:noFill/>
            <a:ln w="25400" cap="flat">
              <a:solidFill>
                <a:srgbClr val="FF2600"/>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lvl1pPr>
            </a:lstStyle>
            <a:p>
              <a:pPr lvl="0">
                <a:defRPr sz="1800"/>
              </a:pPr>
              <a:r>
                <a:rPr sz="2400"/>
                <a:t>Cuckoo</a:t>
              </a:r>
            </a:p>
          </p:txBody>
        </p:sp>
        <p:pic>
          <p:nvPicPr>
            <p:cNvPr id="266" name="pasted-image.pdf"/>
            <p:cNvPicPr/>
            <p:nvPr/>
          </p:nvPicPr>
          <p:blipFill>
            <a:blip r:embed="rId4">
              <a:extLst/>
            </a:blip>
            <a:stretch>
              <a:fillRect/>
            </a:stretch>
          </p:blipFill>
          <p:spPr>
            <a:xfrm>
              <a:off x="0" y="0"/>
              <a:ext cx="4351231" cy="3045862"/>
            </a:xfrm>
            <a:prstGeom prst="rect">
              <a:avLst/>
            </a:prstGeom>
            <a:ln w="12700" cap="flat">
              <a:noFill/>
              <a:miter lim="400000"/>
            </a:ln>
            <a:effectLst/>
          </p:spPr>
        </p:pic>
        <p:pic>
          <p:nvPicPr>
            <p:cNvPr id="267" name="pasted-image.pdf"/>
            <p:cNvPicPr/>
            <p:nvPr/>
          </p:nvPicPr>
          <p:blipFill>
            <a:blip r:embed="rId5">
              <a:extLst/>
            </a:blip>
            <a:stretch>
              <a:fillRect/>
            </a:stretch>
          </p:blipFill>
          <p:spPr>
            <a:xfrm>
              <a:off x="4094518" y="0"/>
              <a:ext cx="4351232" cy="3045862"/>
            </a:xfrm>
            <a:prstGeom prst="rect">
              <a:avLst/>
            </a:prstGeom>
            <a:ln w="12700" cap="flat">
              <a:noFill/>
              <a:miter lim="400000"/>
            </a:ln>
            <a:effectLst/>
          </p:spPr>
        </p:pic>
        <p:pic>
          <p:nvPicPr>
            <p:cNvPr id="268" name="pasted-image.pdf"/>
            <p:cNvPicPr/>
            <p:nvPr/>
          </p:nvPicPr>
          <p:blipFill>
            <a:blip r:embed="rId6">
              <a:extLst/>
            </a:blip>
            <a:stretch>
              <a:fillRect/>
            </a:stretch>
          </p:blipFill>
          <p:spPr>
            <a:xfrm>
              <a:off x="8541965" y="42754"/>
              <a:ext cx="4229075" cy="2960353"/>
            </a:xfrm>
            <a:prstGeom prst="rect">
              <a:avLst/>
            </a:prstGeom>
            <a:ln w="12700" cap="flat">
              <a:noFill/>
              <a:miter lim="400000"/>
            </a:ln>
            <a:effectLst/>
          </p:spPr>
        </p:pic>
      </p:grpSp>
      <p:sp>
        <p:nvSpPr>
          <p:cNvPr id="270" name="Shape 270"/>
          <p:cNvSpPr/>
          <p:nvPr/>
        </p:nvSpPr>
        <p:spPr>
          <a:xfrm>
            <a:off x="416635" y="6447348"/>
            <a:ext cx="12730329" cy="24688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pPr>
            <a:r>
              <a:rPr b="1" sz="2200">
                <a:latin typeface="Calibri"/>
                <a:ea typeface="Calibri"/>
                <a:cs typeface="Calibri"/>
                <a:sym typeface="Calibri"/>
              </a:rPr>
              <a:t>结论</a:t>
            </a:r>
            <a:r>
              <a:rPr sz="2200">
                <a:latin typeface="华文楷体"/>
                <a:ea typeface="华文楷体"/>
                <a:cs typeface="华文楷体"/>
                <a:sym typeface="华文楷体"/>
              </a:rPr>
              <a:t>：并发哈希表设计方法上的差异需要使用不同的线程绑定策略。在 Intel Phi 平台上， </a:t>
            </a:r>
            <a:endParaRPr sz="2200">
              <a:latin typeface="华文楷体"/>
              <a:ea typeface="华文楷体"/>
              <a:cs typeface="华文楷体"/>
              <a:sym typeface="华文楷体"/>
            </a:endParaRPr>
          </a:p>
          <a:p>
            <a:pPr lvl="0" algn="l">
              <a:defRPr sz="1800"/>
            </a:pPr>
            <a:r>
              <a:rPr sz="2200">
                <a:latin typeface="华文楷体"/>
                <a:ea typeface="华文楷体"/>
                <a:cs typeface="华文楷体"/>
                <a:sym typeface="华文楷体"/>
              </a:rPr>
              <a:t>如，CLHT 使用默认绑定方式具有最佳性能，而在其它平台上三种不同绑定策略的性能差别并不明显。</a:t>
            </a:r>
            <a:endParaRPr sz="2200">
              <a:latin typeface="华文楷体"/>
              <a:ea typeface="华文楷体"/>
              <a:cs typeface="华文楷体"/>
              <a:sym typeface="华文楷体"/>
            </a:endParaRPr>
          </a:p>
          <a:p>
            <a:pPr lvl="0" algn="l">
              <a:defRPr sz="1800"/>
            </a:pPr>
            <a:r>
              <a:rPr sz="2200">
                <a:latin typeface="华文楷体"/>
                <a:ea typeface="华文楷体"/>
                <a:cs typeface="华文楷体"/>
                <a:sym typeface="华文楷体"/>
              </a:rPr>
              <a:t>因此，要探究并发哈希表的异常表现，需要结合并发哈希表的设计模式，线程绑定方案，创建的</a:t>
            </a:r>
            <a:endParaRPr sz="2200">
              <a:latin typeface="华文楷体"/>
              <a:ea typeface="华文楷体"/>
              <a:cs typeface="华文楷体"/>
              <a:sym typeface="华文楷体"/>
            </a:endParaRPr>
          </a:p>
          <a:p>
            <a:pPr lvl="0" algn="l">
              <a:defRPr sz="1800"/>
            </a:pPr>
            <a:r>
              <a:rPr sz="2200">
                <a:latin typeface="华文楷体"/>
                <a:ea typeface="华文楷体"/>
                <a:cs typeface="华文楷体"/>
                <a:sym typeface="华文楷体"/>
              </a:rPr>
              <a:t>线程数量以及对应的硬件平台的特征综合考虑。这对开发人员无疑是一种负担，最理想的解决方</a:t>
            </a:r>
            <a:endParaRPr sz="2200">
              <a:latin typeface="华文楷体"/>
              <a:ea typeface="华文楷体"/>
              <a:cs typeface="华文楷体"/>
              <a:sym typeface="华文楷体"/>
            </a:endParaRPr>
          </a:p>
          <a:p>
            <a:pPr lvl="0" algn="l">
              <a:defRPr sz="1800"/>
            </a:pPr>
            <a:r>
              <a:rPr sz="2200">
                <a:latin typeface="华文楷体"/>
                <a:ea typeface="华文楷体"/>
                <a:cs typeface="华文楷体"/>
                <a:sym typeface="华文楷体"/>
              </a:rPr>
              <a:t>案是：</a:t>
            </a:r>
            <a:r>
              <a:rPr sz="2200">
                <a:solidFill>
                  <a:srgbClr val="FF2600"/>
                </a:solidFill>
                <a:latin typeface="华文楷体"/>
                <a:ea typeface="华文楷体"/>
                <a:cs typeface="华文楷体"/>
                <a:sym typeface="华文楷体"/>
              </a:rPr>
              <a:t>在运行过程中通过对硬件特征和工作负载的监控进行自适应的动态切换线程绑定策略，以达</a:t>
            </a:r>
            <a:endParaRPr sz="2200">
              <a:solidFill>
                <a:srgbClr val="FF2600"/>
              </a:solidFill>
              <a:latin typeface="华文楷体"/>
              <a:ea typeface="华文楷体"/>
              <a:cs typeface="华文楷体"/>
              <a:sym typeface="华文楷体"/>
            </a:endParaRPr>
          </a:p>
          <a:p>
            <a:pPr lvl="0" algn="l">
              <a:defRPr sz="1800"/>
            </a:pPr>
            <a:r>
              <a:rPr sz="2200">
                <a:solidFill>
                  <a:srgbClr val="FF2600"/>
                </a:solidFill>
                <a:latin typeface="华文楷体"/>
                <a:ea typeface="华文楷体"/>
                <a:cs typeface="华文楷体"/>
                <a:sym typeface="华文楷体"/>
              </a:rPr>
              <a:t>到获得最佳性能的目的</a:t>
            </a:r>
            <a:r>
              <a:rPr sz="2200">
                <a:latin typeface="华文楷体"/>
                <a:ea typeface="华文楷体"/>
                <a:cs typeface="华文楷体"/>
                <a:sym typeface="华文楷体"/>
              </a:rPr>
              <a:t>。 </a:t>
            </a:r>
            <a:endParaRPr sz="2200">
              <a:latin typeface="华文楷体"/>
              <a:ea typeface="华文楷体"/>
              <a:cs typeface="华文楷体"/>
              <a:sym typeface="华文楷体"/>
            </a:endParaR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xfrm>
            <a:off x="1079500" y="3632200"/>
            <a:ext cx="11099800" cy="2159000"/>
          </a:xfrm>
          <a:prstGeom prst="rect">
            <a:avLst/>
          </a:prstGeom>
        </p:spPr>
        <p:txBody>
          <a:bodyPr/>
          <a:lstStyle>
            <a:lvl1pPr>
              <a:defRPr sz="5000">
                <a:latin typeface="Calibri"/>
                <a:ea typeface="Calibri"/>
                <a:cs typeface="Calibri"/>
                <a:sym typeface="Calibri"/>
              </a:defRPr>
            </a:lvl1pPr>
          </a:lstStyle>
          <a:p>
            <a:pPr lvl="0">
              <a:defRPr sz="1800"/>
            </a:pPr>
            <a:r>
              <a:rPr sz="5000"/>
              <a:t>研究背景</a:t>
            </a:r>
          </a:p>
        </p:txBody>
      </p:sp>
      <p:pic>
        <p:nvPicPr>
          <p:cNvPr id="44"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45" name="image3.png"/>
          <p:cNvPicPr/>
          <p:nvPr/>
        </p:nvPicPr>
        <p:blipFill>
          <a:blip r:embed="rId3">
            <a:extLst/>
          </a:blip>
          <a:stretch>
            <a:fillRect/>
          </a:stretch>
        </p:blipFill>
        <p:spPr>
          <a:xfrm>
            <a:off x="351136" y="327471"/>
            <a:ext cx="1326103" cy="1271530"/>
          </a:xfrm>
          <a:prstGeom prst="rect">
            <a:avLst/>
          </a:prstGeom>
          <a:ln w="12700">
            <a:miter lim="400000"/>
          </a:ln>
        </p:spPr>
      </p:pic>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p:nvPr>
        </p:nvSpPr>
        <p:spPr>
          <a:xfrm>
            <a:off x="1319025" y="1549407"/>
            <a:ext cx="9935214" cy="558719"/>
          </a:xfrm>
          <a:prstGeom prst="rect">
            <a:avLst/>
          </a:prstGeom>
        </p:spPr>
        <p:txBody>
          <a:bodyPr/>
          <a:lstStyle>
            <a:lvl1pPr defTabSz="502412">
              <a:defRPr sz="2580">
                <a:latin typeface="Calibri"/>
                <a:ea typeface="Calibri"/>
                <a:cs typeface="Calibri"/>
                <a:sym typeface="Calibri"/>
              </a:defRPr>
            </a:lvl1pPr>
          </a:lstStyle>
          <a:p>
            <a:pPr lvl="0">
              <a:defRPr sz="1800"/>
            </a:pPr>
            <a:r>
              <a:rPr sz="2580"/>
              <a:t>Tab. 3 内存消耗情况</a:t>
            </a:r>
          </a:p>
        </p:txBody>
      </p:sp>
      <p:pic>
        <p:nvPicPr>
          <p:cNvPr id="273"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74" name="image4.png"/>
          <p:cNvPicPr/>
          <p:nvPr/>
        </p:nvPicPr>
        <p:blipFill>
          <a:blip r:embed="rId3">
            <a:extLst/>
          </a:blip>
          <a:stretch>
            <a:fillRect/>
          </a:stretch>
        </p:blipFill>
        <p:spPr>
          <a:xfrm>
            <a:off x="10305901" y="151521"/>
            <a:ext cx="2449073" cy="1210059"/>
          </a:xfrm>
          <a:prstGeom prst="rect">
            <a:avLst/>
          </a:prstGeom>
          <a:ln w="12700">
            <a:miter lim="400000"/>
          </a:ln>
        </p:spPr>
      </p:pic>
      <p:graphicFrame>
        <p:nvGraphicFramePr>
          <p:cNvPr id="275" name="Table 275"/>
          <p:cNvGraphicFramePr/>
          <p:nvPr/>
        </p:nvGraphicFramePr>
        <p:xfrm>
          <a:off x="1476318" y="2403760"/>
          <a:ext cx="10454932" cy="431888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574608"/>
                <a:gridCol w="1776064"/>
                <a:gridCol w="1776064"/>
                <a:gridCol w="1776064"/>
                <a:gridCol w="1776064"/>
                <a:gridCol w="1776064"/>
              </a:tblGrid>
              <a:tr h="820504">
                <a:tc>
                  <a:txBody>
                    <a:bodyPr/>
                    <a:lstStyle/>
                    <a:p>
                      <a:pPr lvl="0" defTabSz="914400"/>
                      <a:r>
                        <a:rPr sz="2000">
                          <a:latin typeface="Times New Roman"/>
                          <a:ea typeface="Times New Roman"/>
                          <a:cs typeface="Times New Roman"/>
                          <a:sym typeface="Times New Roman"/>
                        </a:rPr>
                        <a:t>初始化元素数量</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TBB</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URCU</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CLHT</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Cuckoo</a:t>
                      </a:r>
                    </a:p>
                  </a:txBody>
                  <a:tcPr marL="50800" marR="50800" marT="50800" marB="50800" anchor="ctr" anchorCtr="0" horzOverflow="overflow">
                    <a:lnT w="38100">
                      <a:solidFill>
                        <a:srgbClr val="000000"/>
                      </a:solidFill>
                      <a:miter lim="400000"/>
                    </a:lnT>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Hopscotch</a:t>
                      </a:r>
                    </a:p>
                  </a:txBody>
                  <a:tcPr marL="50800" marR="50800" marT="50800" marB="50800" anchor="ctr" anchorCtr="0" horzOverflow="overflow">
                    <a:lnT w="38100">
                      <a:solidFill>
                        <a:srgbClr val="000000"/>
                      </a:solidFill>
                      <a:miter lim="400000"/>
                    </a:lnT>
                    <a:lnB w="38100">
                      <a:solidFill>
                        <a:srgbClr val="000000"/>
                      </a:solidFill>
                      <a:miter lim="400000"/>
                    </a:lnB>
                  </a:tcPr>
                </a:tc>
              </a:tr>
              <a:tr h="576713">
                <a:tc>
                  <a:txBody>
                    <a:bodyPr/>
                    <a:lstStyle/>
                    <a:p>
                      <a:pPr lvl="0" marL="457200" indent="-457200" defTabSz="457200">
                        <a:lnSpc>
                          <a:spcPts val="4400"/>
                        </a:lnSpc>
                        <a:spcBef>
                          <a:spcPts val="1200"/>
                        </a:spcBef>
                        <a:tabLst>
                          <a:tab pos="139700" algn="l"/>
                          <a:tab pos="457200" algn="l"/>
                        </a:tabLst>
                      </a:pPr>
                      <a:r>
                        <a:rPr sz="2200">
                          <a:latin typeface="Times"/>
                          <a:ea typeface="Times"/>
                          <a:cs typeface="Times"/>
                          <a:sym typeface="Times"/>
                        </a:rPr>
                        <a:t>10</a:t>
                      </a:r>
                      <a:r>
                        <a:rPr baseline="22727" sz="2200">
                          <a:latin typeface="Times"/>
                          <a:ea typeface="Times"/>
                          <a:cs typeface="Times"/>
                          <a:sym typeface="Times"/>
                        </a:rPr>
                        <a:t>3  </a:t>
                      </a:r>
                      <a:endParaRPr sz="1200">
                        <a:latin typeface="Times"/>
                        <a:ea typeface="Times"/>
                        <a:cs typeface="Times"/>
                        <a:sym typeface="Times"/>
                      </a:endParaRPr>
                    </a:p>
                  </a:txBody>
                  <a:tcPr marL="50800" marR="50800" marT="50800" marB="50800" anchor="ctr" anchorCtr="0" horzOverflow="overflow">
                    <a:lnT w="38100">
                      <a:solidFill>
                        <a:srgbClr val="000000"/>
                      </a:solidFill>
                      <a:miter lim="400000"/>
                    </a:lnT>
                  </a:tcPr>
                </a:tc>
                <a:tc>
                  <a:txBody>
                    <a:bodyPr/>
                    <a:lstStyle/>
                    <a:p>
                      <a:pPr lvl="0" defTabSz="914400"/>
                      <a:r>
                        <a:rPr sz="2000">
                          <a:latin typeface="Times New Roman"/>
                          <a:ea typeface="Times New Roman"/>
                          <a:cs typeface="Times New Roman"/>
                          <a:sym typeface="Times New Roman"/>
                        </a:rPr>
                        <a:t>0.6</a:t>
                      </a:r>
                    </a:p>
                  </a:txBody>
                  <a:tcPr marL="50800" marR="50800" marT="50800" marB="50800" anchor="ctr" anchorCtr="0" horzOverflow="overflow">
                    <a:lnT w="38100">
                      <a:solidFill>
                        <a:srgbClr val="000000"/>
                      </a:solidFill>
                      <a:miter lim="400000"/>
                    </a:lnT>
                  </a:tcPr>
                </a:tc>
                <a:tc>
                  <a:txBody>
                    <a:bodyPr/>
                    <a:lstStyle/>
                    <a:p>
                      <a:pPr lvl="0" defTabSz="914400"/>
                      <a:r>
                        <a:rPr b="1" sz="2000">
                          <a:latin typeface="Times New Roman"/>
                          <a:ea typeface="Times New Roman"/>
                          <a:cs typeface="Times New Roman"/>
                          <a:sym typeface="Times New Roman"/>
                        </a:rPr>
                        <a:t>0.6</a:t>
                      </a:r>
                    </a:p>
                  </a:txBody>
                  <a:tcPr marL="50800" marR="50800" marT="50800" marB="50800" anchor="ctr" anchorCtr="0" horzOverflow="overflow">
                    <a:lnT w="38100">
                      <a:solidFill>
                        <a:srgbClr val="000000"/>
                      </a:solidFill>
                      <a:miter lim="400000"/>
                    </a:lnT>
                  </a:tcPr>
                </a:tc>
                <a:tc>
                  <a:txBody>
                    <a:bodyPr/>
                    <a:lstStyle/>
                    <a:p>
                      <a:pPr lvl="0" defTabSz="914400"/>
                      <a:r>
                        <a:rPr sz="2000">
                          <a:latin typeface="Times New Roman"/>
                          <a:ea typeface="Times New Roman"/>
                          <a:cs typeface="Times New Roman"/>
                          <a:sym typeface="Times New Roman"/>
                        </a:rPr>
                        <a:t>1</a:t>
                      </a:r>
                    </a:p>
                  </a:txBody>
                  <a:tcPr marL="50800" marR="50800" marT="50800" marB="50800" anchor="ctr" anchorCtr="0" horzOverflow="overflow">
                    <a:lnT w="38100">
                      <a:solidFill>
                        <a:srgbClr val="000000"/>
                      </a:solidFill>
                      <a:miter lim="400000"/>
                    </a:lnT>
                  </a:tcPr>
                </a:tc>
                <a:tc>
                  <a:txBody>
                    <a:bodyPr/>
                    <a:lstStyle/>
                    <a:p>
                      <a:pPr lvl="0" defTabSz="914400"/>
                      <a:r>
                        <a:rPr sz="2000">
                          <a:latin typeface="Times New Roman"/>
                          <a:ea typeface="Times New Roman"/>
                          <a:cs typeface="Times New Roman"/>
                          <a:sym typeface="Times New Roman"/>
                        </a:rPr>
                        <a:t>63</a:t>
                      </a:r>
                    </a:p>
                  </a:txBody>
                  <a:tcPr marL="50800" marR="50800" marT="50800" marB="50800" anchor="ctr" anchorCtr="0" horzOverflow="overflow">
                    <a:lnT w="38100">
                      <a:solidFill>
                        <a:srgbClr val="000000"/>
                      </a:solidFill>
                      <a:miter lim="400000"/>
                    </a:lnT>
                  </a:tcPr>
                </a:tc>
                <a:tc>
                  <a:txBody>
                    <a:bodyPr/>
                    <a:lstStyle/>
                    <a:p>
                      <a:pPr lvl="0" defTabSz="914400"/>
                      <a:r>
                        <a:rPr sz="2000">
                          <a:latin typeface="Times New Roman"/>
                          <a:ea typeface="Times New Roman"/>
                          <a:cs typeface="Times New Roman"/>
                          <a:sym typeface="Times New Roman"/>
                        </a:rPr>
                        <a:t>608.6</a:t>
                      </a:r>
                    </a:p>
                  </a:txBody>
                  <a:tcPr marL="50800" marR="50800" marT="50800" marB="50800" anchor="ctr" anchorCtr="0" horzOverflow="overflow">
                    <a:lnT w="38100">
                      <a:solidFill>
                        <a:srgbClr val="000000"/>
                      </a:solidFill>
                      <a:miter lim="400000"/>
                    </a:lnT>
                  </a:tcPr>
                </a:tc>
              </a:tr>
              <a:tr h="576713">
                <a:tc>
                  <a:txBody>
                    <a:bodyPr/>
                    <a:lstStyle/>
                    <a:p>
                      <a:pPr lvl="0" marL="457200" indent="-457200" defTabSz="457200">
                        <a:lnSpc>
                          <a:spcPts val="4400"/>
                        </a:lnSpc>
                        <a:spcBef>
                          <a:spcPts val="1200"/>
                        </a:spcBef>
                        <a:tabLst>
                          <a:tab pos="139700" algn="l"/>
                          <a:tab pos="457200" algn="l"/>
                        </a:tabLst>
                      </a:pPr>
                      <a:r>
                        <a:rPr sz="2200">
                          <a:latin typeface="Times"/>
                          <a:ea typeface="Times"/>
                          <a:cs typeface="Times"/>
                          <a:sym typeface="Times"/>
                        </a:rPr>
                        <a:t>10</a:t>
                      </a:r>
                      <a:r>
                        <a:rPr baseline="22727" sz="2200">
                          <a:latin typeface="Times"/>
                          <a:ea typeface="Times"/>
                          <a:cs typeface="Times"/>
                          <a:sym typeface="Times"/>
                        </a:rPr>
                        <a:t>4</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2.2</a:t>
                      </a:r>
                    </a:p>
                  </a:txBody>
                  <a:tcPr marL="50800" marR="50800" marT="50800" marB="50800" anchor="ctr" anchorCtr="0" horzOverflow="overflow"/>
                </a:tc>
                <a:tc>
                  <a:txBody>
                    <a:bodyPr/>
                    <a:lstStyle/>
                    <a:p>
                      <a:pPr lvl="0" defTabSz="914400"/>
                      <a:r>
                        <a:rPr b="1" sz="2000">
                          <a:latin typeface="Times New Roman"/>
                          <a:ea typeface="Times New Roman"/>
                          <a:cs typeface="Times New Roman"/>
                          <a:sym typeface="Times New Roman"/>
                        </a:rPr>
                        <a:t>1.8</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15.4</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63</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608.6</a:t>
                      </a:r>
                    </a:p>
                  </a:txBody>
                  <a:tcPr marL="50800" marR="50800" marT="50800" marB="50800" anchor="ctr" anchorCtr="0" horzOverflow="overflow"/>
                </a:tc>
              </a:tr>
              <a:tr h="576713">
                <a:tc>
                  <a:txBody>
                    <a:bodyPr/>
                    <a:lstStyle/>
                    <a:p>
                      <a:pPr lvl="0" marL="457200" indent="-457200" defTabSz="457200">
                        <a:lnSpc>
                          <a:spcPts val="4400"/>
                        </a:lnSpc>
                        <a:spcBef>
                          <a:spcPts val="1200"/>
                        </a:spcBef>
                        <a:tabLst>
                          <a:tab pos="139700" algn="l"/>
                          <a:tab pos="457200" algn="l"/>
                        </a:tabLst>
                      </a:pPr>
                      <a:r>
                        <a:rPr sz="2200">
                          <a:latin typeface="Times"/>
                          <a:ea typeface="Times"/>
                          <a:cs typeface="Times"/>
                          <a:sym typeface="Times"/>
                        </a:rPr>
                        <a:t>10</a:t>
                      </a:r>
                      <a:r>
                        <a:rPr baseline="22727" sz="2200">
                          <a:latin typeface="Times"/>
                          <a:ea typeface="Times"/>
                          <a:cs typeface="Times"/>
                          <a:sym typeface="Times"/>
                        </a:rPr>
                        <a:t>5</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14.1</a:t>
                      </a:r>
                    </a:p>
                  </a:txBody>
                  <a:tcPr marL="50800" marR="50800" marT="50800" marB="50800" anchor="ctr" anchorCtr="0" horzOverflow="overflow"/>
                </a:tc>
                <a:tc>
                  <a:txBody>
                    <a:bodyPr/>
                    <a:lstStyle/>
                    <a:p>
                      <a:pPr lvl="0" defTabSz="914400"/>
                      <a:r>
                        <a:rPr b="1" sz="2000">
                          <a:latin typeface="Times New Roman"/>
                          <a:ea typeface="Times New Roman"/>
                          <a:cs typeface="Times New Roman"/>
                          <a:sym typeface="Times New Roman"/>
                        </a:rPr>
                        <a:t>7.8</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34.4</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63</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608.6</a:t>
                      </a:r>
                    </a:p>
                  </a:txBody>
                  <a:tcPr marL="50800" marR="50800" marT="50800" marB="50800" anchor="ctr" anchorCtr="0" horzOverflow="overflow"/>
                </a:tc>
              </a:tr>
              <a:tr h="576713">
                <a:tc>
                  <a:txBody>
                    <a:bodyPr/>
                    <a:lstStyle/>
                    <a:p>
                      <a:pPr lvl="0" marL="457200" indent="-457200" defTabSz="457200">
                        <a:lnSpc>
                          <a:spcPts val="4400"/>
                        </a:lnSpc>
                        <a:spcBef>
                          <a:spcPts val="1200"/>
                        </a:spcBef>
                        <a:tabLst>
                          <a:tab pos="139700" algn="l"/>
                          <a:tab pos="457200" algn="l"/>
                        </a:tabLst>
                      </a:pPr>
                      <a:r>
                        <a:rPr sz="2200">
                          <a:latin typeface="Times"/>
                          <a:ea typeface="Times"/>
                          <a:cs typeface="Times"/>
                          <a:sym typeface="Times"/>
                        </a:rPr>
                        <a:t>10</a:t>
                      </a:r>
                      <a:r>
                        <a:rPr baseline="22727" sz="2200">
                          <a:latin typeface="Times"/>
                          <a:ea typeface="Times"/>
                          <a:cs typeface="Times"/>
                          <a:sym typeface="Times"/>
                        </a:rPr>
                        <a:t>6</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80</a:t>
                      </a:r>
                    </a:p>
                  </a:txBody>
                  <a:tcPr marL="50800" marR="50800" marT="50800" marB="50800" anchor="ctr" anchorCtr="0" horzOverflow="overflow"/>
                </a:tc>
                <a:tc>
                  <a:txBody>
                    <a:bodyPr/>
                    <a:lstStyle/>
                    <a:p>
                      <a:pPr lvl="0" defTabSz="914400"/>
                      <a:r>
                        <a:rPr b="1" sz="2000">
                          <a:latin typeface="Times New Roman"/>
                          <a:ea typeface="Times New Roman"/>
                          <a:cs typeface="Times New Roman"/>
                          <a:sym typeface="Times New Roman"/>
                        </a:rPr>
                        <a:t>43.9</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78.4</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101</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608.6</a:t>
                      </a:r>
                    </a:p>
                  </a:txBody>
                  <a:tcPr marL="50800" marR="50800" marT="50800" marB="50800" anchor="ctr" anchorCtr="0" horzOverflow="overflow"/>
                </a:tc>
              </a:tr>
              <a:tr h="576713">
                <a:tc>
                  <a:txBody>
                    <a:bodyPr/>
                    <a:lstStyle/>
                    <a:p>
                      <a:pPr lvl="0" marL="457200" indent="-457200" defTabSz="457200">
                        <a:lnSpc>
                          <a:spcPts val="4400"/>
                        </a:lnSpc>
                        <a:spcBef>
                          <a:spcPts val="1200"/>
                        </a:spcBef>
                        <a:tabLst>
                          <a:tab pos="139700" algn="l"/>
                          <a:tab pos="457200" algn="l"/>
                        </a:tabLst>
                      </a:pPr>
                      <a:r>
                        <a:rPr sz="2200">
                          <a:latin typeface="Times"/>
                          <a:ea typeface="Times"/>
                          <a:cs typeface="Times"/>
                          <a:sym typeface="Times"/>
                        </a:rPr>
                        <a:t>10</a:t>
                      </a:r>
                      <a:r>
                        <a:rPr baseline="22727" sz="2200">
                          <a:latin typeface="Times"/>
                          <a:ea typeface="Times"/>
                          <a:cs typeface="Times"/>
                          <a:sym typeface="Times"/>
                        </a:rPr>
                        <a:t>7</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857</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645</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1024</a:t>
                      </a:r>
                    </a:p>
                  </a:txBody>
                  <a:tcPr marL="50800" marR="50800" marT="50800" marB="50800" anchor="ctr" anchorCtr="0" horzOverflow="overflow"/>
                </a:tc>
                <a:tc>
                  <a:txBody>
                    <a:bodyPr/>
                    <a:lstStyle/>
                    <a:p>
                      <a:pPr lvl="0" defTabSz="914400"/>
                      <a:r>
                        <a:rPr b="1" sz="2000">
                          <a:latin typeface="Times New Roman"/>
                          <a:ea typeface="Times New Roman"/>
                          <a:cs typeface="Times New Roman"/>
                          <a:sym typeface="Times New Roman"/>
                        </a:rPr>
                        <a:t>633</a:t>
                      </a:r>
                    </a:p>
                  </a:txBody>
                  <a:tcPr marL="50800" marR="50800" marT="50800" marB="50800" anchor="ctr" anchorCtr="0" horzOverflow="overflow"/>
                </a:tc>
                <a:tc>
                  <a:txBody>
                    <a:bodyPr/>
                    <a:lstStyle/>
                    <a:p>
                      <a:pPr lvl="0" defTabSz="914400"/>
                      <a:r>
                        <a:rPr sz="2000">
                          <a:latin typeface="Times New Roman"/>
                          <a:ea typeface="Times New Roman"/>
                          <a:cs typeface="Times New Roman"/>
                          <a:sym typeface="Times New Roman"/>
                        </a:rPr>
                        <a:t>608.6</a:t>
                      </a:r>
                    </a:p>
                  </a:txBody>
                  <a:tcPr marL="50800" marR="50800" marT="50800" marB="50800" anchor="ctr" anchorCtr="0" horzOverflow="overflow"/>
                </a:tc>
              </a:tr>
              <a:tr h="576713">
                <a:tc>
                  <a:txBody>
                    <a:bodyPr/>
                    <a:lstStyle/>
                    <a:p>
                      <a:pPr lvl="0" marL="457200" indent="-457200" defTabSz="457200">
                        <a:lnSpc>
                          <a:spcPts val="4400"/>
                        </a:lnSpc>
                        <a:spcBef>
                          <a:spcPts val="1200"/>
                        </a:spcBef>
                        <a:tabLst>
                          <a:tab pos="139700" algn="l"/>
                          <a:tab pos="457200" algn="l"/>
                        </a:tabLst>
                      </a:pPr>
                      <a:r>
                        <a:rPr sz="2200">
                          <a:latin typeface="Times"/>
                          <a:ea typeface="Times"/>
                          <a:cs typeface="Times"/>
                          <a:sym typeface="Times"/>
                        </a:rPr>
                        <a:t>10</a:t>
                      </a:r>
                      <a:r>
                        <a:rPr baseline="22727" sz="2200">
                          <a:latin typeface="Times"/>
                          <a:ea typeface="Times"/>
                          <a:cs typeface="Times"/>
                          <a:sym typeface="Times"/>
                        </a:rPr>
                        <a:t>8</a:t>
                      </a:r>
                    </a:p>
                  </a:txBody>
                  <a:tcPr marL="50800" marR="50800" marT="50800" marB="50800" anchor="ctr" anchorCtr="0" horzOverflow="overflow">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5.5 GB</a:t>
                      </a:r>
                    </a:p>
                  </a:txBody>
                  <a:tcPr marL="50800" marR="50800" marT="50800" marB="50800" anchor="ctr" anchorCtr="0" horzOverflow="overflow">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5 GB</a:t>
                      </a:r>
                    </a:p>
                  </a:txBody>
                  <a:tcPr marL="50800" marR="50800" marT="50800" marB="50800" anchor="ctr" anchorCtr="0" horzOverflow="overflow">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8 GB</a:t>
                      </a:r>
                    </a:p>
                  </a:txBody>
                  <a:tcPr marL="50800" marR="50800" marT="50800" marB="50800" anchor="ctr" anchorCtr="0" horzOverflow="overflow">
                    <a:lnB w="38100">
                      <a:solidFill>
                        <a:srgbClr val="000000"/>
                      </a:solidFill>
                      <a:miter lim="400000"/>
                    </a:lnB>
                  </a:tcPr>
                </a:tc>
                <a:tc>
                  <a:txBody>
                    <a:bodyPr/>
                    <a:lstStyle/>
                    <a:p>
                      <a:pPr lvl="0" defTabSz="914400"/>
                      <a:r>
                        <a:rPr b="1" sz="2000">
                          <a:latin typeface="Times New Roman"/>
                          <a:ea typeface="Times New Roman"/>
                          <a:cs typeface="Times New Roman"/>
                          <a:sym typeface="Times New Roman"/>
                        </a:rPr>
                        <a:t>2.3 GB</a:t>
                      </a:r>
                    </a:p>
                  </a:txBody>
                  <a:tcPr marL="50800" marR="50800" marT="50800" marB="50800" anchor="ctr" anchorCtr="0" horzOverflow="overflow">
                    <a:lnB w="38100">
                      <a:solidFill>
                        <a:srgbClr val="000000"/>
                      </a:solidFill>
                      <a:miter lim="400000"/>
                    </a:lnB>
                  </a:tcPr>
                </a:tc>
                <a:tc>
                  <a:txBody>
                    <a:bodyPr/>
                    <a:lstStyle/>
                    <a:p>
                      <a:pPr lvl="0" defTabSz="914400"/>
                      <a:r>
                        <a:rPr sz="2000">
                          <a:latin typeface="Times New Roman"/>
                          <a:ea typeface="Times New Roman"/>
                          <a:cs typeface="Times New Roman"/>
                          <a:sym typeface="Times New Roman"/>
                        </a:rPr>
                        <a:t>\</a:t>
                      </a:r>
                    </a:p>
                  </a:txBody>
                  <a:tcPr marL="50800" marR="50800" marT="50800" marB="50800" anchor="ctr" anchorCtr="0" horzOverflow="overflow">
                    <a:lnB w="38100">
                      <a:solidFill>
                        <a:srgbClr val="000000"/>
                      </a:solidFill>
                      <a:miter lim="400000"/>
                    </a:lnB>
                  </a:tcPr>
                </a:tc>
              </a:tr>
            </a:tbl>
          </a:graphicData>
        </a:graphic>
      </p:graphicFrame>
      <p:sp>
        <p:nvSpPr>
          <p:cNvPr id="276" name="Shape 276"/>
          <p:cNvSpPr/>
          <p:nvPr/>
        </p:nvSpPr>
        <p:spPr>
          <a:xfrm>
            <a:off x="349894" y="7113394"/>
            <a:ext cx="12211757" cy="243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defTabSz="457200">
              <a:lnSpc>
                <a:spcPts val="4200"/>
              </a:lnSpc>
              <a:spcBef>
                <a:spcPts val="1200"/>
              </a:spcBef>
              <a:defRPr sz="1800"/>
            </a:pPr>
            <a:r>
              <a:rPr b="1" sz="2200">
                <a:latin typeface="Calibri"/>
                <a:ea typeface="Calibri"/>
                <a:cs typeface="Calibri"/>
                <a:sym typeface="Calibri"/>
              </a:rPr>
              <a:t>结论：</a:t>
            </a:r>
            <a:endParaRPr b="1" sz="2200">
              <a:latin typeface="Calibri"/>
              <a:ea typeface="Calibri"/>
              <a:cs typeface="Calibri"/>
              <a:sym typeface="Calibri"/>
            </a:endParaRPr>
          </a:p>
          <a:p>
            <a:pPr lvl="1" marL="716138" indent="-271638" algn="l" defTabSz="457200">
              <a:lnSpc>
                <a:spcPts val="4200"/>
              </a:lnSpc>
              <a:spcBef>
                <a:spcPts val="1200"/>
              </a:spcBef>
              <a:buSzPct val="75000"/>
              <a:buChar char="✦"/>
              <a:defRPr sz="1800"/>
            </a:pPr>
            <a:r>
              <a:rPr sz="2200">
                <a:latin typeface="华文楷体"/>
                <a:ea typeface="华文楷体"/>
                <a:cs typeface="华文楷体"/>
                <a:sym typeface="华文楷体"/>
              </a:rPr>
              <a:t>一方面：</a:t>
            </a:r>
            <a:r>
              <a:rPr sz="2200">
                <a:latin typeface="华文楷体"/>
                <a:ea typeface="华文楷体"/>
                <a:cs typeface="华文楷体"/>
                <a:sym typeface="华文楷体"/>
              </a:rPr>
              <a:t>相同配置下较低的内存开销的应用能够处理更大规模的工作集，并且降低了操作系统</a:t>
            </a:r>
            <a:br>
              <a:rPr sz="2200">
                <a:latin typeface="华文楷体"/>
                <a:ea typeface="华文楷体"/>
                <a:cs typeface="华文楷体"/>
                <a:sym typeface="华文楷体"/>
              </a:rPr>
            </a:br>
            <a:r>
              <a:rPr sz="2200">
                <a:latin typeface="华文楷体"/>
                <a:ea typeface="华文楷体"/>
                <a:cs typeface="华文楷体"/>
                <a:sym typeface="华文楷体"/>
              </a:rPr>
              <a:t>发生页切换的概率，降低页切换概率有利于降低来自平台对性能的影响。</a:t>
            </a:r>
            <a:endParaRPr sz="2200">
              <a:latin typeface="华文楷体"/>
              <a:ea typeface="华文楷体"/>
              <a:cs typeface="华文楷体"/>
              <a:sym typeface="华文楷体"/>
            </a:endParaRPr>
          </a:p>
          <a:p>
            <a:pPr lvl="1" marL="716138" indent="-271638" algn="l" defTabSz="457200">
              <a:lnSpc>
                <a:spcPts val="4200"/>
              </a:lnSpc>
              <a:spcBef>
                <a:spcPts val="1200"/>
              </a:spcBef>
              <a:buSzPct val="75000"/>
              <a:buChar char="✦"/>
              <a:defRPr sz="1800"/>
            </a:pPr>
            <a:r>
              <a:rPr sz="2200">
                <a:latin typeface="华文楷体"/>
                <a:ea typeface="华文楷体"/>
                <a:cs typeface="华文楷体"/>
                <a:sym typeface="华文楷体"/>
              </a:rPr>
              <a:t>另一方面，内存效率依赖于内部的数据管理机制，而数据管理机制的选择也会在一定程度上对</a:t>
            </a:r>
            <a:br>
              <a:rPr sz="2200">
                <a:latin typeface="华文楷体"/>
                <a:ea typeface="华文楷体"/>
                <a:cs typeface="华文楷体"/>
                <a:sym typeface="华文楷体"/>
              </a:rPr>
            </a:br>
            <a:r>
              <a:rPr sz="2200">
                <a:latin typeface="华文楷体"/>
                <a:ea typeface="华文楷体"/>
                <a:cs typeface="华文楷体"/>
                <a:sym typeface="华文楷体"/>
              </a:rPr>
              <a:t>性能造成影响。另外，锁的粒度越细，所需的内存空间也越多。</a:t>
            </a:r>
            <a:r>
              <a:rPr sz="1600">
                <a:latin typeface="华文宋体"/>
                <a:ea typeface="华文宋体"/>
                <a:cs typeface="华文宋体"/>
                <a:sym typeface="华文宋体"/>
              </a:rPr>
              <a:t> </a:t>
            </a:r>
            <a:endParaRPr sz="1200">
              <a:latin typeface="Times"/>
              <a:ea typeface="Times"/>
              <a:cs typeface="Times"/>
              <a:sym typeface="Times"/>
            </a:endParaRP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xfrm>
            <a:off x="1079500" y="3632200"/>
            <a:ext cx="11099800" cy="2159000"/>
          </a:xfrm>
          <a:prstGeom prst="rect">
            <a:avLst/>
          </a:prstGeom>
        </p:spPr>
        <p:txBody>
          <a:bodyPr/>
          <a:lstStyle>
            <a:lvl1pPr>
              <a:defRPr sz="4000">
                <a:latin typeface="Calibri"/>
                <a:ea typeface="Calibri"/>
                <a:cs typeface="Calibri"/>
                <a:sym typeface="Calibri"/>
              </a:defRPr>
            </a:lvl1pPr>
          </a:lstStyle>
          <a:p>
            <a:pPr lvl="0">
              <a:defRPr sz="1800"/>
            </a:pPr>
            <a:r>
              <a:rPr sz="4000"/>
              <a:t>基于RTM的缓存行哈希表的设计</a:t>
            </a:r>
          </a:p>
        </p:txBody>
      </p:sp>
      <p:pic>
        <p:nvPicPr>
          <p:cNvPr id="279"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280" name="image3.png"/>
          <p:cNvPicPr/>
          <p:nvPr/>
        </p:nvPicPr>
        <p:blipFill>
          <a:blip r:embed="rId3">
            <a:extLst/>
          </a:blip>
          <a:stretch>
            <a:fillRect/>
          </a:stretch>
        </p:blipFill>
        <p:spPr>
          <a:xfrm>
            <a:off x="351136" y="327471"/>
            <a:ext cx="1326103" cy="1271530"/>
          </a:xfrm>
          <a:prstGeom prst="rect">
            <a:avLst/>
          </a:prstGeom>
          <a:ln w="12700">
            <a:miter lim="400000"/>
          </a:ln>
        </p:spPr>
      </p:pic>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xfrm>
            <a:off x="952500" y="444500"/>
            <a:ext cx="11099800" cy="1271529"/>
          </a:xfrm>
          <a:prstGeom prst="rect">
            <a:avLst/>
          </a:prstGeom>
        </p:spPr>
        <p:txBody>
          <a:bodyPr/>
          <a:lstStyle>
            <a:lvl1pPr>
              <a:defRPr sz="5000"/>
            </a:lvl1pPr>
          </a:lstStyle>
          <a:p>
            <a:pPr lvl="0">
              <a:defRPr sz="1800"/>
            </a:pPr>
            <a:r>
              <a:rPr sz="5000"/>
              <a:t>串行哈希表示例</a:t>
            </a:r>
          </a:p>
        </p:txBody>
      </p:sp>
      <p:sp>
        <p:nvSpPr>
          <p:cNvPr id="283" name="Shape 283"/>
          <p:cNvSpPr/>
          <p:nvPr>
            <p:ph type="body" idx="1"/>
          </p:nvPr>
        </p:nvSpPr>
        <p:spPr>
          <a:xfrm>
            <a:off x="592886" y="2597150"/>
            <a:ext cx="5334001" cy="6286500"/>
          </a:xfrm>
          <a:prstGeom prst="rect">
            <a:avLst/>
          </a:prstGeom>
        </p:spPr>
        <p:txBody>
          <a:bodyPr/>
          <a:lstStyle/>
          <a:p>
            <a:pPr lvl="0">
              <a:buChar char="✦"/>
              <a:defRPr sz="1800"/>
            </a:pPr>
            <a:r>
              <a:rPr sz="2800">
                <a:latin typeface="Calibri"/>
                <a:ea typeface="Calibri"/>
                <a:cs typeface="Calibri"/>
                <a:sym typeface="Calibri"/>
              </a:rPr>
              <a:t>对右图所示哈希表穿行的执行五次操作：</a:t>
            </a:r>
            <a:endParaRPr sz="2800">
              <a:latin typeface="Calibri"/>
              <a:ea typeface="Calibri"/>
              <a:cs typeface="Calibri"/>
              <a:sym typeface="Calibri"/>
            </a:endParaRPr>
          </a:p>
          <a:p>
            <a:pPr lvl="1" marL="1128888" indent="-493888">
              <a:buSzPct val="100000"/>
              <a:buAutoNum type="arabicPeriod" startAt="1"/>
              <a:defRPr sz="1800"/>
            </a:pPr>
            <a:r>
              <a:rPr sz="2200">
                <a:latin typeface="Times New Roman"/>
                <a:ea typeface="Times New Roman"/>
                <a:cs typeface="Times New Roman"/>
                <a:sym typeface="Times New Roman"/>
              </a:rPr>
              <a:t>ADD Julia</a:t>
            </a:r>
            <a:endParaRPr sz="2200">
              <a:latin typeface="Times New Roman"/>
              <a:ea typeface="Times New Roman"/>
              <a:cs typeface="Times New Roman"/>
              <a:sym typeface="Times New Roman"/>
            </a:endParaRPr>
          </a:p>
          <a:p>
            <a:pPr lvl="1" marL="1128888" indent="-493888">
              <a:buSzPct val="100000"/>
              <a:buAutoNum type="arabicPeriod" startAt="1"/>
              <a:defRPr sz="1800"/>
            </a:pPr>
            <a:r>
              <a:rPr sz="2200">
                <a:latin typeface="Times New Roman"/>
                <a:ea typeface="Times New Roman"/>
                <a:cs typeface="Times New Roman"/>
                <a:sym typeface="Times New Roman"/>
              </a:rPr>
              <a:t>ADD Klaus</a:t>
            </a:r>
            <a:endParaRPr sz="2200">
              <a:latin typeface="Times New Roman"/>
              <a:ea typeface="Times New Roman"/>
              <a:cs typeface="Times New Roman"/>
              <a:sym typeface="Times New Roman"/>
            </a:endParaRPr>
          </a:p>
          <a:p>
            <a:pPr lvl="1" marL="1128888" indent="-493888">
              <a:buSzPct val="100000"/>
              <a:buAutoNum type="arabicPeriod" startAt="1"/>
              <a:defRPr sz="1800"/>
            </a:pPr>
            <a:r>
              <a:rPr sz="2200">
                <a:latin typeface="Times New Roman"/>
                <a:ea typeface="Times New Roman"/>
                <a:cs typeface="Times New Roman"/>
                <a:sym typeface="Times New Roman"/>
              </a:rPr>
              <a:t>ADD Ana</a:t>
            </a:r>
            <a:endParaRPr sz="2200">
              <a:latin typeface="Times New Roman"/>
              <a:ea typeface="Times New Roman"/>
              <a:cs typeface="Times New Roman"/>
              <a:sym typeface="Times New Roman"/>
            </a:endParaRPr>
          </a:p>
          <a:p>
            <a:pPr lvl="1" marL="1128888" indent="-493888">
              <a:buSzPct val="100000"/>
              <a:buAutoNum type="arabicPeriod" startAt="1"/>
              <a:defRPr sz="1800"/>
            </a:pPr>
            <a:r>
              <a:rPr sz="2200">
                <a:latin typeface="Times New Roman"/>
                <a:ea typeface="Times New Roman"/>
                <a:cs typeface="Times New Roman"/>
                <a:sym typeface="Times New Roman"/>
              </a:rPr>
              <a:t>FIND Noda</a:t>
            </a:r>
            <a:endParaRPr sz="2200">
              <a:latin typeface="Times New Roman"/>
              <a:ea typeface="Times New Roman"/>
              <a:cs typeface="Times New Roman"/>
              <a:sym typeface="Times New Roman"/>
            </a:endParaRPr>
          </a:p>
          <a:p>
            <a:pPr lvl="1" marL="1128888" indent="-493888">
              <a:buSzPct val="100000"/>
              <a:buAutoNum type="arabicPeriod" startAt="1"/>
              <a:defRPr sz="1800"/>
            </a:pPr>
            <a:r>
              <a:rPr sz="2200">
                <a:latin typeface="Times New Roman"/>
                <a:ea typeface="Times New Roman"/>
                <a:cs typeface="Times New Roman"/>
                <a:sym typeface="Times New Roman"/>
              </a:rPr>
              <a:t>ADD Morgan</a:t>
            </a:r>
            <a:endParaRPr sz="2200">
              <a:latin typeface="Times New Roman"/>
              <a:ea typeface="Times New Roman"/>
              <a:cs typeface="Times New Roman"/>
              <a:sym typeface="Times New Roman"/>
            </a:endParaRPr>
          </a:p>
          <a:p>
            <a:pPr lvl="0">
              <a:buChar char="✦"/>
              <a:defRPr sz="1800"/>
            </a:pPr>
            <a:r>
              <a:rPr sz="2800">
                <a:latin typeface="Calibri"/>
                <a:ea typeface="Calibri"/>
                <a:cs typeface="Calibri"/>
                <a:sym typeface="Calibri"/>
              </a:rPr>
              <a:t>哈希表冲突处理采用链式法</a:t>
            </a:r>
          </a:p>
        </p:txBody>
      </p:sp>
      <p:pic>
        <p:nvPicPr>
          <p:cNvPr id="284"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85"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286" name="pasted-image.pdf"/>
          <p:cNvPicPr/>
          <p:nvPr/>
        </p:nvPicPr>
        <p:blipFill>
          <a:blip r:embed="rId4">
            <a:extLst/>
          </a:blip>
          <a:stretch>
            <a:fillRect/>
          </a:stretch>
        </p:blipFill>
        <p:spPr>
          <a:xfrm>
            <a:off x="6268607" y="2887924"/>
            <a:ext cx="6837247" cy="6250512"/>
          </a:xfrm>
          <a:prstGeom prst="rect">
            <a:avLst/>
          </a:prstGeom>
          <a:ln w="12700">
            <a:miter lim="400000"/>
          </a:ln>
        </p:spPr>
      </p:pic>
      <p:pic>
        <p:nvPicPr>
          <p:cNvPr id="287" name="pasted-image.pdf"/>
          <p:cNvPicPr/>
          <p:nvPr/>
        </p:nvPicPr>
        <p:blipFill>
          <a:blip r:embed="rId5">
            <a:extLst/>
          </a:blip>
          <a:stretch>
            <a:fillRect/>
          </a:stretch>
        </p:blipFill>
        <p:spPr>
          <a:xfrm>
            <a:off x="7097206" y="2271767"/>
            <a:ext cx="5410201" cy="520701"/>
          </a:xfrm>
          <a:prstGeom prst="rect">
            <a:avLst/>
          </a:prstGeom>
          <a:ln w="12700">
            <a:miter lim="400000"/>
          </a:ln>
        </p:spPr>
      </p:pic>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xfrm>
            <a:off x="952500" y="444500"/>
            <a:ext cx="11099800" cy="1108141"/>
          </a:xfrm>
          <a:prstGeom prst="rect">
            <a:avLst/>
          </a:prstGeom>
        </p:spPr>
        <p:txBody>
          <a:bodyPr/>
          <a:lstStyle>
            <a:lvl1pPr>
              <a:defRPr sz="5000">
                <a:latin typeface="Calibri"/>
                <a:ea typeface="Calibri"/>
                <a:cs typeface="Calibri"/>
                <a:sym typeface="Calibri"/>
              </a:defRPr>
            </a:lvl1pPr>
          </a:lstStyle>
          <a:p>
            <a:pPr lvl="0">
              <a:defRPr sz="1800"/>
            </a:pPr>
            <a:r>
              <a:rPr sz="5000"/>
              <a:t>实现哈希表并发访问的方法</a:t>
            </a:r>
          </a:p>
        </p:txBody>
      </p:sp>
      <p:pic>
        <p:nvPicPr>
          <p:cNvPr id="290"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91"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292" name="Shape 292"/>
          <p:cNvSpPr/>
          <p:nvPr/>
        </p:nvSpPr>
        <p:spPr>
          <a:xfrm>
            <a:off x="392626" y="2604223"/>
            <a:ext cx="11672935" cy="49479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70416" indent="-370416" algn="l">
              <a:buSzPct val="45000"/>
              <a:buBlip>
                <a:blip r:embed="rId4"/>
              </a:buBlip>
              <a:defRPr sz="1800"/>
            </a:pPr>
            <a:r>
              <a:rPr b="1" sz="2200">
                <a:latin typeface="Calibri"/>
                <a:ea typeface="Calibri"/>
                <a:cs typeface="Calibri"/>
                <a:sym typeface="Calibri"/>
              </a:rPr>
              <a:t>无锁</a:t>
            </a:r>
            <a:r>
              <a:rPr sz="2200">
                <a:latin typeface="华文楷体"/>
                <a:ea typeface="华文楷体"/>
                <a:cs typeface="华文楷体"/>
                <a:sym typeface="华文楷体"/>
              </a:rPr>
              <a:t>：</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良好的性能和扩展性</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复杂度高</a:t>
            </a: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粗粒度锁</a:t>
            </a:r>
            <a:r>
              <a:rPr sz="2200">
                <a:latin typeface="华文楷体"/>
                <a:ea typeface="华文楷体"/>
                <a:cs typeface="华文楷体"/>
                <a:sym typeface="华文楷体"/>
              </a:rPr>
              <a:t>：</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易于实现与理解</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性能和扩展性差</a:t>
            </a: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细粒度锁</a:t>
            </a:r>
            <a:r>
              <a:rPr sz="2200">
                <a:latin typeface="华文楷体"/>
                <a:ea typeface="华文楷体"/>
                <a:cs typeface="华文楷体"/>
                <a:sym typeface="华文楷体"/>
              </a:rPr>
              <a:t>：</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良好的性能和扩展性</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复杂度高，内存消耗高</a:t>
            </a: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硬件事务内存</a:t>
            </a:r>
            <a:r>
              <a:rPr sz="2200">
                <a:latin typeface="华文楷体"/>
                <a:ea typeface="华文楷体"/>
                <a:cs typeface="华文楷体"/>
                <a:sym typeface="华文楷体"/>
              </a:rPr>
              <a:t>：</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硬件支持同步，易用、易理解</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性能和扩展性好</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title"/>
          </p:nvPr>
        </p:nvSpPr>
        <p:spPr>
          <a:xfrm>
            <a:off x="952500" y="444500"/>
            <a:ext cx="11099800" cy="1108141"/>
          </a:xfrm>
          <a:prstGeom prst="rect">
            <a:avLst/>
          </a:prstGeom>
        </p:spPr>
        <p:txBody>
          <a:bodyPr/>
          <a:lstStyle>
            <a:lvl1pPr>
              <a:defRPr sz="5000">
                <a:latin typeface="Calibri"/>
                <a:ea typeface="Calibri"/>
                <a:cs typeface="Calibri"/>
                <a:sym typeface="Calibri"/>
              </a:defRPr>
            </a:lvl1pPr>
          </a:lstStyle>
          <a:p>
            <a:pPr lvl="0">
              <a:defRPr sz="1800"/>
            </a:pPr>
            <a:r>
              <a:rPr sz="5000"/>
              <a:t>Intel 事务同步扩展指令集</a:t>
            </a:r>
          </a:p>
        </p:txBody>
      </p:sp>
      <p:pic>
        <p:nvPicPr>
          <p:cNvPr id="295"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296"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297" name="Shape 297"/>
          <p:cNvSpPr/>
          <p:nvPr/>
        </p:nvSpPr>
        <p:spPr>
          <a:xfrm>
            <a:off x="392626" y="1641563"/>
            <a:ext cx="11672935" cy="68732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70416" indent="-370416" algn="l">
              <a:buSzPct val="45000"/>
              <a:buBlip>
                <a:blip r:embed="rId4"/>
              </a:buBlip>
              <a:defRPr sz="1800"/>
            </a:pPr>
            <a:r>
              <a:rPr b="1" sz="2200">
                <a:latin typeface="Calibri"/>
                <a:ea typeface="Calibri"/>
                <a:cs typeface="Calibri"/>
                <a:sym typeface="Calibri"/>
              </a:rPr>
              <a:t>硬件锁省略（HLE）扩展指令集</a:t>
            </a:r>
            <a:r>
              <a:rPr sz="2200">
                <a:latin typeface="华文楷体"/>
                <a:ea typeface="华文楷体"/>
                <a:cs typeface="华文楷体"/>
                <a:sym typeface="华文楷体"/>
              </a:rPr>
              <a:t>：</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XACQUARE</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XRELEASE</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兼容性好</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限制性事务内存（RTM）扩展指令集</a:t>
            </a:r>
            <a:r>
              <a:rPr sz="2200">
                <a:latin typeface="华文楷体"/>
                <a:ea typeface="华文楷体"/>
                <a:cs typeface="华文楷体"/>
                <a:sym typeface="华文楷体"/>
              </a:rPr>
              <a:t>：</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XBEGIN</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XEND</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XABORT</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使用时需要相关硬件支持，不然无法编译</a:t>
            </a:r>
            <a:endParaRPr sz="2200">
              <a:latin typeface="华文楷体"/>
              <a:ea typeface="华文楷体"/>
              <a:cs typeface="华文楷体"/>
              <a:sym typeface="华文楷体"/>
            </a:endParaRPr>
          </a:p>
          <a:p>
            <a:pPr lvl="0" algn="l">
              <a:defRPr sz="1800"/>
            </a:pPr>
            <a:endParaRPr sz="2200">
              <a:latin typeface="华文楷体"/>
              <a:ea typeface="华文楷体"/>
              <a:cs typeface="华文楷体"/>
              <a:sym typeface="华文楷体"/>
            </a:endParaRPr>
          </a:p>
          <a:p>
            <a:pPr lvl="0" marL="271638" indent="-271638" algn="l">
              <a:buSzPct val="75000"/>
              <a:buChar char="✦"/>
              <a:defRPr sz="1800"/>
            </a:pPr>
            <a:r>
              <a:rPr b="1" sz="2200">
                <a:latin typeface="Calibri"/>
                <a:ea typeface="Calibri"/>
                <a:cs typeface="Calibri"/>
                <a:sym typeface="Calibri"/>
              </a:rPr>
              <a:t>Lemming效应</a:t>
            </a:r>
            <a:r>
              <a:rPr sz="2200">
                <a:latin typeface="华文楷体"/>
                <a:ea typeface="华文楷体"/>
                <a:cs typeface="华文楷体"/>
                <a:sym typeface="华文楷体"/>
              </a:rPr>
              <a:t>：</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过度的事务中止造成的不必要的串行化开销</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引起Lemming效应的原因</a:t>
            </a:r>
            <a:endParaRPr sz="2200">
              <a:latin typeface="华文楷体"/>
              <a:ea typeface="华文楷体"/>
              <a:cs typeface="华文楷体"/>
              <a:sym typeface="华文楷体"/>
            </a:endParaRPr>
          </a:p>
          <a:p>
            <a:pPr lvl="2" marL="1160638" indent="-271638" algn="l">
              <a:buSzPct val="75000"/>
              <a:buChar char="✴"/>
              <a:defRPr sz="1800"/>
            </a:pPr>
            <a:r>
              <a:rPr sz="2200">
                <a:latin typeface="华文楷体"/>
                <a:ea typeface="华文楷体"/>
                <a:cs typeface="华文楷体"/>
                <a:sym typeface="华文楷体"/>
              </a:rPr>
              <a:t>过快的进行RTM重试</a:t>
            </a:r>
            <a:endParaRPr sz="2200">
              <a:latin typeface="华文楷体"/>
              <a:ea typeface="华文楷体"/>
              <a:cs typeface="华文楷体"/>
              <a:sym typeface="华文楷体"/>
            </a:endParaRPr>
          </a:p>
          <a:p>
            <a:pPr lvl="2" marL="1160638" indent="-271638" algn="l">
              <a:buSzPct val="75000"/>
              <a:buChar char="✴"/>
              <a:defRPr sz="1800"/>
            </a:pPr>
            <a:r>
              <a:rPr sz="2200">
                <a:latin typeface="华文楷体"/>
                <a:ea typeface="华文楷体"/>
                <a:cs typeface="华文楷体"/>
                <a:sym typeface="华文楷体"/>
              </a:rPr>
              <a:t>设定RTM重试的上限值过大</a:t>
            </a:r>
            <a:endParaRPr sz="2200">
              <a:latin typeface="华文楷体"/>
              <a:ea typeface="华文楷体"/>
              <a:cs typeface="华文楷体"/>
              <a:sym typeface="华文楷体"/>
            </a:endParaRPr>
          </a:p>
          <a:p>
            <a:pPr lvl="2" marL="1160638" indent="-271638" algn="l">
              <a:buSzPct val="75000"/>
              <a:buChar char="✴"/>
              <a:defRPr sz="1800"/>
            </a:pPr>
            <a:r>
              <a:rPr sz="2200">
                <a:latin typeface="华文楷体"/>
                <a:ea typeface="华文楷体"/>
                <a:cs typeface="华文楷体"/>
                <a:sym typeface="华文楷体"/>
              </a:rPr>
              <a:t>事务执行时没有设置回退路径，无法成功提交的事务一直不停的进行重试</a:t>
            </a:r>
            <a:endParaRPr sz="2200">
              <a:latin typeface="华文楷体"/>
              <a:ea typeface="华文楷体"/>
              <a:cs typeface="华文楷体"/>
              <a:sym typeface="华文楷体"/>
            </a:endParaRPr>
          </a:p>
          <a:p>
            <a:pPr lvl="2" marL="1160638" indent="-271638" algn="l">
              <a:buSzPct val="75000"/>
              <a:buChar char="✴"/>
              <a:defRPr sz="1800"/>
            </a:pPr>
            <a:r>
              <a:rPr sz="2200">
                <a:latin typeface="华文楷体"/>
                <a:ea typeface="华文楷体"/>
                <a:cs typeface="华文楷体"/>
                <a:sym typeface="华文楷体"/>
              </a:rPr>
              <a:t>未将相关的锁变量放入到事务的读取集内</a:t>
            </a:r>
            <a:endParaRPr sz="2200">
              <a:latin typeface="华文楷体"/>
              <a:ea typeface="华文楷体"/>
              <a:cs typeface="华文楷体"/>
              <a:sym typeface="华文楷体"/>
            </a:endParaRPr>
          </a:p>
          <a:p>
            <a:pPr lvl="2" marL="1160638" indent="-271638" algn="l">
              <a:buSzPct val="75000"/>
              <a:buChar char="✴"/>
              <a:defRPr sz="1800"/>
            </a:pPr>
            <a:r>
              <a:rPr sz="2200">
                <a:latin typeface="华文楷体"/>
                <a:ea typeface="华文楷体"/>
                <a:cs typeface="华文楷体"/>
                <a:sym typeface="华文楷体"/>
              </a:rPr>
              <a:t>事务执行完成释放全局锁时，使用XTEST指令代替锁的状态检测</a:t>
            </a:r>
            <a:endParaRPr sz="2200">
              <a:latin typeface="华文楷体"/>
              <a:ea typeface="华文楷体"/>
              <a:cs typeface="华文楷体"/>
              <a:sym typeface="华文楷体"/>
            </a:endParaRP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xfrm>
            <a:off x="679193" y="969929"/>
            <a:ext cx="11099801" cy="1108142"/>
          </a:xfrm>
          <a:prstGeom prst="rect">
            <a:avLst/>
          </a:prstGeom>
        </p:spPr>
        <p:txBody>
          <a:bodyPr/>
          <a:lstStyle>
            <a:lvl1pPr>
              <a:defRPr sz="3400">
                <a:latin typeface="Calibri"/>
                <a:ea typeface="Calibri"/>
                <a:cs typeface="Calibri"/>
                <a:sym typeface="Calibri"/>
              </a:defRPr>
            </a:lvl1pPr>
          </a:lstStyle>
          <a:p>
            <a:pPr lvl="0">
              <a:defRPr sz="1800"/>
            </a:pPr>
            <a:r>
              <a:rPr sz="3400"/>
              <a:t>用于缓解Lemming效应的软件辅助方法</a:t>
            </a:r>
          </a:p>
        </p:txBody>
      </p:sp>
      <p:pic>
        <p:nvPicPr>
          <p:cNvPr id="300" name="image3.png"/>
          <p:cNvPicPr/>
          <p:nvPr/>
        </p:nvPicPr>
        <p:blipFill>
          <a:blip r:embed="rId2">
            <a:extLst/>
          </a:blip>
          <a:stretch>
            <a:fillRect/>
          </a:stretch>
        </p:blipFill>
        <p:spPr>
          <a:xfrm>
            <a:off x="317269" y="362805"/>
            <a:ext cx="1326103" cy="1271530"/>
          </a:xfrm>
          <a:prstGeom prst="rect">
            <a:avLst/>
          </a:prstGeom>
          <a:ln w="12700">
            <a:miter lim="400000"/>
          </a:ln>
        </p:spPr>
      </p:pic>
      <p:pic>
        <p:nvPicPr>
          <p:cNvPr id="301"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302" name="Shape 302"/>
          <p:cNvSpPr/>
          <p:nvPr/>
        </p:nvSpPr>
        <p:spPr>
          <a:xfrm>
            <a:off x="392626" y="6578476"/>
            <a:ext cx="11672935" cy="18084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endParaRPr sz="2200">
              <a:latin typeface="华文楷体"/>
              <a:ea typeface="华文楷体"/>
              <a:cs typeface="华文楷体"/>
              <a:sym typeface="华文楷体"/>
            </a:endParaRPr>
          </a:p>
          <a:p>
            <a:pPr lvl="0" marL="370416" indent="-370416" algn="l">
              <a:buSzPct val="45000"/>
              <a:buBlip>
                <a:blip r:embed="rId4"/>
              </a:buBlip>
              <a:defRPr sz="1800"/>
            </a:pPr>
            <a:r>
              <a:rPr b="1" sz="2200">
                <a:latin typeface="Calibri"/>
                <a:ea typeface="Calibri"/>
                <a:cs typeface="Calibri"/>
                <a:sym typeface="Calibri"/>
              </a:rPr>
              <a:t>软件辅助的冲突管理方法（SCM）</a:t>
            </a:r>
            <a:r>
              <a:rPr sz="2200">
                <a:latin typeface="华文楷体"/>
                <a:ea typeface="华文楷体"/>
                <a:cs typeface="华文楷体"/>
                <a:sym typeface="华文楷体"/>
              </a:rPr>
              <a:t>：不相冲突的线程能够不受发生冲突的线程的干扰，继续事务地执行</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主锁：用于正在执行事务的线程；使用HLE/SLR机制</a:t>
            </a:r>
            <a:endParaRPr sz="2200">
              <a:latin typeface="华文楷体"/>
              <a:ea typeface="华文楷体"/>
              <a:cs typeface="华文楷体"/>
              <a:sym typeface="华文楷体"/>
            </a:endParaRPr>
          </a:p>
          <a:p>
            <a:pPr lvl="1" marL="716138" indent="-271638" algn="l">
              <a:buSzPct val="75000"/>
              <a:buChar char="•"/>
              <a:defRPr sz="1800"/>
            </a:pPr>
            <a:r>
              <a:rPr sz="2200">
                <a:latin typeface="华文楷体"/>
                <a:ea typeface="华文楷体"/>
                <a:cs typeface="华文楷体"/>
                <a:sym typeface="华文楷体"/>
              </a:rPr>
              <a:t>辅助锁：用于发生冲突的线程；使用标准锁方法</a:t>
            </a:r>
          </a:p>
        </p:txBody>
      </p:sp>
      <p:sp>
        <p:nvSpPr>
          <p:cNvPr id="303" name="Shape 303"/>
          <p:cNvSpPr/>
          <p:nvPr/>
        </p:nvSpPr>
        <p:spPr>
          <a:xfrm>
            <a:off x="375156" y="2660299"/>
            <a:ext cx="8156621" cy="4876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370416" indent="-370416" algn="l">
              <a:buSzPct val="45000"/>
              <a:buBlip>
                <a:blip r:embed="rId4"/>
              </a:buBlip>
              <a:defRPr sz="1800"/>
            </a:pPr>
            <a:r>
              <a:rPr b="1" sz="2200">
                <a:latin typeface="Calibri"/>
                <a:ea typeface="Calibri"/>
                <a:cs typeface="Calibri"/>
                <a:sym typeface="Calibri"/>
              </a:rPr>
              <a:t>软件辅助的锁删除方法（SLR）</a:t>
            </a:r>
            <a:r>
              <a:rPr sz="2200">
                <a:latin typeface="华文楷体"/>
                <a:ea typeface="华文楷体"/>
                <a:cs typeface="华文楷体"/>
                <a:sym typeface="华文楷体"/>
              </a:rPr>
              <a:t>：硬件锁删除技术的软硬件实现</a:t>
            </a:r>
          </a:p>
        </p:txBody>
      </p:sp>
      <p:grpSp>
        <p:nvGrpSpPr>
          <p:cNvPr id="319" name="Group 319"/>
          <p:cNvGrpSpPr/>
          <p:nvPr/>
        </p:nvGrpSpPr>
        <p:grpSpPr>
          <a:xfrm>
            <a:off x="7363214" y="2446967"/>
            <a:ext cx="5449402" cy="4531202"/>
            <a:chOff x="0" y="93154"/>
            <a:chExt cx="5449400" cy="4531200"/>
          </a:xfrm>
        </p:grpSpPr>
        <p:sp>
          <p:nvSpPr>
            <p:cNvPr id="304" name="Shape 304"/>
            <p:cNvSpPr/>
            <p:nvPr/>
          </p:nvSpPr>
          <p:spPr>
            <a:xfrm>
              <a:off x="1668507" y="1403350"/>
              <a:ext cx="2325963" cy="647541"/>
            </a:xfrm>
            <a:prstGeom prst="roundRect">
              <a:avLst>
                <a:gd name="adj" fmla="val 29419"/>
              </a:avLst>
            </a:prstGeom>
            <a:noFill/>
            <a:ln w="25400" cap="flat">
              <a:solidFill>
                <a:srgbClr val="0433F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05" name="Shape 305"/>
            <p:cNvSpPr/>
            <p:nvPr/>
          </p:nvSpPr>
          <p:spPr>
            <a:xfrm>
              <a:off x="0" y="2807868"/>
              <a:ext cx="2325963" cy="647541"/>
            </a:xfrm>
            <a:prstGeom prst="roundRect">
              <a:avLst>
                <a:gd name="adj" fmla="val 29419"/>
              </a:avLst>
            </a:prstGeom>
            <a:noFill/>
            <a:ln w="25400" cap="flat">
              <a:solidFill>
                <a:srgbClr val="0433F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06" name="Shape 306"/>
            <p:cNvSpPr/>
            <p:nvPr/>
          </p:nvSpPr>
          <p:spPr>
            <a:xfrm>
              <a:off x="3123438" y="2820568"/>
              <a:ext cx="2325963" cy="647541"/>
            </a:xfrm>
            <a:prstGeom prst="roundRect">
              <a:avLst>
                <a:gd name="adj" fmla="val 29419"/>
              </a:avLst>
            </a:prstGeom>
            <a:noFill/>
            <a:ln w="25400" cap="flat">
              <a:solidFill>
                <a:srgbClr val="0433F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07" name="Shape 307"/>
            <p:cNvSpPr/>
            <p:nvPr/>
          </p:nvSpPr>
          <p:spPr>
            <a:xfrm>
              <a:off x="1668507" y="93154"/>
              <a:ext cx="2325963" cy="647541"/>
            </a:xfrm>
            <a:prstGeom prst="roundRect">
              <a:avLst>
                <a:gd name="adj" fmla="val 29419"/>
              </a:avLst>
            </a:prstGeom>
            <a:noFill/>
            <a:ln w="25400" cap="flat">
              <a:solidFill>
                <a:srgbClr val="0433F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08" name="Shape 308"/>
            <p:cNvSpPr/>
            <p:nvPr/>
          </p:nvSpPr>
          <p:spPr>
            <a:xfrm>
              <a:off x="2809484" y="723979"/>
              <a:ext cx="1" cy="672942"/>
            </a:xfrm>
            <a:prstGeom prst="line">
              <a:avLst/>
            </a:prstGeom>
            <a:noFill/>
            <a:ln w="63500" cap="flat">
              <a:solidFill>
                <a:srgbClr val="0433FF"/>
              </a:solidFill>
              <a:prstDash val="solid"/>
              <a:miter lim="400000"/>
              <a:tailEnd type="stealth" w="med" len="med"/>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09" name="Shape 309"/>
            <p:cNvSpPr/>
            <p:nvPr/>
          </p:nvSpPr>
          <p:spPr>
            <a:xfrm>
              <a:off x="2116880" y="152400"/>
              <a:ext cx="1447801"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sz="2000">
                  <a:solidFill>
                    <a:srgbClr val="414141"/>
                  </a:solidFill>
                  <a:latin typeface="Palatino"/>
                  <a:ea typeface="Palatino"/>
                  <a:cs typeface="Palatino"/>
                  <a:sym typeface="Palatino"/>
                </a:defRPr>
              </a:lvl1pPr>
            </a:lstStyle>
            <a:p>
              <a:pPr lvl="0">
                <a:defRPr b="0" sz="1800">
                  <a:solidFill>
                    <a:srgbClr val="000000"/>
                  </a:solidFill>
                </a:defRPr>
              </a:pPr>
              <a:r>
                <a:rPr b="1" sz="2000">
                  <a:solidFill>
                    <a:srgbClr val="414141"/>
                  </a:solidFill>
                </a:rPr>
                <a:t>事务地执行 </a:t>
              </a:r>
            </a:p>
          </p:txBody>
        </p:sp>
        <p:sp>
          <p:nvSpPr>
            <p:cNvPr id="310" name="Shape 310"/>
            <p:cNvSpPr/>
            <p:nvPr/>
          </p:nvSpPr>
          <p:spPr>
            <a:xfrm>
              <a:off x="2244334" y="1479470"/>
              <a:ext cx="1028701"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sz="1800">
                  <a:solidFill>
                    <a:srgbClr val="414141"/>
                  </a:solidFill>
                  <a:latin typeface="Palatino"/>
                  <a:ea typeface="Palatino"/>
                  <a:cs typeface="Palatino"/>
                  <a:sym typeface="Palatino"/>
                </a:defRPr>
              </a:lvl1pPr>
            </a:lstStyle>
            <a:p>
              <a:pPr lvl="0">
                <a:defRPr b="0">
                  <a:solidFill>
                    <a:srgbClr val="000000"/>
                  </a:solidFill>
                </a:defRPr>
              </a:pPr>
              <a:r>
                <a:rPr b="1">
                  <a:solidFill>
                    <a:srgbClr val="414141"/>
                  </a:solidFill>
                </a:rPr>
                <a:t>准备提交</a:t>
              </a:r>
            </a:p>
          </p:txBody>
        </p:sp>
        <p:sp>
          <p:nvSpPr>
            <p:cNvPr id="311" name="Shape 311"/>
            <p:cNvSpPr/>
            <p:nvPr/>
          </p:nvSpPr>
          <p:spPr>
            <a:xfrm>
              <a:off x="420031" y="2877638"/>
              <a:ext cx="1511301"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b="1" sz="2000">
                  <a:solidFill>
                    <a:srgbClr val="414141"/>
                  </a:solidFill>
                  <a:latin typeface="Palatino"/>
                  <a:ea typeface="Palatino"/>
                  <a:cs typeface="Palatino"/>
                  <a:sym typeface="Palatino"/>
                </a:defRPr>
              </a:lvl1pPr>
            </a:lstStyle>
            <a:p>
              <a:pPr lvl="0">
                <a:defRPr b="0" sz="1800">
                  <a:solidFill>
                    <a:srgbClr val="000000"/>
                  </a:solidFill>
                </a:defRPr>
              </a:pPr>
              <a:r>
                <a:rPr b="1" sz="2000">
                  <a:solidFill>
                    <a:srgbClr val="414141"/>
                  </a:solidFill>
                </a:rPr>
                <a:t>中止 并 重试</a:t>
              </a:r>
            </a:p>
          </p:txBody>
        </p:sp>
        <p:sp>
          <p:nvSpPr>
            <p:cNvPr id="312" name="Shape 312"/>
            <p:cNvSpPr/>
            <p:nvPr/>
          </p:nvSpPr>
          <p:spPr>
            <a:xfrm>
              <a:off x="3467269" y="2763338"/>
              <a:ext cx="17653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sz="1800"/>
              </a:pPr>
              <a:r>
                <a:rPr b="1" sz="2000">
                  <a:solidFill>
                    <a:srgbClr val="414141"/>
                  </a:solidFill>
                  <a:latin typeface="Palatino"/>
                  <a:ea typeface="Palatino"/>
                  <a:cs typeface="Palatino"/>
                  <a:sym typeface="Palatino"/>
                </a:rPr>
                <a:t>读取锁变量 并</a:t>
              </a:r>
              <a:endParaRPr b="1" sz="2000">
                <a:solidFill>
                  <a:srgbClr val="414141"/>
                </a:solidFill>
                <a:latin typeface="Palatino"/>
                <a:ea typeface="Palatino"/>
                <a:cs typeface="Palatino"/>
                <a:sym typeface="Palatino"/>
              </a:endParaRPr>
            </a:p>
            <a:p>
              <a:pPr lvl="0">
                <a:defRPr sz="1800"/>
              </a:pPr>
              <a:r>
                <a:rPr b="1" sz="2000">
                  <a:solidFill>
                    <a:srgbClr val="414141"/>
                  </a:solidFill>
                  <a:latin typeface="Palatino"/>
                  <a:ea typeface="Palatino"/>
                  <a:cs typeface="Palatino"/>
                  <a:sym typeface="Palatino"/>
                </a:rPr>
                <a:t>提交</a:t>
              </a:r>
            </a:p>
          </p:txBody>
        </p:sp>
        <p:sp>
          <p:nvSpPr>
            <p:cNvPr id="313" name="Shape 313"/>
            <p:cNvSpPr/>
            <p:nvPr/>
          </p:nvSpPr>
          <p:spPr>
            <a:xfrm>
              <a:off x="615977" y="2381170"/>
              <a:ext cx="400795"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000">
                  <a:solidFill>
                    <a:srgbClr val="FF2600"/>
                  </a:solidFill>
                  <a:latin typeface="Palatino"/>
                  <a:ea typeface="Palatino"/>
                  <a:cs typeface="Palatino"/>
                  <a:sym typeface="Palatino"/>
                </a:defRPr>
              </a:lvl1pPr>
            </a:lstStyle>
            <a:p>
              <a:pPr lvl="0">
                <a:defRPr sz="1800">
                  <a:solidFill>
                    <a:srgbClr val="000000"/>
                  </a:solidFill>
                </a:defRPr>
              </a:pPr>
              <a:r>
                <a:rPr sz="2000">
                  <a:solidFill>
                    <a:srgbClr val="FF2600"/>
                  </a:solidFill>
                </a:rPr>
                <a:t>no</a:t>
              </a:r>
            </a:p>
          </p:txBody>
        </p:sp>
        <p:sp>
          <p:nvSpPr>
            <p:cNvPr id="314" name="Shape 314"/>
            <p:cNvSpPr/>
            <p:nvPr/>
          </p:nvSpPr>
          <p:spPr>
            <a:xfrm>
              <a:off x="2850045" y="2046563"/>
              <a:ext cx="1425058" cy="7763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3" y="12987"/>
                  </a:lnTo>
                  <a:lnTo>
                    <a:pt x="21406" y="12593"/>
                  </a:lnTo>
                  <a:cubicBezTo>
                    <a:pt x="21439" y="14094"/>
                    <a:pt x="21471" y="15596"/>
                    <a:pt x="21503" y="17097"/>
                  </a:cubicBezTo>
                  <a:cubicBezTo>
                    <a:pt x="21535" y="18598"/>
                    <a:pt x="21568" y="20099"/>
                    <a:pt x="21600" y="21600"/>
                  </a:cubicBezTo>
                </a:path>
              </a:pathLst>
            </a:custGeom>
            <a:noFill/>
            <a:ln w="50800" cap="flat">
              <a:solidFill>
                <a:srgbClr val="0433FF"/>
              </a:solidFill>
              <a:prstDash val="solid"/>
              <a:miter lim="400000"/>
              <a:tailEnd type="stealth" w="med" len="med"/>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15" name="Shape 315"/>
            <p:cNvSpPr/>
            <p:nvPr/>
          </p:nvSpPr>
          <p:spPr>
            <a:xfrm>
              <a:off x="1143471" y="2503326"/>
              <a:ext cx="1696843" cy="306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12"/>
                  </a:moveTo>
                  <a:lnTo>
                    <a:pt x="129" y="0"/>
                  </a:lnTo>
                  <a:lnTo>
                    <a:pt x="0" y="21600"/>
                  </a:lnTo>
                </a:path>
              </a:pathLst>
            </a:custGeom>
            <a:noFill/>
            <a:ln w="50800" cap="flat">
              <a:solidFill>
                <a:srgbClr val="0433FF"/>
              </a:solidFill>
              <a:prstDash val="solid"/>
              <a:miter lim="400000"/>
              <a:tailEnd type="stealth" w="med" len="med"/>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16" name="Shape 316"/>
            <p:cNvSpPr/>
            <p:nvPr/>
          </p:nvSpPr>
          <p:spPr>
            <a:xfrm>
              <a:off x="2969564" y="2076370"/>
              <a:ext cx="760712"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sz="1800"/>
              </a:pPr>
              <a:r>
                <a:rPr b="1" sz="2000">
                  <a:solidFill>
                    <a:srgbClr val="414141"/>
                  </a:solidFill>
                  <a:latin typeface="Palatino"/>
                  <a:ea typeface="Palatino"/>
                  <a:cs typeface="Palatino"/>
                  <a:sym typeface="Palatino"/>
                </a:rPr>
                <a:t>if</a:t>
              </a:r>
              <a:r>
                <a:rPr sz="2000">
                  <a:solidFill>
                    <a:srgbClr val="414141"/>
                  </a:solidFill>
                  <a:latin typeface="Palatino"/>
                  <a:ea typeface="Palatino"/>
                  <a:cs typeface="Palatino"/>
                  <a:sym typeface="Palatino"/>
                </a:rPr>
                <a:t> </a:t>
              </a:r>
              <a:r>
                <a:rPr i="1" sz="2000">
                  <a:solidFill>
                    <a:srgbClr val="414141"/>
                  </a:solidFill>
                  <a:latin typeface="Palatino"/>
                  <a:ea typeface="Palatino"/>
                  <a:cs typeface="Palatino"/>
                  <a:sym typeface="Palatino"/>
                </a:rPr>
                <a:t>lock</a:t>
              </a:r>
            </a:p>
          </p:txBody>
        </p:sp>
        <p:sp>
          <p:nvSpPr>
            <p:cNvPr id="317" name="Shape 317"/>
            <p:cNvSpPr/>
            <p:nvPr/>
          </p:nvSpPr>
          <p:spPr>
            <a:xfrm>
              <a:off x="4394865" y="2381170"/>
              <a:ext cx="484883"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000">
                  <a:solidFill>
                    <a:srgbClr val="942192"/>
                  </a:solidFill>
                  <a:latin typeface="Palatino"/>
                  <a:ea typeface="Palatino"/>
                  <a:cs typeface="Palatino"/>
                  <a:sym typeface="Palatino"/>
                </a:defRPr>
              </a:lvl1pPr>
            </a:lstStyle>
            <a:p>
              <a:pPr lvl="0">
                <a:defRPr sz="1800">
                  <a:solidFill>
                    <a:srgbClr val="000000"/>
                  </a:solidFill>
                </a:defRPr>
              </a:pPr>
              <a:r>
                <a:rPr sz="2000">
                  <a:solidFill>
                    <a:srgbClr val="942192"/>
                  </a:solidFill>
                </a:rPr>
                <a:t>yes</a:t>
              </a:r>
            </a:p>
          </p:txBody>
        </p:sp>
        <p:sp>
          <p:nvSpPr>
            <p:cNvPr id="318" name="Shape 318"/>
            <p:cNvSpPr/>
            <p:nvPr/>
          </p:nvSpPr>
          <p:spPr>
            <a:xfrm>
              <a:off x="1509177" y="4097258"/>
              <a:ext cx="2857203" cy="5270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sz="1800"/>
              </a:pPr>
              <a:r>
                <a:rPr b="1" sz="2400">
                  <a:solidFill>
                    <a:srgbClr val="FF2600"/>
                  </a:solidFill>
                  <a:latin typeface="Palatino"/>
                  <a:ea typeface="Palatino"/>
                  <a:cs typeface="Palatino"/>
                  <a:sym typeface="Palatino"/>
                </a:rPr>
                <a:t>Fig.</a:t>
              </a:r>
              <a:r>
                <a:rPr sz="2400">
                  <a:solidFill>
                    <a:srgbClr val="414141"/>
                  </a:solidFill>
                  <a:latin typeface="Palatino"/>
                  <a:ea typeface="Palatino"/>
                  <a:cs typeface="Palatino"/>
                  <a:sym typeface="Palatino"/>
                </a:rPr>
                <a:t> SLR 的执行流程</a:t>
              </a:r>
            </a:p>
          </p:txBody>
        </p:sp>
      </p:gr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1" name="image3.png"/>
          <p:cNvPicPr/>
          <p:nvPr/>
        </p:nvPicPr>
        <p:blipFill>
          <a:blip r:embed="rId2">
            <a:extLst/>
          </a:blip>
          <a:stretch>
            <a:fillRect/>
          </a:stretch>
        </p:blipFill>
        <p:spPr>
          <a:xfrm>
            <a:off x="317269" y="362805"/>
            <a:ext cx="1326103" cy="1271530"/>
          </a:xfrm>
          <a:prstGeom prst="rect">
            <a:avLst/>
          </a:prstGeom>
          <a:ln w="12700">
            <a:miter lim="400000"/>
          </a:ln>
        </p:spPr>
      </p:pic>
      <p:pic>
        <p:nvPicPr>
          <p:cNvPr id="322"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323" name="Shape 323"/>
          <p:cNvSpPr/>
          <p:nvPr>
            <p:ph type="title"/>
          </p:nvPr>
        </p:nvSpPr>
        <p:spPr>
          <a:xfrm>
            <a:off x="746926" y="1274729"/>
            <a:ext cx="11099801" cy="1108142"/>
          </a:xfrm>
          <a:prstGeom prst="rect">
            <a:avLst/>
          </a:prstGeom>
        </p:spPr>
        <p:txBody>
          <a:bodyPr/>
          <a:lstStyle>
            <a:lvl1pPr>
              <a:defRPr sz="3400">
                <a:latin typeface="Calibri"/>
                <a:ea typeface="Calibri"/>
                <a:cs typeface="Calibri"/>
                <a:sym typeface="Calibri"/>
              </a:defRPr>
            </a:lvl1pPr>
          </a:lstStyle>
          <a:p>
            <a:pPr lvl="0">
              <a:defRPr sz="1800"/>
            </a:pPr>
            <a:r>
              <a:rPr sz="3400"/>
              <a:t>缓存行哈希表原型</a:t>
            </a:r>
          </a:p>
        </p:txBody>
      </p:sp>
      <p:grpSp>
        <p:nvGrpSpPr>
          <p:cNvPr id="349" name="Group 349"/>
          <p:cNvGrpSpPr/>
          <p:nvPr/>
        </p:nvGrpSpPr>
        <p:grpSpPr>
          <a:xfrm>
            <a:off x="2446776" y="3463924"/>
            <a:ext cx="8328795" cy="4629152"/>
            <a:chOff x="1236637" y="234949"/>
            <a:chExt cx="8328794" cy="4629150"/>
          </a:xfrm>
        </p:grpSpPr>
        <p:grpSp>
          <p:nvGrpSpPr>
            <p:cNvPr id="332" name="Group 332"/>
            <p:cNvGrpSpPr/>
            <p:nvPr/>
          </p:nvGrpSpPr>
          <p:grpSpPr>
            <a:xfrm>
              <a:off x="1294159" y="1921113"/>
              <a:ext cx="8271273" cy="651228"/>
              <a:chOff x="0" y="0"/>
              <a:chExt cx="8271272" cy="651227"/>
            </a:xfrm>
          </p:grpSpPr>
          <p:sp>
            <p:nvSpPr>
              <p:cNvPr id="324" name="Shape 324"/>
              <p:cNvSpPr/>
              <p:nvPr/>
            </p:nvSpPr>
            <p:spPr>
              <a:xfrm>
                <a:off x="5169694" y="0"/>
                <a:ext cx="1034960" cy="651228"/>
              </a:xfrm>
              <a:prstGeom prst="rect">
                <a:avLst/>
              </a:prstGeom>
              <a:noFill/>
              <a:ln w="25400" cap="flat">
                <a:solidFill>
                  <a:srgbClr val="66635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25" name="Shape 325"/>
              <p:cNvSpPr/>
              <p:nvPr/>
            </p:nvSpPr>
            <p:spPr>
              <a:xfrm>
                <a:off x="0" y="0"/>
                <a:ext cx="1034960" cy="651228"/>
              </a:xfrm>
              <a:prstGeom prst="rect">
                <a:avLst/>
              </a:prstGeom>
              <a:noFill/>
              <a:ln w="25400" cap="flat">
                <a:solidFill>
                  <a:srgbClr val="66635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26" name="Shape 326"/>
              <p:cNvSpPr/>
              <p:nvPr/>
            </p:nvSpPr>
            <p:spPr>
              <a:xfrm>
                <a:off x="3087565" y="0"/>
                <a:ext cx="1034961" cy="651228"/>
              </a:xfrm>
              <a:prstGeom prst="rect">
                <a:avLst/>
              </a:prstGeom>
              <a:noFill/>
              <a:ln w="25400" cap="flat">
                <a:solidFill>
                  <a:srgbClr val="66635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27" name="Shape 327"/>
              <p:cNvSpPr/>
              <p:nvPr/>
            </p:nvSpPr>
            <p:spPr>
              <a:xfrm>
                <a:off x="4149197" y="0"/>
                <a:ext cx="1034960" cy="651228"/>
              </a:xfrm>
              <a:prstGeom prst="rect">
                <a:avLst/>
              </a:prstGeom>
              <a:noFill/>
              <a:ln w="25400" cap="flat">
                <a:solidFill>
                  <a:srgbClr val="66635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28" name="Shape 328"/>
              <p:cNvSpPr/>
              <p:nvPr/>
            </p:nvSpPr>
            <p:spPr>
              <a:xfrm>
                <a:off x="7236313" y="0"/>
                <a:ext cx="1034960" cy="651228"/>
              </a:xfrm>
              <a:prstGeom prst="rect">
                <a:avLst/>
              </a:prstGeom>
              <a:noFill/>
              <a:ln w="25400" cap="flat">
                <a:solidFill>
                  <a:srgbClr val="66635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29" name="Shape 329"/>
              <p:cNvSpPr/>
              <p:nvPr/>
            </p:nvSpPr>
            <p:spPr>
              <a:xfrm>
                <a:off x="6216265" y="0"/>
                <a:ext cx="1034960" cy="651228"/>
              </a:xfrm>
              <a:prstGeom prst="rect">
                <a:avLst/>
              </a:prstGeom>
              <a:noFill/>
              <a:ln w="25400" cap="flat">
                <a:solidFill>
                  <a:srgbClr val="66635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30" name="Shape 330"/>
              <p:cNvSpPr/>
              <p:nvPr/>
            </p:nvSpPr>
            <p:spPr>
              <a:xfrm>
                <a:off x="2069428" y="0"/>
                <a:ext cx="1034960" cy="651228"/>
              </a:xfrm>
              <a:prstGeom prst="rect">
                <a:avLst/>
              </a:prstGeom>
              <a:noFill/>
              <a:ln w="25400" cap="flat">
                <a:solidFill>
                  <a:srgbClr val="66635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31" name="Shape 331"/>
              <p:cNvSpPr/>
              <p:nvPr/>
            </p:nvSpPr>
            <p:spPr>
              <a:xfrm>
                <a:off x="1043537" y="0"/>
                <a:ext cx="1034960" cy="651228"/>
              </a:xfrm>
              <a:prstGeom prst="rect">
                <a:avLst/>
              </a:prstGeom>
              <a:noFill/>
              <a:ln w="25400" cap="flat">
                <a:solidFill>
                  <a:srgbClr val="66635F"/>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grpSp>
        <p:sp>
          <p:nvSpPr>
            <p:cNvPr id="333" name="Shape 333"/>
            <p:cNvSpPr/>
            <p:nvPr/>
          </p:nvSpPr>
          <p:spPr>
            <a:xfrm>
              <a:off x="1236637" y="718702"/>
              <a:ext cx="1358901" cy="5461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lvl1pPr>
            </a:lstStyle>
            <a:p>
              <a:pPr lvl="0">
                <a:defRPr sz="1800"/>
              </a:pPr>
              <a:r>
                <a:rPr sz="2400"/>
                <a:t>同步控制</a:t>
              </a:r>
            </a:p>
          </p:txBody>
        </p:sp>
        <p:sp>
          <p:nvSpPr>
            <p:cNvPr id="334" name="Shape 334"/>
            <p:cNvSpPr/>
            <p:nvPr/>
          </p:nvSpPr>
          <p:spPr>
            <a:xfrm>
              <a:off x="1916087" y="1148272"/>
              <a:ext cx="1" cy="803751"/>
            </a:xfrm>
            <a:prstGeom prst="line">
              <a:avLst/>
            </a:prstGeom>
            <a:noFill/>
            <a:ln w="25400" cap="flat">
              <a:solidFill>
                <a:srgbClr val="414141"/>
              </a:solidFill>
              <a:prstDash val="solid"/>
              <a:miter lim="400000"/>
              <a:tailEnd type="triangle" w="med" len="med"/>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35" name="Shape 335"/>
            <p:cNvSpPr/>
            <p:nvPr/>
          </p:nvSpPr>
          <p:spPr>
            <a:xfrm>
              <a:off x="2838883" y="1343347"/>
              <a:ext cx="5199408" cy="557580"/>
            </a:xfrm>
            <a:custGeom>
              <a:avLst/>
              <a:gdLst/>
              <a:ahLst/>
              <a:cxnLst>
                <a:cxn ang="0">
                  <a:pos x="wd2" y="hd2"/>
                </a:cxn>
                <a:cxn ang="5400000">
                  <a:pos x="wd2" y="hd2"/>
                </a:cxn>
                <a:cxn ang="10800000">
                  <a:pos x="wd2" y="hd2"/>
                </a:cxn>
                <a:cxn ang="16200000">
                  <a:pos x="wd2" y="hd2"/>
                </a:cxn>
              </a:cxnLst>
              <a:rect l="0" t="0" r="r" b="b"/>
              <a:pathLst>
                <a:path w="21600" h="21563" fill="norm" stroke="1" extrusionOk="0">
                  <a:moveTo>
                    <a:pt x="56" y="21028"/>
                  </a:moveTo>
                  <a:lnTo>
                    <a:pt x="0" y="273"/>
                  </a:lnTo>
                  <a:cubicBezTo>
                    <a:pt x="3561" y="49"/>
                    <a:pt x="7122" y="-37"/>
                    <a:pt x="10683" y="14"/>
                  </a:cubicBezTo>
                  <a:cubicBezTo>
                    <a:pt x="14290" y="65"/>
                    <a:pt x="17897" y="257"/>
                    <a:pt x="21504" y="589"/>
                  </a:cubicBezTo>
                  <a:lnTo>
                    <a:pt x="21600" y="21563"/>
                  </a:lnTo>
                </a:path>
              </a:pathLst>
            </a:custGeom>
            <a:noFill/>
            <a:ln w="25400" cap="flat">
              <a:solidFill>
                <a:srgbClr val="414141"/>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36" name="Shape 336"/>
            <p:cNvSpPr/>
            <p:nvPr/>
          </p:nvSpPr>
          <p:spPr>
            <a:xfrm flipV="1">
              <a:off x="5037027" y="784466"/>
              <a:ext cx="1" cy="570818"/>
            </a:xfrm>
            <a:prstGeom prst="line">
              <a:avLst/>
            </a:prstGeom>
            <a:noFill/>
            <a:ln w="25400" cap="flat">
              <a:solidFill>
                <a:srgbClr val="414141"/>
              </a:solidFill>
              <a:prstDash val="solid"/>
              <a:miter lim="400000"/>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37" name="Shape 337"/>
            <p:cNvSpPr/>
            <p:nvPr/>
          </p:nvSpPr>
          <p:spPr>
            <a:xfrm>
              <a:off x="7595251" y="3215952"/>
              <a:ext cx="1968501" cy="9652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sz="1800"/>
              </a:pPr>
              <a:r>
                <a:rPr sz="2400"/>
                <a:t>指向下一个</a:t>
              </a:r>
              <a:endParaRPr sz="2400"/>
            </a:p>
            <a:p>
              <a:pPr lvl="0">
                <a:defRPr sz="1800"/>
              </a:pPr>
              <a:r>
                <a:rPr sz="2400"/>
                <a:t>哈希桶的指针</a:t>
              </a:r>
            </a:p>
          </p:txBody>
        </p:sp>
        <p:sp>
          <p:nvSpPr>
            <p:cNvPr id="338" name="Shape 338"/>
            <p:cNvSpPr/>
            <p:nvPr/>
          </p:nvSpPr>
          <p:spPr>
            <a:xfrm>
              <a:off x="4230475" y="234949"/>
              <a:ext cx="1613104" cy="5461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lvl1pPr>
            </a:lstStyle>
            <a:p>
              <a:pPr lvl="0">
                <a:defRPr sz="1800"/>
              </a:pPr>
              <a:r>
                <a:rPr sz="2400"/>
                <a:t>3对键/值对</a:t>
              </a:r>
            </a:p>
          </p:txBody>
        </p:sp>
        <p:sp>
          <p:nvSpPr>
            <p:cNvPr id="339" name="Shape 339"/>
            <p:cNvSpPr/>
            <p:nvPr/>
          </p:nvSpPr>
          <p:spPr>
            <a:xfrm>
              <a:off x="9162820" y="2600545"/>
              <a:ext cx="1" cy="651228"/>
            </a:xfrm>
            <a:prstGeom prst="line">
              <a:avLst/>
            </a:prstGeom>
            <a:noFill/>
            <a:ln w="25400" cap="flat">
              <a:solidFill>
                <a:srgbClr val="414141"/>
              </a:solidFill>
              <a:prstDash val="solid"/>
              <a:miter lim="400000"/>
              <a:tailEnd type="triangle" w="med" len="med"/>
            </a:ln>
            <a:effectLst/>
          </p:spPr>
          <p:txBody>
            <a:bodyPr wrap="square" lIns="0" tIns="0" rIns="0" bIns="0" numCol="1" anchor="ctr">
              <a:noAutofit/>
            </a:bodyPr>
            <a:lstStyle/>
            <a:p>
              <a:pPr lvl="0">
                <a:defRPr sz="3200">
                  <a:solidFill>
                    <a:srgbClr val="414141"/>
                  </a:solidFill>
                  <a:latin typeface="Palatino"/>
                  <a:ea typeface="Palatino"/>
                  <a:cs typeface="Palatino"/>
                  <a:sym typeface="Palatino"/>
                </a:defRPr>
              </a:pPr>
            </a:p>
          </p:txBody>
        </p:sp>
        <p:sp>
          <p:nvSpPr>
            <p:cNvPr id="340" name="Shape 340"/>
            <p:cNvSpPr/>
            <p:nvPr/>
          </p:nvSpPr>
          <p:spPr>
            <a:xfrm>
              <a:off x="1715045" y="1992727"/>
              <a:ext cx="300485"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414141"/>
                  </a:solidFill>
                  <a:latin typeface="Palatino"/>
                  <a:ea typeface="Palatino"/>
                  <a:cs typeface="Palatino"/>
                  <a:sym typeface="Palatino"/>
                </a:defRPr>
              </a:lvl1pPr>
            </a:lstStyle>
            <a:p>
              <a:pPr lvl="0">
                <a:defRPr sz="1800">
                  <a:solidFill>
                    <a:srgbClr val="000000"/>
                  </a:solidFill>
                </a:defRPr>
              </a:pPr>
              <a:r>
                <a:rPr sz="2400">
                  <a:solidFill>
                    <a:srgbClr val="414141"/>
                  </a:solidFill>
                </a:rPr>
                <a:t>L</a:t>
              </a:r>
            </a:p>
          </p:txBody>
        </p:sp>
        <p:sp>
          <p:nvSpPr>
            <p:cNvPr id="341" name="Shape 341"/>
            <p:cNvSpPr/>
            <p:nvPr/>
          </p:nvSpPr>
          <p:spPr>
            <a:xfrm>
              <a:off x="2649234" y="1992727"/>
              <a:ext cx="436216"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414141"/>
                  </a:solidFill>
                  <a:latin typeface="Palatino"/>
                  <a:ea typeface="Palatino"/>
                  <a:cs typeface="Palatino"/>
                  <a:sym typeface="Palatino"/>
                </a:defRPr>
              </a:lvl1pPr>
            </a:lstStyle>
            <a:p>
              <a:pPr lvl="0">
                <a:defRPr sz="1800">
                  <a:solidFill>
                    <a:srgbClr val="000000"/>
                  </a:solidFill>
                </a:defRPr>
              </a:pPr>
              <a:r>
                <a:rPr sz="2400">
                  <a:solidFill>
                    <a:srgbClr val="414141"/>
                  </a:solidFill>
                </a:rPr>
                <a:t>k1</a:t>
              </a:r>
            </a:p>
          </p:txBody>
        </p:sp>
        <p:sp>
          <p:nvSpPr>
            <p:cNvPr id="342" name="Shape 342"/>
            <p:cNvSpPr/>
            <p:nvPr/>
          </p:nvSpPr>
          <p:spPr>
            <a:xfrm>
              <a:off x="3631737" y="1992727"/>
              <a:ext cx="438895"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414141"/>
                  </a:solidFill>
                  <a:latin typeface="Palatino"/>
                  <a:ea typeface="Palatino"/>
                  <a:cs typeface="Palatino"/>
                  <a:sym typeface="Palatino"/>
                </a:defRPr>
              </a:lvl1pPr>
            </a:lstStyle>
            <a:p>
              <a:pPr lvl="0">
                <a:defRPr sz="1800">
                  <a:solidFill>
                    <a:srgbClr val="000000"/>
                  </a:solidFill>
                </a:defRPr>
              </a:pPr>
              <a:r>
                <a:rPr sz="2400">
                  <a:solidFill>
                    <a:srgbClr val="414141"/>
                  </a:solidFill>
                </a:rPr>
                <a:t>v1</a:t>
              </a:r>
            </a:p>
          </p:txBody>
        </p:sp>
        <p:sp>
          <p:nvSpPr>
            <p:cNvPr id="343" name="Shape 343"/>
            <p:cNvSpPr/>
            <p:nvPr/>
          </p:nvSpPr>
          <p:spPr>
            <a:xfrm>
              <a:off x="8940117" y="1986377"/>
              <a:ext cx="297508"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414141"/>
                  </a:solidFill>
                  <a:latin typeface="Palatino"/>
                  <a:ea typeface="Palatino"/>
                  <a:cs typeface="Palatino"/>
                  <a:sym typeface="Palatino"/>
                </a:defRPr>
              </a:lvl1pPr>
            </a:lstStyle>
            <a:p>
              <a:pPr lvl="0">
                <a:defRPr sz="1800">
                  <a:solidFill>
                    <a:srgbClr val="000000"/>
                  </a:solidFill>
                </a:defRPr>
              </a:pPr>
              <a:r>
                <a:rPr sz="2400">
                  <a:solidFill>
                    <a:srgbClr val="414141"/>
                  </a:solidFill>
                </a:rPr>
                <a:t>p</a:t>
              </a:r>
            </a:p>
          </p:txBody>
        </p:sp>
        <p:sp>
          <p:nvSpPr>
            <p:cNvPr id="344" name="Shape 344"/>
            <p:cNvSpPr/>
            <p:nvPr/>
          </p:nvSpPr>
          <p:spPr>
            <a:xfrm>
              <a:off x="7767528" y="1992727"/>
              <a:ext cx="438895"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414141"/>
                  </a:solidFill>
                  <a:latin typeface="Palatino"/>
                  <a:ea typeface="Palatino"/>
                  <a:cs typeface="Palatino"/>
                  <a:sym typeface="Palatino"/>
                </a:defRPr>
              </a:lvl1pPr>
            </a:lstStyle>
            <a:p>
              <a:pPr lvl="0">
                <a:defRPr sz="1800">
                  <a:solidFill>
                    <a:srgbClr val="000000"/>
                  </a:solidFill>
                </a:defRPr>
              </a:pPr>
              <a:r>
                <a:rPr sz="2400">
                  <a:solidFill>
                    <a:srgbClr val="414141"/>
                  </a:solidFill>
                </a:rPr>
                <a:t>v3</a:t>
              </a:r>
            </a:p>
          </p:txBody>
        </p:sp>
        <p:sp>
          <p:nvSpPr>
            <p:cNvPr id="345" name="Shape 345"/>
            <p:cNvSpPr/>
            <p:nvPr/>
          </p:nvSpPr>
          <p:spPr>
            <a:xfrm>
              <a:off x="6805446" y="1992727"/>
              <a:ext cx="436216"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414141"/>
                  </a:solidFill>
                  <a:latin typeface="Palatino"/>
                  <a:ea typeface="Palatino"/>
                  <a:cs typeface="Palatino"/>
                  <a:sym typeface="Palatino"/>
                </a:defRPr>
              </a:lvl1pPr>
            </a:lstStyle>
            <a:p>
              <a:pPr lvl="0">
                <a:defRPr sz="1800">
                  <a:solidFill>
                    <a:srgbClr val="000000"/>
                  </a:solidFill>
                </a:defRPr>
              </a:pPr>
              <a:r>
                <a:rPr sz="2400">
                  <a:solidFill>
                    <a:srgbClr val="414141"/>
                  </a:solidFill>
                </a:rPr>
                <a:t>k3</a:t>
              </a:r>
            </a:p>
          </p:txBody>
        </p:sp>
        <p:sp>
          <p:nvSpPr>
            <p:cNvPr id="346" name="Shape 346"/>
            <p:cNvSpPr/>
            <p:nvPr/>
          </p:nvSpPr>
          <p:spPr>
            <a:xfrm>
              <a:off x="5686738" y="1992727"/>
              <a:ext cx="438895"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414141"/>
                  </a:solidFill>
                  <a:latin typeface="Palatino"/>
                  <a:ea typeface="Palatino"/>
                  <a:cs typeface="Palatino"/>
                  <a:sym typeface="Palatino"/>
                </a:defRPr>
              </a:lvl1pPr>
            </a:lstStyle>
            <a:p>
              <a:pPr lvl="0">
                <a:defRPr sz="1800">
                  <a:solidFill>
                    <a:srgbClr val="000000"/>
                  </a:solidFill>
                </a:defRPr>
              </a:pPr>
              <a:r>
                <a:rPr sz="2400">
                  <a:solidFill>
                    <a:srgbClr val="414141"/>
                  </a:solidFill>
                </a:rPr>
                <a:t>v2</a:t>
              </a:r>
            </a:p>
          </p:txBody>
        </p:sp>
        <p:sp>
          <p:nvSpPr>
            <p:cNvPr id="347" name="Shape 347"/>
            <p:cNvSpPr/>
            <p:nvPr/>
          </p:nvSpPr>
          <p:spPr>
            <a:xfrm>
              <a:off x="4714550" y="1999077"/>
              <a:ext cx="436217"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414141"/>
                  </a:solidFill>
                  <a:latin typeface="Palatino"/>
                  <a:ea typeface="Palatino"/>
                  <a:cs typeface="Palatino"/>
                  <a:sym typeface="Palatino"/>
                </a:defRPr>
              </a:lvl1pPr>
            </a:lstStyle>
            <a:p>
              <a:pPr lvl="0">
                <a:defRPr sz="1800">
                  <a:solidFill>
                    <a:srgbClr val="000000"/>
                  </a:solidFill>
                </a:defRPr>
              </a:pPr>
              <a:r>
                <a:rPr sz="2400">
                  <a:solidFill>
                    <a:srgbClr val="414141"/>
                  </a:solidFill>
                </a:rPr>
                <a:t>k2</a:t>
              </a:r>
            </a:p>
          </p:txBody>
        </p:sp>
        <p:sp>
          <p:nvSpPr>
            <p:cNvPr id="348" name="Shape 348"/>
            <p:cNvSpPr/>
            <p:nvPr/>
          </p:nvSpPr>
          <p:spPr>
            <a:xfrm>
              <a:off x="2791166" y="4330700"/>
              <a:ext cx="4821933"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sz="1800"/>
              </a:pPr>
              <a:r>
                <a:rPr sz="2400">
                  <a:solidFill>
                    <a:srgbClr val="FF2600"/>
                  </a:solidFill>
                  <a:latin typeface="Palatino"/>
                  <a:ea typeface="Palatino"/>
                  <a:cs typeface="Palatino"/>
                  <a:sym typeface="Palatino"/>
                </a:rPr>
                <a:t>Fig. </a:t>
              </a:r>
              <a:r>
                <a:rPr sz="2500">
                  <a:latin typeface="Palatino"/>
                  <a:ea typeface="Palatino"/>
                  <a:cs typeface="Palatino"/>
                  <a:sym typeface="Palatino"/>
                </a:rPr>
                <a:t>缓存行哈希表的基本数据结构</a:t>
              </a:r>
            </a:p>
          </p:txBody>
        </p:sp>
      </p:gr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title"/>
          </p:nvPr>
        </p:nvSpPr>
        <p:spPr>
          <a:xfrm>
            <a:off x="952500" y="444500"/>
            <a:ext cx="11099800" cy="1108141"/>
          </a:xfrm>
          <a:prstGeom prst="rect">
            <a:avLst/>
          </a:prstGeom>
        </p:spPr>
        <p:txBody>
          <a:bodyPr/>
          <a:lstStyle>
            <a:lvl1pPr>
              <a:defRPr sz="4000">
                <a:latin typeface="Calibri"/>
                <a:ea typeface="Calibri"/>
                <a:cs typeface="Calibri"/>
                <a:sym typeface="Calibri"/>
              </a:defRPr>
            </a:lvl1pPr>
          </a:lstStyle>
          <a:p>
            <a:pPr lvl="0">
              <a:defRPr sz="1800"/>
            </a:pPr>
            <a:r>
              <a:rPr sz="4000"/>
              <a:t>基于RTM的缓存行哈希表</a:t>
            </a:r>
          </a:p>
        </p:txBody>
      </p:sp>
      <p:pic>
        <p:nvPicPr>
          <p:cNvPr id="352"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353"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354" name="Shape 354"/>
          <p:cNvSpPr/>
          <p:nvPr/>
        </p:nvSpPr>
        <p:spPr>
          <a:xfrm>
            <a:off x="392626" y="2576283"/>
            <a:ext cx="11672935" cy="500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70416" indent="-370416" algn="l">
              <a:buSzPct val="45000"/>
              <a:buBlip>
                <a:blip r:embed="rId4"/>
              </a:buBlip>
              <a:defRPr sz="1800"/>
            </a:pPr>
            <a:r>
              <a:rPr b="1" sz="2800">
                <a:latin typeface="Calibri"/>
                <a:ea typeface="Calibri"/>
                <a:cs typeface="Calibri"/>
                <a:sym typeface="Calibri"/>
              </a:rPr>
              <a:t>细粒度锁版本</a:t>
            </a:r>
            <a:r>
              <a:rPr sz="2800">
                <a:latin typeface="华文楷体"/>
                <a:ea typeface="华文楷体"/>
                <a:cs typeface="华文楷体"/>
                <a:sym typeface="华文楷体"/>
              </a:rPr>
              <a:t>：</a:t>
            </a:r>
            <a:endParaRPr sz="2800">
              <a:latin typeface="华文楷体"/>
              <a:ea typeface="华文楷体"/>
              <a:cs typeface="华文楷体"/>
              <a:sym typeface="华文楷体"/>
            </a:endParaRPr>
          </a:p>
          <a:p>
            <a:pPr lvl="1" marL="716138" indent="-271638" algn="l">
              <a:buSzPct val="75000"/>
              <a:buChar char="•"/>
              <a:defRPr sz="1800"/>
            </a:pPr>
            <a:r>
              <a:rPr sz="2800">
                <a:latin typeface="华文楷体"/>
                <a:ea typeface="华文楷体"/>
                <a:cs typeface="华文楷体"/>
                <a:sym typeface="华文楷体"/>
              </a:rPr>
              <a:t>使用基于RTM的MCS锁替换原始缓存行哈希表的锁</a:t>
            </a: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0" marL="370416" indent="-370416" algn="l">
              <a:buSzPct val="45000"/>
              <a:buBlip>
                <a:blip r:embed="rId4"/>
              </a:buBlip>
              <a:defRPr sz="1800"/>
            </a:pPr>
            <a:r>
              <a:rPr b="1" sz="2800">
                <a:latin typeface="Calibri"/>
                <a:ea typeface="Calibri"/>
                <a:cs typeface="Calibri"/>
                <a:sym typeface="Calibri"/>
              </a:rPr>
              <a:t>四个粗粒度锁版本</a:t>
            </a:r>
            <a:r>
              <a:rPr sz="2800">
                <a:latin typeface="华文楷体"/>
                <a:ea typeface="华文楷体"/>
                <a:cs typeface="华文楷体"/>
                <a:sym typeface="华文楷体"/>
              </a:rPr>
              <a:t>：使用全局锁</a:t>
            </a:r>
            <a:endParaRPr sz="2800">
              <a:latin typeface="华文楷体"/>
              <a:ea typeface="华文楷体"/>
              <a:cs typeface="华文楷体"/>
              <a:sym typeface="华文楷体"/>
            </a:endParaRPr>
          </a:p>
          <a:p>
            <a:pPr lvl="1" marL="716138" indent="-271638" algn="l">
              <a:buSzPct val="75000"/>
              <a:buChar char="•"/>
              <a:defRPr sz="1800"/>
            </a:pPr>
            <a:r>
              <a:rPr sz="2800">
                <a:latin typeface="华文楷体"/>
                <a:ea typeface="华文楷体"/>
                <a:cs typeface="华文楷体"/>
                <a:sym typeface="华文楷体"/>
              </a:rPr>
              <a:t>使用RTM retry机制抑制Lemming效应</a:t>
            </a:r>
            <a:endParaRPr sz="2800">
              <a:latin typeface="华文楷体"/>
              <a:ea typeface="华文楷体"/>
              <a:cs typeface="华文楷体"/>
              <a:sym typeface="华文楷体"/>
            </a:endParaRPr>
          </a:p>
          <a:p>
            <a:pPr lvl="1" marL="716138" indent="-271638" algn="l">
              <a:buSzPct val="75000"/>
              <a:buChar char="•"/>
              <a:defRPr sz="1800"/>
            </a:pPr>
            <a:r>
              <a:rPr sz="2800">
                <a:latin typeface="华文楷体"/>
                <a:ea typeface="华文楷体"/>
                <a:cs typeface="华文楷体"/>
                <a:sym typeface="华文楷体"/>
              </a:rPr>
              <a:t>使用基于RTM的MCS锁+SLR方法</a:t>
            </a:r>
            <a:endParaRPr sz="2800">
              <a:latin typeface="华文楷体"/>
              <a:ea typeface="华文楷体"/>
              <a:cs typeface="华文楷体"/>
              <a:sym typeface="华文楷体"/>
            </a:endParaRPr>
          </a:p>
          <a:p>
            <a:pPr lvl="1" marL="716138" indent="-271638" algn="l">
              <a:buSzPct val="75000"/>
              <a:buChar char="•"/>
              <a:defRPr sz="1800"/>
            </a:pPr>
            <a:r>
              <a:rPr sz="2800">
                <a:latin typeface="华文楷体"/>
                <a:ea typeface="华文楷体"/>
                <a:cs typeface="华文楷体"/>
                <a:sym typeface="华文楷体"/>
              </a:rPr>
              <a:t>使用基于RTM的MCS锁+SCM方法</a:t>
            </a:r>
            <a:endParaRPr sz="2800">
              <a:latin typeface="华文楷体"/>
              <a:ea typeface="华文楷体"/>
              <a:cs typeface="华文楷体"/>
              <a:sym typeface="华文楷体"/>
            </a:endParaRPr>
          </a:p>
          <a:p>
            <a:pPr lvl="1" marL="716138" indent="-271638" algn="l">
              <a:buSzPct val="75000"/>
              <a:buChar char="•"/>
              <a:defRPr sz="1800"/>
            </a:pPr>
            <a:r>
              <a:rPr sz="2800">
                <a:latin typeface="华文楷体"/>
                <a:ea typeface="华文楷体"/>
                <a:cs typeface="华文楷体"/>
                <a:sym typeface="华文楷体"/>
              </a:rPr>
              <a:t>使用基于RTM的MCS锁+SLR+SCM</a:t>
            </a: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title"/>
          </p:nvPr>
        </p:nvSpPr>
        <p:spPr>
          <a:xfrm>
            <a:off x="952500" y="969929"/>
            <a:ext cx="11099800" cy="1108142"/>
          </a:xfrm>
          <a:prstGeom prst="rect">
            <a:avLst/>
          </a:prstGeom>
        </p:spPr>
        <p:txBody>
          <a:bodyPr/>
          <a:lstStyle>
            <a:lvl1pPr>
              <a:defRPr sz="4000">
                <a:latin typeface="Calibri"/>
                <a:ea typeface="Calibri"/>
                <a:cs typeface="Calibri"/>
                <a:sym typeface="Calibri"/>
              </a:defRPr>
            </a:lvl1pPr>
          </a:lstStyle>
          <a:p>
            <a:pPr lvl="0">
              <a:defRPr sz="1800"/>
            </a:pPr>
            <a:r>
              <a:rPr sz="4000"/>
              <a:t>细粒度锁版本性能评估</a:t>
            </a:r>
          </a:p>
        </p:txBody>
      </p:sp>
      <p:pic>
        <p:nvPicPr>
          <p:cNvPr id="357"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358" name="image4.png"/>
          <p:cNvPicPr/>
          <p:nvPr/>
        </p:nvPicPr>
        <p:blipFill>
          <a:blip r:embed="rId3">
            <a:extLst/>
          </a:blip>
          <a:stretch>
            <a:fillRect/>
          </a:stretch>
        </p:blipFill>
        <p:spPr>
          <a:xfrm>
            <a:off x="10305901" y="151521"/>
            <a:ext cx="2449073" cy="1210059"/>
          </a:xfrm>
          <a:prstGeom prst="rect">
            <a:avLst/>
          </a:prstGeom>
          <a:ln w="12700">
            <a:miter lim="400000"/>
          </a:ln>
        </p:spPr>
      </p:pic>
      <p:graphicFrame>
        <p:nvGraphicFramePr>
          <p:cNvPr id="359" name="Chart 359"/>
          <p:cNvGraphicFramePr/>
          <p:nvPr/>
        </p:nvGraphicFramePr>
        <p:xfrm>
          <a:off x="20547" y="1758950"/>
          <a:ext cx="13154963" cy="5681903"/>
        </p:xfrm>
        <a:graphic xmlns:a="http://schemas.openxmlformats.org/drawingml/2006/main">
          <a:graphicData uri="http://schemas.openxmlformats.org/drawingml/2006/chart">
            <c:chart xmlns:c="http://schemas.openxmlformats.org/drawingml/2006/chart" r:id="rId4"/>
          </a:graphicData>
        </a:graphic>
      </p:graphicFrame>
      <p:graphicFrame>
        <p:nvGraphicFramePr>
          <p:cNvPr id="360" name="Chart 360"/>
          <p:cNvGraphicFramePr/>
          <p:nvPr/>
        </p:nvGraphicFramePr>
        <p:xfrm>
          <a:off x="6185728" y="2062449"/>
          <a:ext cx="6314039" cy="5378404"/>
        </p:xfrm>
        <a:graphic xmlns:a="http://schemas.openxmlformats.org/drawingml/2006/main">
          <a:graphicData uri="http://schemas.openxmlformats.org/drawingml/2006/chart">
            <c:chart xmlns:c="http://schemas.openxmlformats.org/drawingml/2006/chart" r:id="rId5"/>
          </a:graphicData>
        </a:graphic>
      </p:graphicFrame>
      <p:sp>
        <p:nvSpPr>
          <p:cNvPr id="361" name="Shape 361"/>
          <p:cNvSpPr/>
          <p:nvPr/>
        </p:nvSpPr>
        <p:spPr>
          <a:xfrm>
            <a:off x="2287806" y="7569603"/>
            <a:ext cx="1145680"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i="1" sz="2400">
                <a:solidFill>
                  <a:srgbClr val="414141"/>
                </a:solidFill>
                <a:latin typeface="Palatino"/>
                <a:ea typeface="Palatino"/>
                <a:cs typeface="Palatino"/>
                <a:sym typeface="Palatino"/>
              </a:rPr>
              <a:t>i </a:t>
            </a:r>
            <a:r>
              <a:rPr sz="2400">
                <a:solidFill>
                  <a:srgbClr val="414141"/>
                </a:solidFill>
                <a:latin typeface="Palatino"/>
                <a:ea typeface="Palatino"/>
                <a:cs typeface="Palatino"/>
                <a:sym typeface="Palatino"/>
              </a:rPr>
              <a:t>= 1000</a:t>
            </a:r>
          </a:p>
        </p:txBody>
      </p:sp>
      <p:sp>
        <p:nvSpPr>
          <p:cNvPr id="362" name="Shape 362"/>
          <p:cNvSpPr/>
          <p:nvPr/>
        </p:nvSpPr>
        <p:spPr>
          <a:xfrm>
            <a:off x="8698160" y="7569603"/>
            <a:ext cx="1831480"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i="1" sz="2400">
                <a:solidFill>
                  <a:srgbClr val="414141"/>
                </a:solidFill>
                <a:latin typeface="Palatino"/>
                <a:ea typeface="Palatino"/>
                <a:cs typeface="Palatino"/>
                <a:sym typeface="Palatino"/>
              </a:rPr>
              <a:t>i </a:t>
            </a:r>
            <a:r>
              <a:rPr sz="2400">
                <a:solidFill>
                  <a:srgbClr val="414141"/>
                </a:solidFill>
                <a:latin typeface="Palatino"/>
                <a:ea typeface="Palatino"/>
                <a:cs typeface="Palatino"/>
                <a:sym typeface="Palatino"/>
              </a:rPr>
              <a:t>= 1, 000,000</a:t>
            </a:r>
          </a:p>
        </p:txBody>
      </p:sp>
      <p:sp>
        <p:nvSpPr>
          <p:cNvPr id="363" name="Shape 363"/>
          <p:cNvSpPr/>
          <p:nvPr/>
        </p:nvSpPr>
        <p:spPr>
          <a:xfrm>
            <a:off x="123000" y="8314885"/>
            <a:ext cx="12574935" cy="965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lnSpc>
                <a:spcPts val="4300"/>
              </a:lnSpc>
              <a:spcBef>
                <a:spcPts val="1200"/>
              </a:spcBef>
              <a:defRPr sz="1800"/>
            </a:pPr>
            <a:r>
              <a:rPr b="1" sz="2500">
                <a:solidFill>
                  <a:srgbClr val="FF2600"/>
                </a:solidFill>
                <a:latin typeface="Times"/>
                <a:ea typeface="Times"/>
                <a:cs typeface="Times"/>
                <a:sym typeface="Times"/>
              </a:rPr>
              <a:t>Fig.</a:t>
            </a:r>
            <a:r>
              <a:rPr sz="2500">
                <a:latin typeface="Times"/>
                <a:ea typeface="Times"/>
                <a:cs typeface="Times"/>
                <a:sym typeface="Times"/>
              </a:rPr>
              <a:t>  初始化元素个数分别为1000和一百万时，基于RTM的版本与原始细粒度锁版本性能比较。更新比重为10%</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Shape 365"/>
          <p:cNvSpPr/>
          <p:nvPr>
            <p:ph type="title"/>
          </p:nvPr>
        </p:nvSpPr>
        <p:spPr>
          <a:xfrm>
            <a:off x="860567" y="597396"/>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粗粒度锁版本性能评估</a:t>
            </a:r>
          </a:p>
        </p:txBody>
      </p:sp>
      <p:pic>
        <p:nvPicPr>
          <p:cNvPr id="366"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367"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368" name="Shape 368"/>
          <p:cNvSpPr/>
          <p:nvPr/>
        </p:nvSpPr>
        <p:spPr>
          <a:xfrm>
            <a:off x="2287806" y="7569603"/>
            <a:ext cx="1145680"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i="1" sz="2400">
                <a:solidFill>
                  <a:srgbClr val="414141"/>
                </a:solidFill>
                <a:latin typeface="Palatino"/>
                <a:ea typeface="Palatino"/>
                <a:cs typeface="Palatino"/>
                <a:sym typeface="Palatino"/>
              </a:rPr>
              <a:t>i </a:t>
            </a:r>
            <a:r>
              <a:rPr sz="2400">
                <a:solidFill>
                  <a:srgbClr val="414141"/>
                </a:solidFill>
                <a:latin typeface="Palatino"/>
                <a:ea typeface="Palatino"/>
                <a:cs typeface="Palatino"/>
                <a:sym typeface="Palatino"/>
              </a:rPr>
              <a:t>= 1000</a:t>
            </a:r>
          </a:p>
        </p:txBody>
      </p:sp>
      <p:sp>
        <p:nvSpPr>
          <p:cNvPr id="369" name="Shape 369"/>
          <p:cNvSpPr/>
          <p:nvPr/>
        </p:nvSpPr>
        <p:spPr>
          <a:xfrm>
            <a:off x="8698160" y="7569603"/>
            <a:ext cx="1831480"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i="1" sz="2400">
                <a:solidFill>
                  <a:srgbClr val="414141"/>
                </a:solidFill>
                <a:latin typeface="Palatino"/>
                <a:ea typeface="Palatino"/>
                <a:cs typeface="Palatino"/>
                <a:sym typeface="Palatino"/>
              </a:rPr>
              <a:t>i </a:t>
            </a:r>
            <a:r>
              <a:rPr sz="2400">
                <a:solidFill>
                  <a:srgbClr val="414141"/>
                </a:solidFill>
                <a:latin typeface="Palatino"/>
                <a:ea typeface="Palatino"/>
                <a:cs typeface="Palatino"/>
                <a:sym typeface="Palatino"/>
              </a:rPr>
              <a:t>= 1, 000,000</a:t>
            </a:r>
          </a:p>
        </p:txBody>
      </p:sp>
      <p:sp>
        <p:nvSpPr>
          <p:cNvPr id="370" name="Shape 370"/>
          <p:cNvSpPr/>
          <p:nvPr/>
        </p:nvSpPr>
        <p:spPr>
          <a:xfrm>
            <a:off x="123000" y="8314885"/>
            <a:ext cx="12892435" cy="965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lgn="l" defTabSz="457200">
              <a:lnSpc>
                <a:spcPts val="4300"/>
              </a:lnSpc>
              <a:spcBef>
                <a:spcPts val="1200"/>
              </a:spcBef>
              <a:defRPr sz="1800"/>
            </a:pPr>
            <a:r>
              <a:rPr b="1" sz="2500">
                <a:solidFill>
                  <a:srgbClr val="FF2600"/>
                </a:solidFill>
                <a:latin typeface="Times"/>
                <a:ea typeface="Times"/>
                <a:cs typeface="Times"/>
                <a:sym typeface="Times"/>
              </a:rPr>
              <a:t>Fig.</a:t>
            </a:r>
            <a:r>
              <a:rPr sz="2500">
                <a:latin typeface="Times"/>
                <a:ea typeface="Times"/>
                <a:cs typeface="Times"/>
                <a:sym typeface="Times"/>
              </a:rPr>
              <a:t>  初始化元素个数分别为1000和一百万时，使用不同软件辅助方法的基于RTM的全局锁版本之间的性能比较。更新比重为10%</a:t>
            </a:r>
          </a:p>
        </p:txBody>
      </p:sp>
      <p:graphicFrame>
        <p:nvGraphicFramePr>
          <p:cNvPr id="371" name="Chart 371"/>
          <p:cNvGraphicFramePr/>
          <p:nvPr/>
        </p:nvGraphicFramePr>
        <p:xfrm>
          <a:off x="316838" y="1775121"/>
          <a:ext cx="12880798" cy="5737918"/>
        </p:xfrm>
        <a:graphic xmlns:a="http://schemas.openxmlformats.org/drawingml/2006/main">
          <a:graphicData uri="http://schemas.openxmlformats.org/drawingml/2006/chart">
            <c:chart xmlns:c="http://schemas.openxmlformats.org/drawingml/2006/chart" r:id="rId4"/>
          </a:graphicData>
        </a:graphic>
      </p:graphicFrame>
      <p:graphicFrame>
        <p:nvGraphicFramePr>
          <p:cNvPr id="372" name="Chart 372"/>
          <p:cNvGraphicFramePr/>
          <p:nvPr/>
        </p:nvGraphicFramePr>
        <p:xfrm>
          <a:off x="6655261" y="2134635"/>
          <a:ext cx="5917278" cy="5378404"/>
        </p:xfrm>
        <a:graphic xmlns:a="http://schemas.openxmlformats.org/drawingml/2006/main">
          <a:graphicData uri="http://schemas.openxmlformats.org/drawingml/2006/chart">
            <c:chart xmlns:c="http://schemas.openxmlformats.org/drawingml/2006/chart" r:id="rId5"/>
          </a:graphicData>
        </a:graphic>
      </p:graphicFrame>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xfrm>
            <a:off x="952500" y="444500"/>
            <a:ext cx="11099800" cy="1437283"/>
          </a:xfrm>
          <a:prstGeom prst="rect">
            <a:avLst/>
          </a:prstGeom>
        </p:spPr>
        <p:txBody>
          <a:bodyPr/>
          <a:lstStyle>
            <a:lvl1pPr>
              <a:defRPr sz="5000">
                <a:latin typeface="Calibri"/>
                <a:ea typeface="Calibri"/>
                <a:cs typeface="Calibri"/>
                <a:sym typeface="Calibri"/>
              </a:defRPr>
            </a:lvl1pPr>
          </a:lstStyle>
          <a:p>
            <a:pPr lvl="0">
              <a:defRPr sz="1800"/>
            </a:pPr>
            <a:r>
              <a:rPr sz="5000"/>
              <a:t>多核处理器的普及</a:t>
            </a:r>
          </a:p>
        </p:txBody>
      </p:sp>
      <p:sp>
        <p:nvSpPr>
          <p:cNvPr id="48" name="Shape 48"/>
          <p:cNvSpPr/>
          <p:nvPr>
            <p:ph type="body" idx="1"/>
          </p:nvPr>
        </p:nvSpPr>
        <p:spPr>
          <a:xfrm>
            <a:off x="952500" y="1892300"/>
            <a:ext cx="11099800" cy="3367038"/>
          </a:xfrm>
          <a:prstGeom prst="rect">
            <a:avLst/>
          </a:prstGeom>
        </p:spPr>
        <p:txBody>
          <a:bodyPr/>
          <a:lstStyle/>
          <a:p>
            <a:pPr lvl="0" marL="318558" indent="-318558" defTabSz="502412">
              <a:spcBef>
                <a:spcPts val="3600"/>
              </a:spcBef>
              <a:buSzPct val="45000"/>
              <a:buBlip>
                <a:blip r:embed="rId2"/>
              </a:buBlip>
              <a:defRPr sz="1800"/>
            </a:pPr>
            <a:r>
              <a:rPr sz="2580">
                <a:latin typeface="Microsoft YaHei"/>
                <a:ea typeface="Microsoft YaHei"/>
                <a:cs typeface="Microsoft YaHei"/>
                <a:sym typeface="Microsoft YaHei"/>
              </a:rPr>
              <a:t>多处理技术的重要性：</a:t>
            </a:r>
            <a:endParaRPr sz="2580">
              <a:latin typeface="华文楷体"/>
              <a:ea typeface="华文楷体"/>
              <a:cs typeface="华文楷体"/>
              <a:sym typeface="华文楷体"/>
            </a:endParaRPr>
          </a:p>
          <a:p>
            <a:pPr lvl="1" marL="764540" indent="-382270" defTabSz="502412">
              <a:spcBef>
                <a:spcPts val="3600"/>
              </a:spcBef>
              <a:defRPr sz="1800"/>
            </a:pPr>
            <a:r>
              <a:rPr sz="2580">
                <a:latin typeface="华文楷体"/>
                <a:ea typeface="华文楷体"/>
                <a:cs typeface="华文楷体"/>
                <a:sym typeface="华文楷体"/>
              </a:rPr>
              <a:t>寻求指令集并行中发现：功耗和硅成本的增长速度超过性能增长速度；</a:t>
            </a:r>
            <a:endParaRPr sz="2580">
              <a:latin typeface="华文楷体"/>
              <a:ea typeface="华文楷体"/>
              <a:cs typeface="华文楷体"/>
              <a:sym typeface="华文楷体"/>
            </a:endParaRPr>
          </a:p>
          <a:p>
            <a:pPr lvl="1" marL="764540" indent="-382270" defTabSz="502412">
              <a:spcBef>
                <a:spcPts val="3600"/>
              </a:spcBef>
              <a:defRPr sz="1800"/>
            </a:pPr>
            <a:r>
              <a:rPr sz="2580">
                <a:latin typeface="华文楷体"/>
                <a:ea typeface="华文楷体"/>
                <a:cs typeface="华文楷体"/>
                <a:sym typeface="华文楷体"/>
              </a:rPr>
              <a:t>云计算和软件即服务(saas)对高端服务器的需求增加；</a:t>
            </a:r>
            <a:endParaRPr sz="2580">
              <a:latin typeface="华文楷体"/>
              <a:ea typeface="华文楷体"/>
              <a:cs typeface="华文楷体"/>
              <a:sym typeface="华文楷体"/>
            </a:endParaRPr>
          </a:p>
          <a:p>
            <a:pPr lvl="1" marL="764540" indent="-382270" defTabSz="502412">
              <a:spcBef>
                <a:spcPts val="3600"/>
              </a:spcBef>
              <a:defRPr sz="1800"/>
            </a:pPr>
            <a:r>
              <a:rPr sz="2580">
                <a:latin typeface="华文楷体"/>
                <a:ea typeface="华文楷体"/>
                <a:cs typeface="华文楷体"/>
                <a:sym typeface="华文楷体"/>
              </a:rPr>
              <a:t>互联网数据的爆炸式增长与服务器处理速度的矛盾激化；</a:t>
            </a:r>
          </a:p>
        </p:txBody>
      </p:sp>
      <p:pic>
        <p:nvPicPr>
          <p:cNvPr id="49" name="image3.png"/>
          <p:cNvPicPr/>
          <p:nvPr/>
        </p:nvPicPr>
        <p:blipFill>
          <a:blip r:embed="rId3">
            <a:extLst/>
          </a:blip>
          <a:stretch>
            <a:fillRect/>
          </a:stretch>
        </p:blipFill>
        <p:spPr>
          <a:xfrm>
            <a:off x="351136" y="327471"/>
            <a:ext cx="1326103" cy="1271530"/>
          </a:xfrm>
          <a:prstGeom prst="rect">
            <a:avLst/>
          </a:prstGeom>
          <a:ln w="12700">
            <a:miter lim="400000"/>
          </a:ln>
        </p:spPr>
      </p:pic>
      <p:pic>
        <p:nvPicPr>
          <p:cNvPr id="50" name="image4.png"/>
          <p:cNvPicPr/>
          <p:nvPr/>
        </p:nvPicPr>
        <p:blipFill>
          <a:blip r:embed="rId4">
            <a:extLst/>
          </a:blip>
          <a:stretch>
            <a:fillRect/>
          </a:stretch>
        </p:blipFill>
        <p:spPr>
          <a:xfrm>
            <a:off x="10305901" y="151521"/>
            <a:ext cx="2449073" cy="1210059"/>
          </a:xfrm>
          <a:prstGeom prst="rect">
            <a:avLst/>
          </a:prstGeom>
          <a:ln w="12700">
            <a:miter lim="400000"/>
          </a:ln>
        </p:spPr>
      </p:pic>
      <p:sp>
        <p:nvSpPr>
          <p:cNvPr id="51" name="Shape 51"/>
          <p:cNvSpPr/>
          <p:nvPr/>
        </p:nvSpPr>
        <p:spPr>
          <a:xfrm>
            <a:off x="952500" y="6073337"/>
            <a:ext cx="11099800" cy="23223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marL="329670" indent="-329670" algn="l" defTabSz="519937">
              <a:spcBef>
                <a:spcPts val="3700"/>
              </a:spcBef>
              <a:buSzPct val="45000"/>
              <a:buBlip>
                <a:blip r:embed="rId2"/>
              </a:buBlip>
              <a:defRPr sz="1800"/>
            </a:pPr>
            <a:r>
              <a:rPr sz="2670">
                <a:latin typeface="Microsoft YaHei"/>
                <a:ea typeface="Microsoft YaHei"/>
                <a:cs typeface="Microsoft YaHei"/>
                <a:sym typeface="Microsoft YaHei"/>
              </a:rPr>
              <a:t>多核处理器分类：</a:t>
            </a:r>
            <a:endParaRPr sz="2670">
              <a:latin typeface="华文楷体"/>
              <a:ea typeface="华文楷体"/>
              <a:cs typeface="华文楷体"/>
              <a:sym typeface="华文楷体"/>
            </a:endParaRPr>
          </a:p>
          <a:p>
            <a:pPr lvl="1" marL="791209" indent="-395604" algn="l" defTabSz="519937">
              <a:spcBef>
                <a:spcPts val="3700"/>
              </a:spcBef>
              <a:buSzPct val="75000"/>
              <a:buChar char="•"/>
              <a:defRPr sz="1800"/>
            </a:pPr>
            <a:r>
              <a:rPr sz="2670">
                <a:latin typeface="华文楷体"/>
                <a:ea typeface="华文楷体"/>
                <a:cs typeface="华文楷体"/>
                <a:sym typeface="华文楷体"/>
              </a:rPr>
              <a:t>对称多处理器（SMP）——UMA</a:t>
            </a:r>
            <a:endParaRPr sz="2670">
              <a:latin typeface="华文楷体"/>
              <a:ea typeface="华文楷体"/>
              <a:cs typeface="华文楷体"/>
              <a:sym typeface="华文楷体"/>
            </a:endParaRPr>
          </a:p>
          <a:p>
            <a:pPr lvl="1" marL="791209" indent="-395604" algn="l" defTabSz="519937">
              <a:spcBef>
                <a:spcPts val="3700"/>
              </a:spcBef>
              <a:buSzPct val="75000"/>
              <a:buChar char="•"/>
              <a:defRPr sz="1800"/>
            </a:pPr>
            <a:r>
              <a:rPr sz="2670">
                <a:latin typeface="华文楷体"/>
                <a:ea typeface="华文楷体"/>
                <a:cs typeface="华文楷体"/>
                <a:sym typeface="华文楷体"/>
              </a:rPr>
              <a:t>分布式共享内存多处理器（DSM）——NUMA</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body" idx="1"/>
          </p:nvPr>
        </p:nvSpPr>
        <p:spPr>
          <a:prstGeom prst="rect">
            <a:avLst/>
          </a:prstGeom>
        </p:spPr>
        <p:txBody>
          <a:bodyPr/>
          <a:lstStyle/>
          <a:p>
            <a:pPr lvl="0">
              <a:buChar char="✦"/>
              <a:defRPr sz="1800"/>
            </a:pPr>
            <a:r>
              <a:rPr sz="3600">
                <a:latin typeface="Calibri"/>
                <a:ea typeface="Calibri"/>
                <a:cs typeface="Calibri"/>
                <a:sym typeface="Calibri"/>
              </a:rPr>
              <a:t>性能评测指标</a:t>
            </a:r>
            <a:r>
              <a:rPr sz="3600"/>
              <a:t>：</a:t>
            </a:r>
            <a:endParaRPr sz="3600"/>
          </a:p>
          <a:p>
            <a:pPr lvl="1">
              <a:defRPr sz="1800"/>
            </a:pPr>
            <a:r>
              <a:rPr sz="2700">
                <a:latin typeface="华文楷体"/>
                <a:ea typeface="华文楷体"/>
                <a:cs typeface="华文楷体"/>
                <a:sym typeface="华文楷体"/>
              </a:rPr>
              <a:t>发起锁请求总数</a:t>
            </a:r>
            <a:endParaRPr sz="2700">
              <a:latin typeface="华文楷体"/>
              <a:ea typeface="华文楷体"/>
              <a:cs typeface="华文楷体"/>
              <a:sym typeface="华文楷体"/>
            </a:endParaRPr>
          </a:p>
          <a:p>
            <a:pPr lvl="1">
              <a:defRPr sz="1800"/>
            </a:pPr>
            <a:r>
              <a:rPr sz="2700">
                <a:latin typeface="华文楷体"/>
                <a:ea typeface="华文楷体"/>
                <a:cs typeface="华文楷体"/>
                <a:sym typeface="华文楷体"/>
              </a:rPr>
              <a:t>被中止的事务总数</a:t>
            </a:r>
            <a:endParaRPr sz="2700">
              <a:latin typeface="华文楷体"/>
              <a:ea typeface="华文楷体"/>
              <a:cs typeface="华文楷体"/>
              <a:sym typeface="华文楷体"/>
            </a:endParaRPr>
          </a:p>
          <a:p>
            <a:pPr lvl="1">
              <a:defRPr sz="1800"/>
            </a:pPr>
            <a:r>
              <a:rPr sz="2700">
                <a:latin typeface="华文楷体"/>
                <a:ea typeface="华文楷体"/>
                <a:cs typeface="华文楷体"/>
                <a:sym typeface="华文楷体"/>
              </a:rPr>
              <a:t>总的事务数：被中止的事务量与成功提交的事务量之和</a:t>
            </a:r>
            <a:endParaRPr sz="2700">
              <a:latin typeface="华文楷体"/>
              <a:ea typeface="华文楷体"/>
              <a:cs typeface="华文楷体"/>
              <a:sym typeface="华文楷体"/>
            </a:endParaRPr>
          </a:p>
          <a:p>
            <a:pPr lvl="1" marL="777875" indent="-333375">
              <a:defRPr sz="1800"/>
            </a:pPr>
            <a:r>
              <a:rPr sz="2700">
                <a:latin typeface="华文楷体"/>
                <a:ea typeface="华文楷体"/>
                <a:cs typeface="华文楷体"/>
                <a:sym typeface="华文楷体"/>
              </a:rPr>
              <a:t>中止率：被中止的事务量与总的事务量的比值</a:t>
            </a:r>
          </a:p>
        </p:txBody>
      </p:sp>
      <p:sp>
        <p:nvSpPr>
          <p:cNvPr id="375" name="Shape 375"/>
          <p:cNvSpPr/>
          <p:nvPr>
            <p:ph type="title"/>
          </p:nvPr>
        </p:nvSpPr>
        <p:spPr>
          <a:xfrm>
            <a:off x="952500" y="969929"/>
            <a:ext cx="11099800" cy="1108142"/>
          </a:xfrm>
          <a:prstGeom prst="rect">
            <a:avLst/>
          </a:prstGeom>
        </p:spPr>
        <p:txBody>
          <a:bodyPr/>
          <a:lstStyle>
            <a:lvl1pPr>
              <a:defRPr sz="3600">
                <a:latin typeface="Calibri"/>
                <a:ea typeface="Calibri"/>
                <a:cs typeface="Calibri"/>
                <a:sym typeface="Calibri"/>
              </a:defRPr>
            </a:lvl1pPr>
          </a:lstStyle>
          <a:p>
            <a:pPr lvl="0">
              <a:defRPr sz="1800"/>
            </a:pPr>
            <a:r>
              <a:rPr sz="3600"/>
              <a:t>影响基于RTM的缓存行哈希表性能的因素</a:t>
            </a:r>
          </a:p>
        </p:txBody>
      </p:sp>
      <p:pic>
        <p:nvPicPr>
          <p:cNvPr id="376"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377"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9"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380" name="image4.png"/>
          <p:cNvPicPr/>
          <p:nvPr/>
        </p:nvPicPr>
        <p:blipFill>
          <a:blip r:embed="rId3">
            <a:extLst/>
          </a:blip>
          <a:stretch>
            <a:fillRect/>
          </a:stretch>
        </p:blipFill>
        <p:spPr>
          <a:xfrm>
            <a:off x="10305901" y="151521"/>
            <a:ext cx="2449073" cy="1210059"/>
          </a:xfrm>
          <a:prstGeom prst="rect">
            <a:avLst/>
          </a:prstGeom>
          <a:ln w="12700">
            <a:miter lim="400000"/>
          </a:ln>
        </p:spPr>
      </p:pic>
      <p:graphicFrame>
        <p:nvGraphicFramePr>
          <p:cNvPr id="381" name="Table 381"/>
          <p:cNvGraphicFramePr/>
          <p:nvPr/>
        </p:nvGraphicFramePr>
        <p:xfrm>
          <a:off x="1118308" y="3769346"/>
          <a:ext cx="10453720" cy="4044449"/>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321825"/>
                <a:gridCol w="2459450"/>
                <a:gridCol w="2013471"/>
                <a:gridCol w="2089298"/>
                <a:gridCol w="1569673"/>
              </a:tblGrid>
              <a:tr h="977900">
                <a:tc>
                  <a:txBody>
                    <a:bodyPr/>
                    <a:lstStyle/>
                    <a:p>
                      <a:pPr lvl="0" defTabSz="914400">
                        <a:defRPr sz="2600">
                          <a:solidFill>
                            <a:srgbClr val="414141"/>
                          </a:solidFill>
                          <a:latin typeface="Palatino"/>
                          <a:ea typeface="Palatino"/>
                          <a:cs typeface="Palatino"/>
                          <a:sym typeface="Palatino"/>
                        </a:defRPr>
                      </a:pPr>
                    </a:p>
                  </a:txBody>
                  <a:tcPr marL="50800" marR="50800" marT="50800" marB="50800" anchor="ctr" anchorCtr="0" horzOverflow="overflow">
                    <a:lnL w="38100">
                      <a:solidFill>
                        <a:srgbClr val="3B3936"/>
                      </a:solidFill>
                      <a:miter lim="400000"/>
                    </a:lnL>
                    <a:lnR w="12700">
                      <a:miter lim="400000"/>
                    </a:lnR>
                    <a:lnT w="38100">
                      <a:solidFill>
                        <a:srgbClr val="3B3936"/>
                      </a:solidFill>
                      <a:miter lim="400000"/>
                    </a:lnT>
                    <a:lnB w="38100">
                      <a:solidFill>
                        <a:srgbClr val="C9C3BA"/>
                      </a:solidFill>
                      <a:miter lim="400000"/>
                    </a:lnB>
                    <a:noFill/>
                  </a:tcPr>
                </a:tc>
                <a:tc>
                  <a:txBody>
                    <a:bodyPr/>
                    <a:lstStyle/>
                    <a:p>
                      <a:pPr lvl="0" defTabSz="914400"/>
                      <a:r>
                        <a:rPr sz="2600">
                          <a:solidFill>
                            <a:srgbClr val="414141"/>
                          </a:solidFill>
                          <a:latin typeface="Palatino"/>
                          <a:ea typeface="Palatino"/>
                          <a:cs typeface="Palatino"/>
                          <a:sym typeface="Palatino"/>
                        </a:rPr>
                        <a:t>Num. Locks (million)</a:t>
                      </a:r>
                    </a:p>
                  </a:txBody>
                  <a:tcPr marL="50800" marR="50800" marT="50800" marB="50800" anchor="ctr" anchorCtr="0" horzOverflow="overflow">
                    <a:lnL w="12700">
                      <a:miter lim="400000"/>
                    </a:lnL>
                    <a:lnR w="12700">
                      <a:miter lim="400000"/>
                    </a:lnR>
                    <a:lnT w="38100">
                      <a:solidFill>
                        <a:srgbClr val="3B3936"/>
                      </a:solidFill>
                      <a:miter lim="400000"/>
                    </a:lnT>
                    <a:lnB w="38100">
                      <a:solidFill>
                        <a:srgbClr val="C9C3BA"/>
                      </a:solidFill>
                      <a:miter lim="400000"/>
                    </a:lnB>
                    <a:noFill/>
                  </a:tcPr>
                </a:tc>
                <a:tc>
                  <a:txBody>
                    <a:bodyPr/>
                    <a:lstStyle/>
                    <a:p>
                      <a:pPr lvl="0" defTabSz="914400"/>
                      <a:r>
                        <a:rPr sz="2600">
                          <a:solidFill>
                            <a:srgbClr val="414141"/>
                          </a:solidFill>
                          <a:latin typeface="Palatino"/>
                          <a:ea typeface="Palatino"/>
                          <a:cs typeface="Palatino"/>
                          <a:sym typeface="Palatino"/>
                        </a:rPr>
                        <a:t>Total TMs (million)</a:t>
                      </a:r>
                    </a:p>
                  </a:txBody>
                  <a:tcPr marL="50800" marR="50800" marT="50800" marB="50800" anchor="ctr" anchorCtr="0" horzOverflow="overflow">
                    <a:lnL w="12700">
                      <a:miter lim="400000"/>
                    </a:lnL>
                    <a:lnR w="12700">
                      <a:miter lim="400000"/>
                    </a:lnR>
                    <a:lnT w="38100">
                      <a:solidFill>
                        <a:srgbClr val="3B3936"/>
                      </a:solidFill>
                      <a:miter lim="400000"/>
                    </a:lnT>
                    <a:lnB w="38100">
                      <a:solidFill>
                        <a:srgbClr val="C9C3BA"/>
                      </a:solidFill>
                      <a:miter lim="400000"/>
                    </a:lnB>
                    <a:noFill/>
                  </a:tcPr>
                </a:tc>
                <a:tc>
                  <a:txBody>
                    <a:bodyPr/>
                    <a:lstStyle/>
                    <a:p>
                      <a:pPr lvl="0" defTabSz="914400"/>
                      <a:r>
                        <a:rPr sz="2600">
                          <a:solidFill>
                            <a:srgbClr val="414141"/>
                          </a:solidFill>
                          <a:latin typeface="Palatino"/>
                          <a:ea typeface="Palatino"/>
                          <a:cs typeface="Palatino"/>
                          <a:sym typeface="Palatino"/>
                        </a:rPr>
                        <a:t>Aborts
(million)</a:t>
                      </a:r>
                    </a:p>
                  </a:txBody>
                  <a:tcPr marL="50800" marR="50800" marT="50800" marB="50800" anchor="ctr" anchorCtr="0" horzOverflow="overflow">
                    <a:lnL w="12700">
                      <a:miter lim="400000"/>
                    </a:lnL>
                    <a:lnR w="12700">
                      <a:miter lim="400000"/>
                    </a:lnR>
                    <a:lnT w="38100">
                      <a:solidFill>
                        <a:srgbClr val="3B3936"/>
                      </a:solidFill>
                      <a:miter lim="400000"/>
                    </a:lnT>
                    <a:lnB w="38100">
                      <a:solidFill>
                        <a:srgbClr val="C9C3BA"/>
                      </a:solidFill>
                      <a:miter lim="400000"/>
                    </a:lnB>
                    <a:noFill/>
                  </a:tcPr>
                </a:tc>
                <a:tc>
                  <a:txBody>
                    <a:bodyPr/>
                    <a:lstStyle/>
                    <a:p>
                      <a:pPr lvl="0" defTabSz="914400"/>
                      <a:r>
                        <a:rPr sz="2600">
                          <a:solidFill>
                            <a:srgbClr val="414141"/>
                          </a:solidFill>
                          <a:latin typeface="Palatino"/>
                          <a:ea typeface="Palatino"/>
                          <a:cs typeface="Palatino"/>
                          <a:sym typeface="Palatino"/>
                        </a:rPr>
                        <a:t>Rate(%)</a:t>
                      </a:r>
                    </a:p>
                  </a:txBody>
                  <a:tcPr marL="50800" marR="50800" marT="50800" marB="50800" anchor="ctr" anchorCtr="0" horzOverflow="overflow">
                    <a:lnL w="12700">
                      <a:miter lim="400000"/>
                    </a:lnL>
                    <a:lnR w="38100">
                      <a:solidFill>
                        <a:srgbClr val="3B3936"/>
                      </a:solidFill>
                      <a:miter lim="400000"/>
                    </a:lnR>
                    <a:lnT w="38100">
                      <a:solidFill>
                        <a:srgbClr val="3B3936"/>
                      </a:solidFill>
                      <a:miter lim="400000"/>
                    </a:lnT>
                    <a:lnB w="38100">
                      <a:solidFill>
                        <a:srgbClr val="C9C3BA"/>
                      </a:solidFill>
                      <a:miter lim="400000"/>
                    </a:lnB>
                    <a:noFill/>
                  </a:tcPr>
                </a:tc>
              </a:tr>
              <a:tr h="827211">
                <a:tc>
                  <a:txBody>
                    <a:bodyPr/>
                    <a:lstStyle/>
                    <a:p>
                      <a:pPr lvl="0" defTabSz="914400"/>
                      <a:r>
                        <a:rPr sz="2600">
                          <a:solidFill>
                            <a:srgbClr val="414141"/>
                          </a:solidFill>
                          <a:latin typeface="Palatino"/>
                          <a:ea typeface="Palatino"/>
                          <a:cs typeface="Palatino"/>
                          <a:sym typeface="Palatino"/>
                        </a:rPr>
                        <a:t>htm-retry</a:t>
                      </a:r>
                    </a:p>
                  </a:txBody>
                  <a:tcPr marL="50800" marR="50800" marT="50800" marB="50800" anchor="ctr" anchorCtr="0" horzOverflow="overflow">
                    <a:lnL w="38100">
                      <a:solidFill>
                        <a:srgbClr val="3B3936"/>
                      </a:solidFill>
                      <a:miter lim="400000"/>
                    </a:lnL>
                    <a:lnR w="12700">
                      <a:miter lim="400000"/>
                    </a:lnR>
                    <a:lnT w="38100">
                      <a:solidFill>
                        <a:srgbClr val="C9C3BA"/>
                      </a:solidFill>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170/160</a:t>
                      </a:r>
                    </a:p>
                  </a:txBody>
                  <a:tcPr marL="50800" marR="50800" marT="50800" marB="50800" anchor="ctr" anchorCtr="0" horzOverflow="overflow">
                    <a:lnL w="12700">
                      <a:miter lim="400000"/>
                    </a:lnL>
                    <a:lnR w="12700">
                      <a:miter lim="400000"/>
                    </a:lnR>
                    <a:lnT w="38100">
                      <a:solidFill>
                        <a:srgbClr val="C9C3BA"/>
                      </a:solidFill>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290/360</a:t>
                      </a:r>
                    </a:p>
                  </a:txBody>
                  <a:tcPr marL="50800" marR="50800" marT="50800" marB="50800" anchor="ctr" anchorCtr="0" horzOverflow="overflow">
                    <a:lnL w="12700">
                      <a:miter lim="400000"/>
                    </a:lnL>
                    <a:lnR w="12700">
                      <a:miter lim="400000"/>
                    </a:lnR>
                    <a:lnT w="38100">
                      <a:solidFill>
                        <a:srgbClr val="C9C3BA"/>
                      </a:solidFill>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53/67</a:t>
                      </a:r>
                    </a:p>
                  </a:txBody>
                  <a:tcPr marL="50800" marR="50800" marT="50800" marB="50800" anchor="ctr" anchorCtr="0" horzOverflow="overflow">
                    <a:lnL w="12700">
                      <a:miter lim="400000"/>
                    </a:lnL>
                    <a:lnR w="12700">
                      <a:miter lim="400000"/>
                    </a:lnR>
                    <a:lnT w="38100">
                      <a:solidFill>
                        <a:srgbClr val="C9C3BA"/>
                      </a:solidFill>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18.3/18.5</a:t>
                      </a:r>
                    </a:p>
                  </a:txBody>
                  <a:tcPr marL="50800" marR="50800" marT="50800" marB="50800" anchor="ctr" anchorCtr="0" horzOverflow="overflow">
                    <a:lnL w="12700">
                      <a:miter lim="400000"/>
                    </a:lnL>
                    <a:lnR w="38100">
                      <a:solidFill>
                        <a:srgbClr val="3B3936"/>
                      </a:solidFill>
                      <a:miter lim="400000"/>
                    </a:lnR>
                    <a:lnT w="38100">
                      <a:solidFill>
                        <a:srgbClr val="C9C3BA"/>
                      </a:solidFill>
                      <a:miter lim="400000"/>
                    </a:lnT>
                    <a:lnB w="12700">
                      <a:miter lim="400000"/>
                    </a:lnB>
                    <a:noFill/>
                  </a:tcPr>
                </a:tc>
              </a:tr>
              <a:tr h="756132">
                <a:tc>
                  <a:txBody>
                    <a:bodyPr/>
                    <a:lstStyle/>
                    <a:p>
                      <a:pPr lvl="0" defTabSz="914400"/>
                      <a:r>
                        <a:rPr sz="2600">
                          <a:solidFill>
                            <a:srgbClr val="414141"/>
                          </a:solidFill>
                          <a:latin typeface="Palatino"/>
                          <a:ea typeface="Palatino"/>
                          <a:cs typeface="Palatino"/>
                          <a:sym typeface="Palatino"/>
                        </a:rPr>
                        <a:t>slr-mcs</a:t>
                      </a:r>
                    </a:p>
                  </a:txBody>
                  <a:tcPr marL="50800" marR="50800" marT="50800" marB="50800" anchor="ctr" anchorCtr="0" horzOverflow="overflow">
                    <a:lnL w="38100">
                      <a:solidFill>
                        <a:srgbClr val="3B3936"/>
                      </a:solidFill>
                      <a:miter lim="400000"/>
                    </a:lnL>
                    <a:lnR w="12700">
                      <a:miter lim="400000"/>
                    </a:lnR>
                    <a:lnT w="12700">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160/160</a:t>
                      </a:r>
                    </a:p>
                  </a:txBody>
                  <a:tcPr marL="50800" marR="50800" marT="50800" marB="50800" anchor="ctr" anchorCtr="0" horzOverflow="overflow">
                    <a:lnL w="12700">
                      <a:miter lim="400000"/>
                    </a:lnL>
                    <a:lnR w="12700">
                      <a:miter lim="400000"/>
                    </a:lnR>
                    <a:lnT w="12700">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290/360</a:t>
                      </a:r>
                    </a:p>
                  </a:txBody>
                  <a:tcPr marL="50800" marR="50800" marT="50800" marB="50800" anchor="ctr" anchorCtr="0" horzOverflow="overflow">
                    <a:lnL w="12700">
                      <a:miter lim="400000"/>
                    </a:lnL>
                    <a:lnR w="12700">
                      <a:miter lim="400000"/>
                    </a:lnR>
                    <a:lnT w="12700">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52/67</a:t>
                      </a:r>
                    </a:p>
                  </a:txBody>
                  <a:tcPr marL="50800" marR="50800" marT="50800" marB="50800" anchor="ctr" anchorCtr="0" horzOverflow="overflow">
                    <a:lnL w="12700">
                      <a:miter lim="400000"/>
                    </a:lnL>
                    <a:lnR w="12700">
                      <a:miter lim="400000"/>
                    </a:lnR>
                    <a:lnT w="12700">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18.6/18.6</a:t>
                      </a:r>
                    </a:p>
                  </a:txBody>
                  <a:tcPr marL="50800" marR="50800" marT="50800" marB="50800" anchor="ctr" anchorCtr="0" horzOverflow="overflow">
                    <a:lnL w="12700">
                      <a:miter lim="400000"/>
                    </a:lnL>
                    <a:lnR w="38100">
                      <a:solidFill>
                        <a:srgbClr val="3B3936"/>
                      </a:solidFill>
                      <a:miter lim="400000"/>
                    </a:lnR>
                    <a:lnT w="12700">
                      <a:miter lim="400000"/>
                    </a:lnT>
                    <a:lnB w="12700">
                      <a:miter lim="400000"/>
                    </a:lnB>
                    <a:noFill/>
                  </a:tcPr>
                </a:tc>
              </a:tr>
              <a:tr h="780509">
                <a:tc>
                  <a:txBody>
                    <a:bodyPr/>
                    <a:lstStyle/>
                    <a:p>
                      <a:pPr lvl="0" defTabSz="914400"/>
                      <a:r>
                        <a:rPr sz="2600">
                          <a:solidFill>
                            <a:srgbClr val="414141"/>
                          </a:solidFill>
                          <a:latin typeface="Palatino"/>
                          <a:ea typeface="Palatino"/>
                          <a:cs typeface="Palatino"/>
                          <a:sym typeface="Palatino"/>
                        </a:rPr>
                        <a:t>slr-scm-mcs</a:t>
                      </a:r>
                    </a:p>
                  </a:txBody>
                  <a:tcPr marL="50800" marR="50800" marT="50800" marB="50800" anchor="ctr" anchorCtr="0" horzOverflow="overflow">
                    <a:lnL w="38100">
                      <a:solidFill>
                        <a:srgbClr val="3B3936"/>
                      </a:solidFill>
                      <a:miter lim="400000"/>
                    </a:lnL>
                    <a:lnR w="12700">
                      <a:miter lim="400000"/>
                    </a:lnR>
                    <a:lnT w="12700">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160/160</a:t>
                      </a:r>
                    </a:p>
                  </a:txBody>
                  <a:tcPr marL="50800" marR="50800" marT="50800" marB="50800" anchor="ctr" anchorCtr="0" horzOverflow="overflow">
                    <a:lnL w="12700">
                      <a:miter lim="400000"/>
                    </a:lnL>
                    <a:lnR w="12700">
                      <a:miter lim="400000"/>
                    </a:lnR>
                    <a:lnT w="12700">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382/349</a:t>
                      </a:r>
                    </a:p>
                  </a:txBody>
                  <a:tcPr marL="50800" marR="50800" marT="50800" marB="50800" anchor="ctr" anchorCtr="0" horzOverflow="overflow">
                    <a:lnL w="12700">
                      <a:miter lim="400000"/>
                    </a:lnL>
                    <a:lnR w="12700">
                      <a:miter lim="400000"/>
                    </a:lnR>
                    <a:lnT w="12700">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80/67</a:t>
                      </a:r>
                    </a:p>
                  </a:txBody>
                  <a:tcPr marL="50800" marR="50800" marT="50800" marB="50800" anchor="ctr" anchorCtr="0" horzOverflow="overflow">
                    <a:lnL w="12700">
                      <a:miter lim="400000"/>
                    </a:lnL>
                    <a:lnR w="12700">
                      <a:miter lim="400000"/>
                    </a:lnR>
                    <a:lnT w="12700">
                      <a:miter lim="400000"/>
                    </a:lnT>
                    <a:lnB w="12700">
                      <a:miter lim="400000"/>
                    </a:lnB>
                    <a:noFill/>
                  </a:tcPr>
                </a:tc>
                <a:tc>
                  <a:txBody>
                    <a:bodyPr/>
                    <a:lstStyle/>
                    <a:p>
                      <a:pPr lvl="0" defTabSz="914400"/>
                      <a:r>
                        <a:rPr sz="2600">
                          <a:solidFill>
                            <a:srgbClr val="414141"/>
                          </a:solidFill>
                          <a:latin typeface="Palatino"/>
                          <a:ea typeface="Palatino"/>
                          <a:cs typeface="Palatino"/>
                          <a:sym typeface="Palatino"/>
                        </a:rPr>
                        <a:t>20.9/19.2</a:t>
                      </a:r>
                    </a:p>
                  </a:txBody>
                  <a:tcPr marL="50800" marR="50800" marT="50800" marB="50800" anchor="ctr" anchorCtr="0" horzOverflow="overflow">
                    <a:lnL w="12700">
                      <a:miter lim="400000"/>
                    </a:lnL>
                    <a:lnR w="38100">
                      <a:solidFill>
                        <a:srgbClr val="3B3936"/>
                      </a:solidFill>
                      <a:miter lim="400000"/>
                    </a:lnR>
                    <a:lnT w="12700">
                      <a:miter lim="400000"/>
                    </a:lnT>
                    <a:lnB w="12700">
                      <a:miter lim="400000"/>
                    </a:lnB>
                    <a:noFill/>
                  </a:tcPr>
                </a:tc>
              </a:tr>
              <a:tr h="702694">
                <a:tc>
                  <a:txBody>
                    <a:bodyPr/>
                    <a:lstStyle/>
                    <a:p>
                      <a:pPr lvl="0" defTabSz="914400"/>
                      <a:r>
                        <a:rPr sz="2600">
                          <a:solidFill>
                            <a:srgbClr val="414141"/>
                          </a:solidFill>
                          <a:latin typeface="Palatino"/>
                          <a:ea typeface="Palatino"/>
                          <a:cs typeface="Palatino"/>
                          <a:sym typeface="Palatino"/>
                        </a:rPr>
                        <a:t>scm-ttas-opt</a:t>
                      </a:r>
                    </a:p>
                  </a:txBody>
                  <a:tcPr marL="50800" marR="50800" marT="50800" marB="50800" anchor="ctr" anchorCtr="0" horzOverflow="overflow">
                    <a:lnL w="38100">
                      <a:solidFill>
                        <a:srgbClr val="3B3936"/>
                      </a:solidFill>
                      <a:miter lim="400000"/>
                    </a:lnL>
                    <a:lnR w="12700">
                      <a:miter lim="400000"/>
                    </a:lnR>
                    <a:lnT w="12700">
                      <a:miter lim="400000"/>
                    </a:lnT>
                    <a:lnB w="38100">
                      <a:solidFill>
                        <a:srgbClr val="3B3936"/>
                      </a:solidFill>
                      <a:miter lim="400000"/>
                    </a:lnB>
                    <a:noFill/>
                  </a:tcPr>
                </a:tc>
                <a:tc>
                  <a:txBody>
                    <a:bodyPr/>
                    <a:lstStyle/>
                    <a:p>
                      <a:pPr lvl="0" defTabSz="914400"/>
                      <a:r>
                        <a:rPr b="1" sz="2600">
                          <a:solidFill>
                            <a:srgbClr val="414141"/>
                          </a:solidFill>
                          <a:latin typeface="Palatino"/>
                          <a:ea typeface="Palatino"/>
                          <a:cs typeface="Palatino"/>
                          <a:sym typeface="Palatino"/>
                        </a:rPr>
                        <a:t>110/48</a:t>
                      </a:r>
                    </a:p>
                  </a:txBody>
                  <a:tcPr marL="50800" marR="50800" marT="50800" marB="50800" anchor="ctr" anchorCtr="0" horzOverflow="overflow">
                    <a:lnL w="12700">
                      <a:miter lim="400000"/>
                    </a:lnL>
                    <a:lnR w="12700">
                      <a:miter lim="400000"/>
                    </a:lnR>
                    <a:lnT w="12700">
                      <a:miter lim="400000"/>
                    </a:lnT>
                    <a:lnB w="38100">
                      <a:solidFill>
                        <a:srgbClr val="3B3936"/>
                      </a:solidFill>
                      <a:miter lim="400000"/>
                    </a:lnB>
                    <a:noFill/>
                  </a:tcPr>
                </a:tc>
                <a:tc>
                  <a:txBody>
                    <a:bodyPr/>
                    <a:lstStyle/>
                    <a:p>
                      <a:pPr lvl="0" defTabSz="914400"/>
                      <a:r>
                        <a:rPr sz="2600">
                          <a:solidFill>
                            <a:srgbClr val="414141"/>
                          </a:solidFill>
                          <a:latin typeface="Palatino"/>
                          <a:ea typeface="Palatino"/>
                          <a:cs typeface="Palatino"/>
                          <a:sym typeface="Palatino"/>
                        </a:rPr>
                        <a:t>220/180</a:t>
                      </a:r>
                    </a:p>
                  </a:txBody>
                  <a:tcPr marL="50800" marR="50800" marT="50800" marB="50800" anchor="ctr" anchorCtr="0" horzOverflow="overflow">
                    <a:lnL w="12700">
                      <a:miter lim="400000"/>
                    </a:lnL>
                    <a:lnR w="12700">
                      <a:miter lim="400000"/>
                    </a:lnR>
                    <a:lnT w="12700">
                      <a:miter lim="400000"/>
                    </a:lnT>
                    <a:lnB w="38100">
                      <a:solidFill>
                        <a:srgbClr val="3B3936"/>
                      </a:solidFill>
                      <a:miter lim="400000"/>
                    </a:lnB>
                    <a:noFill/>
                  </a:tcPr>
                </a:tc>
                <a:tc>
                  <a:txBody>
                    <a:bodyPr/>
                    <a:lstStyle/>
                    <a:p>
                      <a:pPr lvl="0" defTabSz="914400"/>
                      <a:r>
                        <a:rPr sz="2600">
                          <a:solidFill>
                            <a:srgbClr val="414141"/>
                          </a:solidFill>
                          <a:latin typeface="Palatino"/>
                          <a:ea typeface="Palatino"/>
                          <a:cs typeface="Palatino"/>
                          <a:sym typeface="Palatino"/>
                        </a:rPr>
                        <a:t>53/63</a:t>
                      </a:r>
                    </a:p>
                  </a:txBody>
                  <a:tcPr marL="50800" marR="50800" marT="50800" marB="50800" anchor="ctr" anchorCtr="0" horzOverflow="overflow">
                    <a:lnL w="12700">
                      <a:miter lim="400000"/>
                    </a:lnL>
                    <a:lnR w="12700">
                      <a:miter lim="400000"/>
                    </a:lnR>
                    <a:lnT w="12700">
                      <a:miter lim="400000"/>
                    </a:lnT>
                    <a:lnB w="38100">
                      <a:solidFill>
                        <a:srgbClr val="3B3936"/>
                      </a:solidFill>
                      <a:miter lim="400000"/>
                    </a:lnB>
                    <a:noFill/>
                  </a:tcPr>
                </a:tc>
                <a:tc>
                  <a:txBody>
                    <a:bodyPr/>
                    <a:lstStyle/>
                    <a:p>
                      <a:pPr lvl="0" defTabSz="914400"/>
                      <a:r>
                        <a:rPr b="1" sz="2600">
                          <a:solidFill>
                            <a:srgbClr val="414141"/>
                          </a:solidFill>
                          <a:latin typeface="Palatino"/>
                          <a:ea typeface="Palatino"/>
                          <a:cs typeface="Palatino"/>
                          <a:sym typeface="Palatino"/>
                        </a:rPr>
                        <a:t>23.0/35.4</a:t>
                      </a:r>
                    </a:p>
                  </a:txBody>
                  <a:tcPr marL="50800" marR="50800" marT="50800" marB="50800" anchor="ctr" anchorCtr="0" horzOverflow="overflow">
                    <a:lnL w="12700">
                      <a:miter lim="400000"/>
                    </a:lnL>
                    <a:lnR w="38100">
                      <a:solidFill>
                        <a:srgbClr val="3B3936"/>
                      </a:solidFill>
                      <a:miter lim="400000"/>
                    </a:lnR>
                    <a:lnT w="12700">
                      <a:miter lim="400000"/>
                    </a:lnT>
                    <a:lnB w="38100">
                      <a:solidFill>
                        <a:srgbClr val="3B3936"/>
                      </a:solidFill>
                      <a:miter lim="400000"/>
                    </a:lnB>
                    <a:noFill/>
                  </a:tcPr>
                </a:tc>
              </a:tr>
            </a:tbl>
          </a:graphicData>
        </a:graphic>
      </p:graphicFrame>
      <p:sp>
        <p:nvSpPr>
          <p:cNvPr id="382" name="Shape 382"/>
          <p:cNvSpPr/>
          <p:nvPr/>
        </p:nvSpPr>
        <p:spPr>
          <a:xfrm>
            <a:off x="1763642" y="1919913"/>
            <a:ext cx="9163051" cy="115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0" defTabSz="457200">
              <a:lnSpc>
                <a:spcPts val="4300"/>
              </a:lnSpc>
              <a:spcBef>
                <a:spcPts val="1200"/>
              </a:spcBef>
              <a:defRPr sz="1800"/>
            </a:pPr>
            <a:r>
              <a:rPr b="1" sz="2500">
                <a:solidFill>
                  <a:srgbClr val="FF2600"/>
                </a:solidFill>
                <a:latin typeface="Palatino"/>
                <a:ea typeface="Palatino"/>
                <a:cs typeface="Palatino"/>
                <a:sym typeface="Palatino"/>
              </a:rPr>
              <a:t>Tab.</a:t>
            </a:r>
            <a:r>
              <a:rPr sz="2500">
                <a:latin typeface="Palatino"/>
                <a:ea typeface="Palatino"/>
                <a:cs typeface="Palatino"/>
                <a:sym typeface="Palatino"/>
              </a:rPr>
              <a:t> 使用Intel pcm-tsx工具测得的各项指标. </a:t>
            </a:r>
            <a:r>
              <a:rPr b="1" sz="2500">
                <a:latin typeface="Palatino"/>
                <a:ea typeface="Palatino"/>
                <a:cs typeface="Palatino"/>
                <a:sym typeface="Palatino"/>
              </a:rPr>
              <a:t>n </a:t>
            </a:r>
            <a:r>
              <a:rPr sz="2500">
                <a:latin typeface="Palatino"/>
                <a:ea typeface="Palatino"/>
                <a:cs typeface="Palatino"/>
                <a:sym typeface="Palatino"/>
              </a:rPr>
              <a:t>= 32 ，</a:t>
            </a:r>
            <a:r>
              <a:rPr b="1" sz="2500">
                <a:latin typeface="Palatino"/>
                <a:ea typeface="Palatino"/>
                <a:cs typeface="Palatino"/>
                <a:sym typeface="Palatino"/>
              </a:rPr>
              <a:t>u</a:t>
            </a:r>
            <a:r>
              <a:rPr sz="2500">
                <a:latin typeface="Palatino"/>
                <a:ea typeface="Palatino"/>
                <a:cs typeface="Palatino"/>
                <a:sym typeface="Palatino"/>
              </a:rPr>
              <a:t> = 10. </a:t>
            </a:r>
            <a:endParaRPr sz="2500">
              <a:latin typeface="Palatino"/>
              <a:ea typeface="Palatino"/>
              <a:cs typeface="Palatino"/>
              <a:sym typeface="Palatino"/>
            </a:endParaRPr>
          </a:p>
          <a:p>
            <a:pPr lvl="0" defTabSz="457200">
              <a:lnSpc>
                <a:spcPts val="4300"/>
              </a:lnSpc>
              <a:spcBef>
                <a:spcPts val="1200"/>
              </a:spcBef>
              <a:defRPr sz="1800"/>
            </a:pPr>
            <a:r>
              <a:rPr sz="2500">
                <a:latin typeface="Palatino"/>
                <a:ea typeface="Palatino"/>
                <a:cs typeface="Palatino"/>
                <a:sym typeface="Palatino"/>
              </a:rPr>
              <a:t>表中的数据分别对应初始化元素个数为1000和一百万两个数量级. </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body" idx="1"/>
          </p:nvPr>
        </p:nvSpPr>
        <p:spPr>
          <a:prstGeom prst="rect">
            <a:avLst/>
          </a:prstGeom>
        </p:spPr>
        <p:txBody>
          <a:bodyPr/>
          <a:lstStyle/>
          <a:p>
            <a:pPr lvl="0">
              <a:buChar char="✦"/>
              <a:defRPr sz="1800"/>
            </a:pPr>
            <a:r>
              <a:rPr sz="3600"/>
              <a:t>针对</a:t>
            </a:r>
            <a:r>
              <a:rPr sz="3600">
                <a:latin typeface="Calibri"/>
                <a:ea typeface="Calibri"/>
                <a:cs typeface="Calibri"/>
                <a:sym typeface="Calibri"/>
              </a:rPr>
              <a:t>基于RTM的缓存行哈希表的设计与性能评估有三个方面的结论</a:t>
            </a:r>
            <a:r>
              <a:rPr sz="3600"/>
              <a:t>：</a:t>
            </a:r>
            <a:endParaRPr sz="3600"/>
          </a:p>
          <a:p>
            <a:pPr lvl="1" marL="777875" indent="-333375">
              <a:defRPr sz="1800"/>
            </a:pPr>
            <a:r>
              <a:rPr sz="2700">
                <a:latin typeface="华文楷体"/>
                <a:ea typeface="华文楷体"/>
                <a:cs typeface="华文楷体"/>
                <a:sym typeface="华文楷体"/>
              </a:rPr>
              <a:t>使用基于HTM的全局锁不仅能够简化并发哈希表的设计，而且可以保证良好的性能和扩展性</a:t>
            </a:r>
            <a:endParaRPr sz="2700">
              <a:latin typeface="华文楷体"/>
              <a:ea typeface="华文楷体"/>
              <a:cs typeface="华文楷体"/>
              <a:sym typeface="华文楷体"/>
            </a:endParaRPr>
          </a:p>
          <a:p>
            <a:pPr lvl="1" marL="777875" indent="-333375">
              <a:defRPr sz="1800"/>
            </a:pPr>
            <a:r>
              <a:rPr sz="2700">
                <a:latin typeface="华文楷体"/>
                <a:ea typeface="华文楷体"/>
                <a:cs typeface="华文楷体"/>
                <a:sym typeface="华文楷体"/>
              </a:rPr>
              <a:t>在细粒度锁方案能够提供良好的性能的前提下，使用基于RTM的锁进行优化的效果很微弱</a:t>
            </a:r>
            <a:endParaRPr sz="2700">
              <a:latin typeface="华文楷体"/>
              <a:ea typeface="华文楷体"/>
              <a:cs typeface="华文楷体"/>
              <a:sym typeface="华文楷体"/>
            </a:endParaRPr>
          </a:p>
          <a:p>
            <a:pPr lvl="1" marL="777875" indent="-333375">
              <a:defRPr sz="1800"/>
            </a:pPr>
            <a:r>
              <a:rPr sz="2700">
                <a:latin typeface="华文楷体"/>
                <a:ea typeface="华文楷体"/>
                <a:cs typeface="华文楷体"/>
                <a:sym typeface="华文楷体"/>
              </a:rPr>
              <a:t>在高并发度的情况下，Lemming效应对于性能的损耗很严重，使用软件辅助方法能够有效的缓解Lemming效应</a:t>
            </a:r>
          </a:p>
        </p:txBody>
      </p:sp>
      <p:sp>
        <p:nvSpPr>
          <p:cNvPr id="385" name="Shape 385"/>
          <p:cNvSpPr/>
          <p:nvPr>
            <p:ph type="title"/>
          </p:nvPr>
        </p:nvSpPr>
        <p:spPr>
          <a:xfrm>
            <a:off x="952500" y="969929"/>
            <a:ext cx="11099800" cy="1108142"/>
          </a:xfrm>
          <a:prstGeom prst="rect">
            <a:avLst/>
          </a:prstGeom>
        </p:spPr>
        <p:txBody>
          <a:bodyPr/>
          <a:lstStyle>
            <a:lvl1pPr>
              <a:defRPr sz="3600">
                <a:latin typeface="Calibri"/>
                <a:ea typeface="Calibri"/>
                <a:cs typeface="Calibri"/>
                <a:sym typeface="Calibri"/>
              </a:defRPr>
            </a:lvl1pPr>
          </a:lstStyle>
          <a:p>
            <a:pPr lvl="0">
              <a:defRPr sz="1800"/>
            </a:pPr>
            <a:r>
              <a:rPr sz="3600"/>
              <a:t>小  结</a:t>
            </a:r>
          </a:p>
        </p:txBody>
      </p:sp>
      <p:pic>
        <p:nvPicPr>
          <p:cNvPr id="386"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387"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title"/>
          </p:nvPr>
        </p:nvSpPr>
        <p:spPr>
          <a:xfrm>
            <a:off x="1079500" y="3632200"/>
            <a:ext cx="11099800" cy="2159000"/>
          </a:xfrm>
          <a:prstGeom prst="rect">
            <a:avLst/>
          </a:prstGeom>
        </p:spPr>
        <p:txBody>
          <a:bodyPr/>
          <a:lstStyle>
            <a:lvl1pPr>
              <a:defRPr sz="4000">
                <a:latin typeface="Calibri"/>
                <a:ea typeface="Calibri"/>
                <a:cs typeface="Calibri"/>
                <a:sym typeface="Calibri"/>
              </a:defRPr>
            </a:lvl1pPr>
          </a:lstStyle>
          <a:p>
            <a:pPr lvl="0">
              <a:defRPr sz="1800"/>
            </a:pPr>
            <a:r>
              <a:rPr sz="4000"/>
              <a:t>并发Cuckoo过滤器的设计</a:t>
            </a:r>
          </a:p>
        </p:txBody>
      </p:sp>
      <p:pic>
        <p:nvPicPr>
          <p:cNvPr id="390"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391" name="image3.png"/>
          <p:cNvPicPr/>
          <p:nvPr/>
        </p:nvPicPr>
        <p:blipFill>
          <a:blip r:embed="rId3">
            <a:extLst/>
          </a:blip>
          <a:stretch>
            <a:fillRect/>
          </a:stretch>
        </p:blipFill>
        <p:spPr>
          <a:xfrm>
            <a:off x="351136" y="327471"/>
            <a:ext cx="1326103" cy="1271530"/>
          </a:xfrm>
          <a:prstGeom prst="rect">
            <a:avLst/>
          </a:prstGeom>
          <a:ln w="12700">
            <a:miter lim="400000"/>
          </a:ln>
        </p:spPr>
      </p:pic>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ph type="title"/>
          </p:nvPr>
        </p:nvSpPr>
        <p:spPr>
          <a:xfrm>
            <a:off x="860567" y="597396"/>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标准布隆过滤器的构造</a:t>
            </a:r>
          </a:p>
        </p:txBody>
      </p:sp>
      <p:pic>
        <p:nvPicPr>
          <p:cNvPr id="394"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395"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396" name="pasted-image.pdf"/>
          <p:cNvPicPr/>
          <p:nvPr/>
        </p:nvPicPr>
        <p:blipFill>
          <a:blip r:embed="rId4">
            <a:extLst/>
          </a:blip>
          <a:stretch>
            <a:fillRect/>
          </a:stretch>
        </p:blipFill>
        <p:spPr>
          <a:xfrm>
            <a:off x="3024716" y="3299503"/>
            <a:ext cx="6640051" cy="556733"/>
          </a:xfrm>
          <a:prstGeom prst="rect">
            <a:avLst/>
          </a:prstGeom>
          <a:ln w="12700">
            <a:miter lim="400000"/>
          </a:ln>
        </p:spPr>
      </p:pic>
      <p:pic>
        <p:nvPicPr>
          <p:cNvPr id="397" name="pasted-image.pdf"/>
          <p:cNvPicPr/>
          <p:nvPr/>
        </p:nvPicPr>
        <p:blipFill>
          <a:blip r:embed="rId5">
            <a:extLst/>
          </a:blip>
          <a:stretch>
            <a:fillRect/>
          </a:stretch>
        </p:blipFill>
        <p:spPr>
          <a:xfrm>
            <a:off x="4780160" y="4056128"/>
            <a:ext cx="3444514" cy="498754"/>
          </a:xfrm>
          <a:prstGeom prst="rect">
            <a:avLst/>
          </a:prstGeom>
          <a:ln w="12700">
            <a:miter lim="400000"/>
          </a:ln>
        </p:spPr>
      </p:pic>
      <p:sp>
        <p:nvSpPr>
          <p:cNvPr id="398" name="Shape 398"/>
          <p:cNvSpPr/>
          <p:nvPr/>
        </p:nvSpPr>
        <p:spPr>
          <a:xfrm>
            <a:off x="424234" y="1816910"/>
            <a:ext cx="11021798" cy="1282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600">
                <a:latin typeface="华文楷体"/>
                <a:ea typeface="华文楷体"/>
                <a:cs typeface="华文楷体"/>
                <a:sym typeface="华文楷体"/>
              </a:rPr>
              <a:t>标准布隆过滤器由一个包含m位的位数组构成，对元素进行插入或者查询时</a:t>
            </a:r>
            <a:endParaRPr sz="2600">
              <a:latin typeface="华文楷体"/>
              <a:ea typeface="华文楷体"/>
              <a:cs typeface="华文楷体"/>
              <a:sym typeface="华文楷体"/>
            </a:endParaRPr>
          </a:p>
          <a:p>
            <a:pPr lvl="0" algn="l">
              <a:defRPr sz="1800"/>
            </a:pPr>
            <a:r>
              <a:rPr sz="2600">
                <a:latin typeface="华文楷体"/>
                <a:ea typeface="华文楷体"/>
                <a:cs typeface="华文楷体"/>
                <a:sym typeface="华文楷体"/>
              </a:rPr>
              <a:t>通过k个哈希函数计算得到k个索引值。过滤器内存储的元素数量用n表示，</a:t>
            </a:r>
            <a:endParaRPr sz="2600">
              <a:latin typeface="华文楷体"/>
              <a:ea typeface="华文楷体"/>
              <a:cs typeface="华文楷体"/>
              <a:sym typeface="华文楷体"/>
            </a:endParaRPr>
          </a:p>
          <a:p>
            <a:pPr lvl="0" algn="l">
              <a:defRPr sz="1800"/>
            </a:pPr>
            <a:r>
              <a:rPr sz="2600">
                <a:latin typeface="华文楷体"/>
                <a:ea typeface="华文楷体"/>
                <a:cs typeface="华文楷体"/>
                <a:sym typeface="华文楷体"/>
              </a:rPr>
              <a:t>m和n的比值称为元素的空间开销。</a:t>
            </a:r>
          </a:p>
        </p:txBody>
      </p:sp>
      <p:pic>
        <p:nvPicPr>
          <p:cNvPr id="399" name="pasted-image.pdf"/>
          <p:cNvPicPr/>
          <p:nvPr/>
        </p:nvPicPr>
        <p:blipFill>
          <a:blip r:embed="rId6">
            <a:extLst/>
          </a:blip>
          <a:stretch>
            <a:fillRect/>
          </a:stretch>
        </p:blipFill>
        <p:spPr>
          <a:xfrm>
            <a:off x="3129310" y="4485642"/>
            <a:ext cx="6562315" cy="2509516"/>
          </a:xfrm>
          <a:prstGeom prst="rect">
            <a:avLst/>
          </a:prstGeom>
          <a:ln w="12700">
            <a:miter lim="400000"/>
          </a:ln>
        </p:spPr>
      </p:pic>
      <p:pic>
        <p:nvPicPr>
          <p:cNvPr id="400" name="pasted-image.pdf"/>
          <p:cNvPicPr/>
          <p:nvPr/>
        </p:nvPicPr>
        <p:blipFill>
          <a:blip r:embed="rId7">
            <a:extLst/>
          </a:blip>
          <a:stretch>
            <a:fillRect/>
          </a:stretch>
        </p:blipFill>
        <p:spPr>
          <a:xfrm>
            <a:off x="3122998" y="6720558"/>
            <a:ext cx="6758804" cy="2825402"/>
          </a:xfrm>
          <a:prstGeom prst="rect">
            <a:avLst/>
          </a:prstGeom>
          <a:ln w="12700">
            <a:miter lim="400000"/>
          </a:ln>
        </p:spPr>
      </p:pic>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Shape 402"/>
          <p:cNvSpPr/>
          <p:nvPr>
            <p:ph type="title"/>
          </p:nvPr>
        </p:nvSpPr>
        <p:spPr>
          <a:xfrm>
            <a:off x="860567" y="597396"/>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标准布隆过滤器的参数</a:t>
            </a:r>
          </a:p>
        </p:txBody>
      </p:sp>
      <p:pic>
        <p:nvPicPr>
          <p:cNvPr id="403"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04" name="image4.png"/>
          <p:cNvPicPr/>
          <p:nvPr/>
        </p:nvPicPr>
        <p:blipFill>
          <a:blip r:embed="rId3">
            <a:extLst/>
          </a:blip>
          <a:stretch>
            <a:fillRect/>
          </a:stretch>
        </p:blipFill>
        <p:spPr>
          <a:xfrm>
            <a:off x="10305901" y="151521"/>
            <a:ext cx="2449073" cy="1210059"/>
          </a:xfrm>
          <a:prstGeom prst="rect">
            <a:avLst/>
          </a:prstGeom>
          <a:ln w="12700">
            <a:miter lim="400000"/>
          </a:ln>
        </p:spPr>
      </p:pic>
      <p:sp>
        <p:nvSpPr>
          <p:cNvPr id="405" name="Shape 405"/>
          <p:cNvSpPr/>
          <p:nvPr>
            <p:ph type="body" idx="1"/>
          </p:nvPr>
        </p:nvSpPr>
        <p:spPr>
          <a:xfrm>
            <a:off x="640434" y="2597150"/>
            <a:ext cx="11099801" cy="6286500"/>
          </a:xfrm>
          <a:prstGeom prst="rect">
            <a:avLst/>
          </a:prstGeom>
        </p:spPr>
        <p:txBody>
          <a:bodyPr/>
          <a:lstStyle/>
          <a:p>
            <a:pPr lvl="0" marL="444500" indent="-444500">
              <a:spcBef>
                <a:spcPts val="4200"/>
              </a:spcBef>
              <a:buChar char="✦"/>
              <a:defRPr sz="1800"/>
            </a:pPr>
            <a:r>
              <a:rPr sz="3600"/>
              <a:t>标准布隆过滤器的构造涉及的三个重要参数：</a:t>
            </a:r>
            <a:endParaRPr sz="3600"/>
          </a:p>
          <a:p>
            <a:pPr lvl="1" marL="777875" indent="-333375">
              <a:spcBef>
                <a:spcPts val="4200"/>
              </a:spcBef>
              <a:defRPr sz="1800"/>
            </a:pPr>
            <a:r>
              <a:rPr sz="2700">
                <a:latin typeface="华文楷体"/>
                <a:ea typeface="华文楷体"/>
                <a:cs typeface="华文楷体"/>
                <a:sym typeface="华文楷体"/>
              </a:rPr>
              <a:t>假阳性率（误判率）：</a:t>
            </a:r>
            <a:endParaRPr sz="2700">
              <a:latin typeface="华文楷体"/>
              <a:ea typeface="华文楷体"/>
              <a:cs typeface="华文楷体"/>
              <a:sym typeface="华文楷体"/>
            </a:endParaRPr>
          </a:p>
          <a:p>
            <a:pPr lvl="1" marL="777875" indent="-333375">
              <a:spcBef>
                <a:spcPts val="4200"/>
              </a:spcBef>
              <a:defRPr sz="1800"/>
            </a:pPr>
            <a:r>
              <a:rPr sz="2700">
                <a:latin typeface="华文楷体"/>
                <a:ea typeface="华文楷体"/>
                <a:cs typeface="华文楷体"/>
                <a:sym typeface="华文楷体"/>
              </a:rPr>
              <a:t>保证最低误判率的哈希函数个数k：</a:t>
            </a:r>
            <a:endParaRPr sz="2700">
              <a:latin typeface="华文楷体"/>
              <a:ea typeface="华文楷体"/>
              <a:cs typeface="华文楷体"/>
              <a:sym typeface="华文楷体"/>
            </a:endParaRPr>
          </a:p>
          <a:p>
            <a:pPr lvl="1" marL="777875" indent="-333375">
              <a:spcBef>
                <a:spcPts val="4200"/>
              </a:spcBef>
              <a:defRPr sz="1800"/>
            </a:pPr>
            <a:r>
              <a:rPr sz="2700">
                <a:latin typeface="华文楷体"/>
                <a:ea typeface="华文楷体"/>
                <a:cs typeface="华文楷体"/>
                <a:sym typeface="华文楷体"/>
              </a:rPr>
              <a:t>最优位数组长度m需满足：</a:t>
            </a:r>
          </a:p>
        </p:txBody>
      </p:sp>
      <p:pic>
        <p:nvPicPr>
          <p:cNvPr id="406" name="MathTypeEquation.pdf"/>
          <p:cNvPicPr/>
          <p:nvPr/>
        </p:nvPicPr>
        <p:blipFill>
          <a:blip r:embed="rId4">
            <a:extLst/>
          </a:blip>
          <a:stretch>
            <a:fillRect/>
          </a:stretch>
        </p:blipFill>
        <p:spPr>
          <a:xfrm>
            <a:off x="6445250" y="4794250"/>
            <a:ext cx="114300" cy="165100"/>
          </a:xfrm>
          <a:prstGeom prst="rect">
            <a:avLst/>
          </a:prstGeom>
          <a:ln w="12700">
            <a:miter lim="400000"/>
          </a:ln>
        </p:spPr>
      </p:pic>
      <p:pic>
        <p:nvPicPr>
          <p:cNvPr id="407"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408" name="pasted-image.pdf"/>
          <p:cNvPicPr/>
          <p:nvPr/>
        </p:nvPicPr>
        <p:blipFill>
          <a:blip r:embed="rId5">
            <a:extLst/>
          </a:blip>
          <a:stretch>
            <a:fillRect/>
          </a:stretch>
        </p:blipFill>
        <p:spPr>
          <a:xfrm>
            <a:off x="5706533" y="4705350"/>
            <a:ext cx="2333174" cy="984308"/>
          </a:xfrm>
          <a:prstGeom prst="rect">
            <a:avLst/>
          </a:prstGeom>
          <a:ln w="12700">
            <a:miter lim="400000"/>
          </a:ln>
        </p:spPr>
      </p:pic>
      <p:pic>
        <p:nvPicPr>
          <p:cNvPr id="409" name="pasted-image.pdf"/>
          <p:cNvPicPr/>
          <p:nvPr/>
        </p:nvPicPr>
        <p:blipFill>
          <a:blip r:embed="rId6">
            <a:extLst/>
          </a:blip>
          <a:stretch>
            <a:fillRect/>
          </a:stretch>
        </p:blipFill>
        <p:spPr>
          <a:xfrm>
            <a:off x="8153850" y="5537200"/>
            <a:ext cx="1810966" cy="1271529"/>
          </a:xfrm>
          <a:prstGeom prst="rect">
            <a:avLst/>
          </a:prstGeom>
          <a:ln w="12700">
            <a:miter lim="400000"/>
          </a:ln>
        </p:spPr>
      </p:pic>
      <p:pic>
        <p:nvPicPr>
          <p:cNvPr id="410"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411" name="pasted-image.pdf"/>
          <p:cNvPicPr/>
          <p:nvPr/>
        </p:nvPicPr>
        <p:blipFill>
          <a:blip r:embed="rId7">
            <a:extLst/>
          </a:blip>
          <a:stretch>
            <a:fillRect/>
          </a:stretch>
        </p:blipFill>
        <p:spPr>
          <a:xfrm>
            <a:off x="6773333" y="6784650"/>
            <a:ext cx="2863440" cy="984308"/>
          </a:xfrm>
          <a:prstGeom prst="rect">
            <a:avLst/>
          </a:prstGeom>
          <a:ln w="12700">
            <a:miter lim="400000"/>
          </a:ln>
        </p:spPr>
      </p:pic>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title"/>
          </p:nvPr>
        </p:nvSpPr>
        <p:spPr>
          <a:xfrm>
            <a:off x="708167" y="969929"/>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Cuckoo过滤器的结构</a:t>
            </a:r>
          </a:p>
        </p:txBody>
      </p:sp>
      <p:pic>
        <p:nvPicPr>
          <p:cNvPr id="414"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15"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416" name="pasted-image.pdf"/>
          <p:cNvPicPr/>
          <p:nvPr/>
        </p:nvPicPr>
        <p:blipFill>
          <a:blip r:embed="rId4">
            <a:extLst/>
          </a:blip>
          <a:stretch>
            <a:fillRect/>
          </a:stretch>
        </p:blipFill>
        <p:spPr>
          <a:xfrm>
            <a:off x="5384800" y="3401447"/>
            <a:ext cx="914400" cy="3327401"/>
          </a:xfrm>
          <a:prstGeom prst="rect">
            <a:avLst/>
          </a:prstGeom>
          <a:ln w="12700">
            <a:miter lim="400000"/>
          </a:ln>
        </p:spPr>
      </p:pic>
      <p:pic>
        <p:nvPicPr>
          <p:cNvPr id="417" name="pasted-image.pdf"/>
          <p:cNvPicPr/>
          <p:nvPr/>
        </p:nvPicPr>
        <p:blipFill>
          <a:blip r:embed="rId5">
            <a:extLst/>
          </a:blip>
          <a:stretch>
            <a:fillRect/>
          </a:stretch>
        </p:blipFill>
        <p:spPr>
          <a:xfrm>
            <a:off x="651261" y="3441597"/>
            <a:ext cx="4077465" cy="3247100"/>
          </a:xfrm>
          <a:prstGeom prst="rect">
            <a:avLst/>
          </a:prstGeom>
          <a:ln w="12700">
            <a:miter lim="400000"/>
          </a:ln>
        </p:spPr>
      </p:pic>
      <p:pic>
        <p:nvPicPr>
          <p:cNvPr id="418" name="pasted-image.pdf"/>
          <p:cNvPicPr/>
          <p:nvPr/>
        </p:nvPicPr>
        <p:blipFill>
          <a:blip r:embed="rId6">
            <a:extLst/>
          </a:blip>
          <a:stretch>
            <a:fillRect/>
          </a:stretch>
        </p:blipFill>
        <p:spPr>
          <a:xfrm>
            <a:off x="6451137" y="3409490"/>
            <a:ext cx="5868327" cy="3247100"/>
          </a:xfrm>
          <a:prstGeom prst="rect">
            <a:avLst/>
          </a:prstGeom>
          <a:ln w="12700">
            <a:miter lim="400000"/>
          </a:ln>
        </p:spPr>
      </p:pic>
      <p:sp>
        <p:nvSpPr>
          <p:cNvPr id="419" name="Shape 419"/>
          <p:cNvSpPr/>
          <p:nvPr/>
        </p:nvSpPr>
        <p:spPr>
          <a:xfrm>
            <a:off x="1546097" y="7421033"/>
            <a:ext cx="1784605" cy="4318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000">
                <a:latin typeface="华文楷体"/>
                <a:ea typeface="华文楷体"/>
                <a:cs typeface="华文楷体"/>
                <a:sym typeface="华文楷体"/>
              </a:defRPr>
            </a:lvl1pPr>
          </a:lstStyle>
          <a:p>
            <a:pPr lvl="0">
              <a:defRPr sz="1800"/>
            </a:pPr>
            <a:r>
              <a:rPr sz="2000"/>
              <a:t>插入元素x之前</a:t>
            </a:r>
          </a:p>
        </p:txBody>
      </p:sp>
      <p:sp>
        <p:nvSpPr>
          <p:cNvPr id="420" name="Shape 420"/>
          <p:cNvSpPr/>
          <p:nvPr/>
        </p:nvSpPr>
        <p:spPr>
          <a:xfrm>
            <a:off x="4949697" y="7421033"/>
            <a:ext cx="1784605" cy="4318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000">
                <a:latin typeface="华文楷体"/>
                <a:ea typeface="华文楷体"/>
                <a:cs typeface="华文楷体"/>
                <a:sym typeface="华文楷体"/>
              </a:defRPr>
            </a:lvl1pPr>
          </a:lstStyle>
          <a:p>
            <a:pPr lvl="0">
              <a:defRPr sz="1800"/>
            </a:pPr>
            <a:r>
              <a:rPr sz="2000"/>
              <a:t>插入元素x之后</a:t>
            </a:r>
          </a:p>
        </p:txBody>
      </p:sp>
      <p:sp>
        <p:nvSpPr>
          <p:cNvPr id="421" name="Shape 421"/>
          <p:cNvSpPr/>
          <p:nvPr/>
        </p:nvSpPr>
        <p:spPr>
          <a:xfrm>
            <a:off x="8946218" y="7421033"/>
            <a:ext cx="3968497" cy="4318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000">
                <a:latin typeface="华文楷体"/>
                <a:ea typeface="华文楷体"/>
                <a:cs typeface="华文楷体"/>
                <a:sym typeface="华文楷体"/>
              </a:defRPr>
            </a:lvl1pPr>
          </a:lstStyle>
          <a:p>
            <a:pPr lvl="0">
              <a:defRPr sz="1800"/>
            </a:pPr>
            <a:r>
              <a:rPr sz="2000"/>
              <a:t>（2，4）路组相连的Cuckoo过滤器</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ph type="title"/>
          </p:nvPr>
        </p:nvSpPr>
        <p:spPr>
          <a:xfrm>
            <a:off x="708167" y="969929"/>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指纹的长度</a:t>
            </a:r>
          </a:p>
        </p:txBody>
      </p:sp>
      <p:pic>
        <p:nvPicPr>
          <p:cNvPr id="424"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25"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426" name="MathTypeEquation.pdf"/>
          <p:cNvPicPr/>
          <p:nvPr/>
        </p:nvPicPr>
        <p:blipFill>
          <a:blip r:embed="rId4">
            <a:extLst/>
          </a:blip>
          <a:stretch>
            <a:fillRect/>
          </a:stretch>
        </p:blipFill>
        <p:spPr>
          <a:xfrm>
            <a:off x="6445250" y="4794250"/>
            <a:ext cx="114300" cy="165100"/>
          </a:xfrm>
          <a:prstGeom prst="rect">
            <a:avLst/>
          </a:prstGeom>
          <a:ln w="12700">
            <a:miter lim="400000"/>
          </a:ln>
        </p:spPr>
      </p:pic>
      <p:pic>
        <p:nvPicPr>
          <p:cNvPr id="427" name="MathTypeEquation.pdf"/>
          <p:cNvPicPr/>
          <p:nvPr/>
        </p:nvPicPr>
        <p:blipFill>
          <a:blip r:embed="rId4">
            <a:extLst/>
          </a:blip>
          <a:stretch>
            <a:fillRect/>
          </a:stretch>
        </p:blipFill>
        <p:spPr>
          <a:xfrm>
            <a:off x="6572250" y="4921250"/>
            <a:ext cx="114300" cy="165100"/>
          </a:xfrm>
          <a:prstGeom prst="rect">
            <a:avLst/>
          </a:prstGeom>
          <a:ln w="12700">
            <a:miter lim="400000"/>
          </a:ln>
        </p:spPr>
      </p:pic>
      <p:sp>
        <p:nvSpPr>
          <p:cNvPr id="428" name="Shape 428"/>
          <p:cNvSpPr/>
          <p:nvPr/>
        </p:nvSpPr>
        <p:spPr>
          <a:xfrm>
            <a:off x="593290" y="2531533"/>
            <a:ext cx="11818220"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华文楷体"/>
                <a:ea typeface="华文楷体"/>
                <a:cs typeface="华文楷体"/>
                <a:sym typeface="华文楷体"/>
              </a:rPr>
              <a:t>指纹是指映射到Cuckoo过滤器内的元素的哈希值</a:t>
            </a:r>
            <a:endParaRPr sz="2800">
              <a:latin typeface="华文楷体"/>
              <a:ea typeface="华文楷体"/>
              <a:cs typeface="华文楷体"/>
              <a:sym typeface="华文楷体"/>
            </a:endParaRPr>
          </a:p>
          <a:p>
            <a:pPr lvl="0" marL="444500" indent="-444500" algn="l">
              <a:buSzPct val="75000"/>
              <a:buChar char="•"/>
              <a:defRPr sz="1800"/>
            </a:pPr>
            <a:r>
              <a:rPr sz="2800">
                <a:latin typeface="华文楷体"/>
                <a:ea typeface="华文楷体"/>
                <a:cs typeface="华文楷体"/>
                <a:sym typeface="华文楷体"/>
              </a:rPr>
              <a:t>其它参数不变的情况下，指纹越长，误判率越低</a:t>
            </a:r>
          </a:p>
        </p:txBody>
      </p:sp>
      <p:sp>
        <p:nvSpPr>
          <p:cNvPr id="429" name="Shape 429"/>
          <p:cNvSpPr/>
          <p:nvPr/>
        </p:nvSpPr>
        <p:spPr>
          <a:xfrm>
            <a:off x="542490" y="4394200"/>
            <a:ext cx="11684870"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4500" indent="-444500" algn="l">
              <a:buSzPct val="75000"/>
              <a:buChar char="•"/>
              <a:defRPr sz="2800">
                <a:latin typeface="华文楷体"/>
                <a:ea typeface="华文楷体"/>
                <a:cs typeface="华文楷体"/>
                <a:sym typeface="华文楷体"/>
              </a:defRPr>
            </a:lvl1pPr>
          </a:lstStyle>
          <a:p>
            <a:pPr lvl="0">
              <a:defRPr sz="1800"/>
            </a:pPr>
            <a:r>
              <a:rPr sz="2800"/>
              <a:t>由于Cuckoo过滤器采用多路组相连的方式，每个元素有2个备选哈希桶，每个哈希桶能容纳b条指纹信息的情况下，指纹的长度应满足：</a:t>
            </a:r>
          </a:p>
        </p:txBody>
      </p:sp>
      <p:pic>
        <p:nvPicPr>
          <p:cNvPr id="430"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431" name="pasted-image.pdf"/>
          <p:cNvPicPr/>
          <p:nvPr/>
        </p:nvPicPr>
        <p:blipFill>
          <a:blip r:embed="rId5">
            <a:extLst/>
          </a:blip>
          <a:stretch>
            <a:fillRect/>
          </a:stretch>
        </p:blipFill>
        <p:spPr>
          <a:xfrm>
            <a:off x="4114800" y="5227108"/>
            <a:ext cx="4013200" cy="1839384"/>
          </a:xfrm>
          <a:prstGeom prst="rect">
            <a:avLst/>
          </a:prstGeom>
          <a:ln w="12700">
            <a:miter lim="400000"/>
          </a:ln>
        </p:spPr>
      </p:pic>
      <p:sp>
        <p:nvSpPr>
          <p:cNvPr id="432" name="Shape 432"/>
          <p:cNvSpPr/>
          <p:nvPr/>
        </p:nvSpPr>
        <p:spPr>
          <a:xfrm>
            <a:off x="542490" y="6991482"/>
            <a:ext cx="11684870"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4500" indent="-444500" algn="l">
              <a:buSzPct val="75000"/>
              <a:buChar char="•"/>
              <a:defRPr sz="2800">
                <a:latin typeface="华文楷体"/>
                <a:ea typeface="华文楷体"/>
                <a:cs typeface="华文楷体"/>
                <a:sym typeface="华文楷体"/>
              </a:defRPr>
            </a:lvl1pPr>
          </a:lstStyle>
          <a:p>
            <a:pPr lvl="0">
              <a:defRPr sz="1800"/>
            </a:pPr>
            <a:r>
              <a:rPr sz="2800"/>
              <a:t>理论上，与标准布隆过滤器用于表示每个元素所需的比特数位常数存在较大差距。实验数据表明，如果哈希桶的容量控制在合理范围，指纹的长度可以保持一个较小的值</a:t>
            </a:r>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4"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35"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436" name="pasted-image.pdf"/>
          <p:cNvPicPr/>
          <p:nvPr/>
        </p:nvPicPr>
        <p:blipFill>
          <a:blip r:embed="rId4">
            <a:extLst/>
          </a:blip>
          <a:srcRect l="0" t="0" r="2480" b="0"/>
          <a:stretch>
            <a:fillRect/>
          </a:stretch>
        </p:blipFill>
        <p:spPr>
          <a:xfrm>
            <a:off x="406400" y="2477472"/>
            <a:ext cx="5992106" cy="4301155"/>
          </a:xfrm>
          <a:prstGeom prst="rect">
            <a:avLst/>
          </a:prstGeom>
          <a:ln w="12700">
            <a:miter lim="400000"/>
          </a:ln>
        </p:spPr>
      </p:pic>
      <p:pic>
        <p:nvPicPr>
          <p:cNvPr id="437" name="pasted-image.pdf"/>
          <p:cNvPicPr/>
          <p:nvPr/>
        </p:nvPicPr>
        <p:blipFill>
          <a:blip r:embed="rId5">
            <a:extLst/>
          </a:blip>
          <a:stretch>
            <a:fillRect/>
          </a:stretch>
        </p:blipFill>
        <p:spPr>
          <a:xfrm>
            <a:off x="6654800" y="2477561"/>
            <a:ext cx="6144506" cy="4301154"/>
          </a:xfrm>
          <a:prstGeom prst="rect">
            <a:avLst/>
          </a:prstGeom>
          <a:ln w="12700">
            <a:miter lim="400000"/>
          </a:ln>
        </p:spPr>
      </p:pic>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空间开销</a:t>
            </a:r>
          </a:p>
        </p:txBody>
      </p:sp>
      <p:pic>
        <p:nvPicPr>
          <p:cNvPr id="440"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41"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442"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443" name="MathTypeEquation.pdf"/>
          <p:cNvPicPr/>
          <p:nvPr/>
        </p:nvPicPr>
        <p:blipFill>
          <a:blip r:embed="rId4">
            <a:extLst/>
          </a:blip>
          <a:stretch>
            <a:fillRect/>
          </a:stretch>
        </p:blipFill>
        <p:spPr>
          <a:xfrm>
            <a:off x="6572250" y="4921250"/>
            <a:ext cx="114300" cy="165100"/>
          </a:xfrm>
          <a:prstGeom prst="rect">
            <a:avLst/>
          </a:prstGeom>
          <a:ln w="12700">
            <a:miter lim="400000"/>
          </a:ln>
        </p:spPr>
      </p:pic>
      <p:sp>
        <p:nvSpPr>
          <p:cNvPr id="444" name="Shape 444"/>
          <p:cNvSpPr/>
          <p:nvPr/>
        </p:nvSpPr>
        <p:spPr>
          <a:xfrm>
            <a:off x="593290" y="2059731"/>
            <a:ext cx="11818220" cy="182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华文楷体"/>
                <a:ea typeface="华文楷体"/>
                <a:cs typeface="华文楷体"/>
                <a:sym typeface="华文楷体"/>
              </a:rPr>
              <a:t>Cuckoo过滤器的空间开销等于指纹长度与负载因子的比值——</a:t>
            </a:r>
            <a:endParaRPr sz="2800">
              <a:latin typeface="华文楷体"/>
              <a:ea typeface="华文楷体"/>
              <a:cs typeface="华文楷体"/>
              <a:sym typeface="华文楷体"/>
            </a:endParaRPr>
          </a:p>
          <a:p>
            <a:pPr lvl="0" marL="444500" indent="-444500" algn="l">
              <a:buSzPct val="75000"/>
              <a:buChar char="•"/>
              <a:defRPr sz="1800"/>
            </a:pPr>
            <a:r>
              <a:rPr sz="2800">
                <a:latin typeface="华文楷体"/>
                <a:ea typeface="华文楷体"/>
                <a:cs typeface="华文楷体"/>
                <a:sym typeface="华文楷体"/>
              </a:rPr>
              <a:t>负载因子受哈希桶容量b的影响，b越大，过滤器能达到的</a:t>
            </a:r>
            <a:endParaRPr sz="2800">
              <a:latin typeface="华文楷体"/>
              <a:ea typeface="华文楷体"/>
              <a:cs typeface="华文楷体"/>
              <a:sym typeface="华文楷体"/>
            </a:endParaRPr>
          </a:p>
          <a:p>
            <a:pPr lvl="0" algn="l">
              <a:defRPr sz="1800"/>
            </a:pPr>
            <a:r>
              <a:rPr sz="2800">
                <a:latin typeface="华文楷体"/>
                <a:ea typeface="华文楷体"/>
                <a:cs typeface="华文楷体"/>
                <a:sym typeface="华文楷体"/>
              </a:rPr>
              <a:t>      空间利用率越高；同时，维持相同误判率所需的指纹的长</a:t>
            </a:r>
            <a:endParaRPr sz="2800">
              <a:latin typeface="华文楷体"/>
              <a:ea typeface="华文楷体"/>
              <a:cs typeface="华文楷体"/>
              <a:sym typeface="华文楷体"/>
            </a:endParaRPr>
          </a:p>
          <a:p>
            <a:pPr lvl="0" algn="l">
              <a:defRPr sz="1800"/>
            </a:pPr>
            <a:r>
              <a:rPr sz="2800">
                <a:latin typeface="华文楷体"/>
                <a:ea typeface="华文楷体"/>
                <a:cs typeface="华文楷体"/>
                <a:sym typeface="华文楷体"/>
              </a:rPr>
              <a:t>      度越长</a:t>
            </a:r>
          </a:p>
        </p:txBody>
      </p:sp>
      <p:pic>
        <p:nvPicPr>
          <p:cNvPr id="445"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446" name="pasted-image.pdf"/>
          <p:cNvPicPr/>
          <p:nvPr/>
        </p:nvPicPr>
        <p:blipFill>
          <a:blip r:embed="rId5">
            <a:extLst/>
          </a:blip>
          <a:srcRect l="0" t="0" r="0" b="0"/>
          <a:stretch>
            <a:fillRect/>
          </a:stretch>
        </p:blipFill>
        <p:spPr>
          <a:xfrm>
            <a:off x="10763803" y="1780645"/>
            <a:ext cx="470192" cy="1108309"/>
          </a:xfrm>
          <a:prstGeom prst="rect">
            <a:avLst/>
          </a:prstGeom>
          <a:ln w="12700">
            <a:miter lim="400000"/>
          </a:ln>
        </p:spPr>
      </p:pic>
      <p:sp>
        <p:nvSpPr>
          <p:cNvPr id="447" name="Shape 447"/>
          <p:cNvSpPr/>
          <p:nvPr/>
        </p:nvSpPr>
        <p:spPr>
          <a:xfrm>
            <a:off x="593290" y="5018483"/>
            <a:ext cx="11818220" cy="53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4500" indent="-444500" algn="l">
              <a:buSzPct val="75000"/>
              <a:buChar char="•"/>
              <a:defRPr sz="2800">
                <a:latin typeface="华文楷体"/>
                <a:ea typeface="华文楷体"/>
                <a:cs typeface="华文楷体"/>
                <a:sym typeface="华文楷体"/>
              </a:defRPr>
            </a:lvl1pPr>
          </a:lstStyle>
          <a:p>
            <a:pPr lvl="0">
              <a:defRPr sz="1800"/>
            </a:pPr>
            <a:r>
              <a:rPr sz="2800"/>
              <a:t>Cuckoo过滤器存储一个元素平均所需的比特数用下式表示：</a:t>
            </a:r>
          </a:p>
        </p:txBody>
      </p:sp>
      <p:pic>
        <p:nvPicPr>
          <p:cNvPr id="448"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449" name="pasted-image.pdf"/>
          <p:cNvPicPr/>
          <p:nvPr/>
        </p:nvPicPr>
        <p:blipFill>
          <a:blip r:embed="rId6">
            <a:extLst/>
          </a:blip>
          <a:stretch>
            <a:fillRect/>
          </a:stretch>
        </p:blipFill>
        <p:spPr>
          <a:xfrm>
            <a:off x="4413250" y="5865068"/>
            <a:ext cx="4362578" cy="1210059"/>
          </a:xfrm>
          <a:prstGeom prst="rect">
            <a:avLst/>
          </a:prstGeom>
          <a:ln w="12700">
            <a:miter lim="400000"/>
          </a:ln>
        </p:spPr>
      </p:pic>
      <p:sp>
        <p:nvSpPr>
          <p:cNvPr id="450" name="Shape 450"/>
          <p:cNvSpPr/>
          <p:nvPr/>
        </p:nvSpPr>
        <p:spPr>
          <a:xfrm>
            <a:off x="720290" y="7681250"/>
            <a:ext cx="10375381" cy="96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44500" indent="-444500" algn="l">
              <a:buSzPct val="75000"/>
              <a:buChar char="•"/>
              <a:defRPr sz="2800">
                <a:latin typeface="华文楷体"/>
                <a:ea typeface="华文楷体"/>
                <a:cs typeface="华文楷体"/>
                <a:sym typeface="华文楷体"/>
              </a:defRPr>
            </a:lvl1pPr>
          </a:lstStyle>
          <a:p>
            <a:pPr lvl="0">
              <a:defRPr sz="1800"/>
            </a:pPr>
            <a:r>
              <a:rPr sz="2800"/>
              <a:t>当负载因子取0.95时，                                          ，而标准布隆过滤器的空间效率为:</a:t>
            </a:r>
          </a:p>
        </p:txBody>
      </p:sp>
      <p:pic>
        <p:nvPicPr>
          <p:cNvPr id="451"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452" name="pasted-image.pdf"/>
          <p:cNvPicPr/>
          <p:nvPr/>
        </p:nvPicPr>
        <p:blipFill>
          <a:blip r:embed="rId7">
            <a:extLst/>
          </a:blip>
          <a:stretch>
            <a:fillRect/>
          </a:stretch>
        </p:blipFill>
        <p:spPr>
          <a:xfrm>
            <a:off x="4868333" y="7488557"/>
            <a:ext cx="3452412" cy="918788"/>
          </a:xfrm>
          <a:prstGeom prst="rect">
            <a:avLst/>
          </a:prstGeom>
          <a:ln w="12700">
            <a:miter lim="400000"/>
          </a:ln>
        </p:spPr>
      </p:pic>
      <p:pic>
        <p:nvPicPr>
          <p:cNvPr id="453" name="MathTypeEquation.pdf"/>
          <p:cNvPicPr/>
          <p:nvPr/>
        </p:nvPicPr>
        <p:blipFill>
          <a:blip r:embed="rId4">
            <a:extLst/>
          </a:blip>
          <a:stretch>
            <a:fillRect/>
          </a:stretch>
        </p:blipFill>
        <p:spPr>
          <a:xfrm>
            <a:off x="7080250" y="5429250"/>
            <a:ext cx="114300" cy="165100"/>
          </a:xfrm>
          <a:prstGeom prst="rect">
            <a:avLst/>
          </a:prstGeom>
          <a:ln w="12700">
            <a:miter lim="400000"/>
          </a:ln>
        </p:spPr>
      </p:pic>
      <p:pic>
        <p:nvPicPr>
          <p:cNvPr id="454" name="pasted-image.pdf"/>
          <p:cNvPicPr/>
          <p:nvPr/>
        </p:nvPicPr>
        <p:blipFill>
          <a:blip r:embed="rId8">
            <a:extLst/>
          </a:blip>
          <a:stretch>
            <a:fillRect/>
          </a:stretch>
        </p:blipFill>
        <p:spPr>
          <a:xfrm>
            <a:off x="4764616" y="8035549"/>
            <a:ext cx="1840046" cy="963834"/>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xfrm>
            <a:off x="952500" y="1084758"/>
            <a:ext cx="11099800" cy="1437284"/>
          </a:xfrm>
          <a:prstGeom prst="rect">
            <a:avLst/>
          </a:prstGeom>
        </p:spPr>
        <p:txBody>
          <a:bodyPr/>
          <a:lstStyle>
            <a:lvl1pPr>
              <a:defRPr sz="5000">
                <a:latin typeface="Calibri"/>
                <a:ea typeface="Calibri"/>
                <a:cs typeface="Calibri"/>
                <a:sym typeface="Calibri"/>
              </a:defRPr>
            </a:lvl1pPr>
          </a:lstStyle>
          <a:p>
            <a:pPr lvl="0">
              <a:defRPr sz="1800"/>
            </a:pPr>
            <a:r>
              <a:rPr sz="5000"/>
              <a:t>多核系统并发哈希研究存在的问题</a:t>
            </a:r>
          </a:p>
        </p:txBody>
      </p:sp>
      <p:sp>
        <p:nvSpPr>
          <p:cNvPr id="54" name="Shape 54"/>
          <p:cNvSpPr/>
          <p:nvPr>
            <p:ph type="body" idx="1"/>
          </p:nvPr>
        </p:nvSpPr>
        <p:spPr>
          <a:xfrm>
            <a:off x="952500" y="3325370"/>
            <a:ext cx="11099800" cy="3367039"/>
          </a:xfrm>
          <a:prstGeom prst="rect">
            <a:avLst/>
          </a:prstGeom>
        </p:spPr>
        <p:txBody>
          <a:bodyPr/>
          <a:lstStyle/>
          <a:p>
            <a:pPr lvl="0">
              <a:buChar char="✦"/>
              <a:defRPr sz="1800"/>
            </a:pPr>
            <a:r>
              <a:rPr sz="3000">
                <a:latin typeface="华文楷体"/>
                <a:ea typeface="华文楷体"/>
                <a:cs typeface="华文楷体"/>
                <a:sym typeface="华文楷体"/>
              </a:rPr>
              <a:t>设计上的差异造成性能评估方法和指标难以统一；</a:t>
            </a:r>
            <a:endParaRPr sz="3000">
              <a:latin typeface="华文楷体"/>
              <a:ea typeface="华文楷体"/>
              <a:cs typeface="华文楷体"/>
              <a:sym typeface="华文楷体"/>
            </a:endParaRPr>
          </a:p>
          <a:p>
            <a:pPr lvl="0">
              <a:buChar char="✦"/>
              <a:defRPr sz="1800"/>
            </a:pPr>
            <a:r>
              <a:rPr sz="3000">
                <a:latin typeface="华文楷体"/>
                <a:ea typeface="华文楷体"/>
                <a:cs typeface="华文楷体"/>
                <a:sym typeface="华文楷体"/>
              </a:rPr>
              <a:t>同步方法的多样性以及复杂性；</a:t>
            </a:r>
            <a:endParaRPr sz="3000">
              <a:latin typeface="华文楷体"/>
              <a:ea typeface="华文楷体"/>
              <a:cs typeface="华文楷体"/>
              <a:sym typeface="华文楷体"/>
            </a:endParaRPr>
          </a:p>
          <a:p>
            <a:pPr lvl="0">
              <a:buChar char="✦"/>
              <a:defRPr sz="1800"/>
            </a:pPr>
            <a:r>
              <a:rPr sz="3000">
                <a:latin typeface="华文楷体"/>
                <a:ea typeface="华文楷体"/>
                <a:cs typeface="华文楷体"/>
                <a:sym typeface="华文楷体"/>
              </a:rPr>
              <a:t>应用需求以及多核处理器架构的差异性；</a:t>
            </a:r>
          </a:p>
        </p:txBody>
      </p:sp>
      <p:pic>
        <p:nvPicPr>
          <p:cNvPr id="55"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56"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Shape 456"/>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并发Cuckoo过滤器</a:t>
            </a:r>
          </a:p>
        </p:txBody>
      </p:sp>
      <p:pic>
        <p:nvPicPr>
          <p:cNvPr id="457"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58"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459"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460"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461" name="MathTypeEquation.pdf"/>
          <p:cNvPicPr/>
          <p:nvPr/>
        </p:nvPicPr>
        <p:blipFill>
          <a:blip r:embed="rId4">
            <a:extLst/>
          </a:blip>
          <a:stretch>
            <a:fillRect/>
          </a:stretch>
        </p:blipFill>
        <p:spPr>
          <a:xfrm>
            <a:off x="6699250" y="5048250"/>
            <a:ext cx="114300" cy="165100"/>
          </a:xfrm>
          <a:prstGeom prst="rect">
            <a:avLst/>
          </a:prstGeom>
          <a:ln w="12700">
            <a:miter lim="400000"/>
          </a:ln>
        </p:spPr>
      </p:pic>
      <p:sp>
        <p:nvSpPr>
          <p:cNvPr id="462" name="Shape 462"/>
          <p:cNvSpPr/>
          <p:nvPr/>
        </p:nvSpPr>
        <p:spPr>
          <a:xfrm>
            <a:off x="593290" y="2362200"/>
            <a:ext cx="11818220" cy="528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华文楷体"/>
                <a:ea typeface="华文楷体"/>
                <a:cs typeface="华文楷体"/>
                <a:sym typeface="华文楷体"/>
              </a:rPr>
              <a:t>自旋锁：</a:t>
            </a:r>
            <a:endParaRPr sz="2800">
              <a:latin typeface="华文楷体"/>
              <a:ea typeface="华文楷体"/>
              <a:cs typeface="华文楷体"/>
              <a:sym typeface="华文楷体"/>
            </a:endParaRPr>
          </a:p>
          <a:p>
            <a:pPr lvl="1" marL="889000" indent="-444500" algn="l">
              <a:buSzPct val="75000"/>
              <a:buChar char="•"/>
              <a:defRPr sz="1800"/>
            </a:pPr>
            <a:r>
              <a:rPr sz="2800">
                <a:latin typeface="华文楷体"/>
                <a:ea typeface="华文楷体"/>
                <a:cs typeface="华文楷体"/>
                <a:sym typeface="华文楷体"/>
              </a:rPr>
              <a:t>TAS锁：简单，但是性能不理想</a:t>
            </a:r>
            <a:endParaRPr sz="2800">
              <a:latin typeface="华文楷体"/>
              <a:ea typeface="华文楷体"/>
              <a:cs typeface="华文楷体"/>
              <a:sym typeface="华文楷体"/>
            </a:endParaRPr>
          </a:p>
          <a:p>
            <a:pPr lvl="0" marL="444500" indent="-444500" algn="l">
              <a:buSzPct val="75000"/>
              <a:buChar char="•"/>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华文楷体"/>
                <a:ea typeface="华文楷体"/>
                <a:cs typeface="华文楷体"/>
                <a:sym typeface="华文楷体"/>
              </a:rPr>
              <a:t>TTAS锁：在TAS锁的基础上进行了改进，总线流量压力大</a:t>
            </a:r>
            <a:endParaRPr sz="2800">
              <a:latin typeface="华文楷体"/>
              <a:ea typeface="华文楷体"/>
              <a:cs typeface="华文楷体"/>
              <a:sym typeface="华文楷体"/>
            </a:endParaRPr>
          </a:p>
          <a:p>
            <a:pPr lvl="0" marL="444500" indent="-444500" algn="l">
              <a:buSzPct val="75000"/>
              <a:buChar char="•"/>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华文楷体"/>
                <a:ea typeface="华文楷体"/>
                <a:cs typeface="华文楷体"/>
                <a:sym typeface="华文楷体"/>
              </a:rPr>
              <a:t>CLH锁：结构上采用隐式链表，节点之间没有明显的next指针，但有一个显示的tail指针。优点是空间复杂度低，缺点是这种结构的锁在NUMA架构上存在性能瓶颈（如果前驱节点位于remote的内存节点上</a:t>
            </a:r>
            <a:endParaRPr sz="2800">
              <a:latin typeface="华文楷体"/>
              <a:ea typeface="华文楷体"/>
              <a:cs typeface="华文楷体"/>
              <a:sym typeface="华文楷体"/>
            </a:endParaRPr>
          </a:p>
          <a:p>
            <a:pPr lvl="0" marL="444500" indent="-444500" algn="l">
              <a:buSzPct val="75000"/>
              <a:buChar char="•"/>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华文楷体"/>
                <a:ea typeface="华文楷体"/>
                <a:cs typeface="华文楷体"/>
                <a:sym typeface="华文楷体"/>
              </a:rPr>
              <a:t>MCS锁：采用链表结构，每个线程在自己的locked变量上自旋，对应核心的一级私有缓存可以满足自旋，不会引起缓存一致性流量和NUMA系统上的跨节点流量</a:t>
            </a:r>
          </a:p>
        </p:txBody>
      </p:sp>
      <p:pic>
        <p:nvPicPr>
          <p:cNvPr id="463"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464"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465" name="MathTypeEquation.pdf"/>
          <p:cNvPicPr/>
          <p:nvPr/>
        </p:nvPicPr>
        <p:blipFill>
          <a:blip r:embed="rId4">
            <a:extLst/>
          </a:blip>
          <a:stretch>
            <a:fillRect/>
          </a:stretch>
        </p:blipFill>
        <p:spPr>
          <a:xfrm>
            <a:off x="7080250" y="5429250"/>
            <a:ext cx="114300" cy="165100"/>
          </a:xfrm>
          <a:prstGeom prst="rect">
            <a:avLst/>
          </a:prstGeom>
          <a:ln w="12700">
            <a:miter lim="400000"/>
          </a:ln>
        </p:spPr>
      </p:pic>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插入操作</a:t>
            </a:r>
          </a:p>
        </p:txBody>
      </p:sp>
      <p:pic>
        <p:nvPicPr>
          <p:cNvPr id="468"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69"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470"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471"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472"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473"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474"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475" name="MathTypeEquation.pdf"/>
          <p:cNvPicPr/>
          <p:nvPr/>
        </p:nvPicPr>
        <p:blipFill>
          <a:blip r:embed="rId4">
            <a:extLst/>
          </a:blip>
          <a:stretch>
            <a:fillRect/>
          </a:stretch>
        </p:blipFill>
        <p:spPr>
          <a:xfrm>
            <a:off x="7080250" y="5429250"/>
            <a:ext cx="114300" cy="165100"/>
          </a:xfrm>
          <a:prstGeom prst="rect">
            <a:avLst/>
          </a:prstGeom>
          <a:ln w="12700">
            <a:miter lim="400000"/>
          </a:ln>
        </p:spPr>
      </p:pic>
      <p:sp>
        <p:nvSpPr>
          <p:cNvPr id="476" name="Shape 476"/>
          <p:cNvSpPr/>
          <p:nvPr/>
        </p:nvSpPr>
        <p:spPr>
          <a:xfrm>
            <a:off x="593290" y="2362200"/>
            <a:ext cx="11818220" cy="528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华文楷体"/>
                <a:ea typeface="华文楷体"/>
                <a:cs typeface="华文楷体"/>
                <a:sym typeface="华文楷体"/>
              </a:rPr>
              <a:t>元素插入规则：</a:t>
            </a:r>
            <a:endParaRPr sz="2800">
              <a:latin typeface="华文楷体"/>
              <a:ea typeface="华文楷体"/>
              <a:cs typeface="华文楷体"/>
              <a:sym typeface="华文楷体"/>
            </a:endParaRPr>
          </a:p>
          <a:p>
            <a:pPr lvl="1" marL="889000" indent="-444500" algn="l">
              <a:buSzPct val="75000"/>
              <a:buChar char="•"/>
              <a:defRPr sz="1800"/>
            </a:pPr>
            <a:r>
              <a:rPr sz="2800">
                <a:latin typeface="华文楷体"/>
                <a:ea typeface="华文楷体"/>
                <a:cs typeface="华文楷体"/>
                <a:sym typeface="华文楷体"/>
              </a:rPr>
              <a:t>通过哈希函数h1(x)和h2(x)计算元素x的哈希桶编号b1和b2，随机选择一个哈希桶（假设选中b1），查询b1是否有空闲位置可供插入；</a:t>
            </a: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华文楷体"/>
                <a:ea typeface="华文楷体"/>
                <a:cs typeface="华文楷体"/>
                <a:sym typeface="华文楷体"/>
              </a:rPr>
              <a:t>有，则插入，返回插入成功标志；</a:t>
            </a: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华文楷体"/>
                <a:ea typeface="华文楷体"/>
                <a:cs typeface="华文楷体"/>
                <a:sym typeface="华文楷体"/>
              </a:rPr>
              <a:t>没有，则从b1中踢出一个旧指纹，将新指纹插入，被踢出的指纹按照规则被插入到其它位置上；（可能会引起其它哈希桶内指纹的再一次移动）</a:t>
            </a: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华文楷体"/>
                <a:ea typeface="华文楷体"/>
                <a:cs typeface="华文楷体"/>
                <a:sym typeface="华文楷体"/>
              </a:rPr>
              <a:t>如果在插入某个元素的指纹时，移动的指纹的数量超过预定上限，则说明此时的过滤器没有空闲位置，插入失败。</a:t>
            </a:r>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删除操作</a:t>
            </a:r>
          </a:p>
        </p:txBody>
      </p:sp>
      <p:pic>
        <p:nvPicPr>
          <p:cNvPr id="479"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80"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481"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482"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483"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484"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485"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486" name="MathTypeEquation.pdf"/>
          <p:cNvPicPr/>
          <p:nvPr/>
        </p:nvPicPr>
        <p:blipFill>
          <a:blip r:embed="rId4">
            <a:extLst/>
          </a:blip>
          <a:stretch>
            <a:fillRect/>
          </a:stretch>
        </p:blipFill>
        <p:spPr>
          <a:xfrm>
            <a:off x="7080250" y="5429250"/>
            <a:ext cx="114300" cy="165100"/>
          </a:xfrm>
          <a:prstGeom prst="rect">
            <a:avLst/>
          </a:prstGeom>
          <a:ln w="12700">
            <a:miter lim="400000"/>
          </a:ln>
        </p:spPr>
      </p:pic>
      <p:sp>
        <p:nvSpPr>
          <p:cNvPr id="487" name="Shape 487"/>
          <p:cNvSpPr/>
          <p:nvPr/>
        </p:nvSpPr>
        <p:spPr>
          <a:xfrm>
            <a:off x="593290" y="2578100"/>
            <a:ext cx="11818220" cy="485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华文楷体"/>
                <a:ea typeface="华文楷体"/>
                <a:cs typeface="华文楷体"/>
                <a:sym typeface="华文楷体"/>
              </a:rPr>
              <a:t>标准布隆过滤器不支持删除操作：删除元素需要对对应的位置执行清零操作，会导致其它映射到该位置上的元素被漏报</a:t>
            </a:r>
            <a:endParaRPr sz="2800">
              <a:latin typeface="华文楷体"/>
              <a:ea typeface="华文楷体"/>
              <a:cs typeface="华文楷体"/>
              <a:sym typeface="华文楷体"/>
            </a:endParaRPr>
          </a:p>
          <a:p>
            <a:pPr lvl="0" marL="444500" indent="-444500" algn="l">
              <a:buSzPct val="75000"/>
              <a:buChar char="✦"/>
              <a:defRPr sz="1800"/>
            </a:pPr>
            <a:endParaRPr sz="2800">
              <a:latin typeface="华文楷体"/>
              <a:ea typeface="华文楷体"/>
              <a:cs typeface="华文楷体"/>
              <a:sym typeface="华文楷体"/>
            </a:endParaRPr>
          </a:p>
          <a:p>
            <a:pPr lvl="0" marL="444500" indent="-444500" algn="l">
              <a:buSzPct val="75000"/>
              <a:buChar char="✦"/>
              <a:defRPr sz="1800"/>
            </a:pPr>
            <a:r>
              <a:rPr sz="2800">
                <a:latin typeface="华文楷体"/>
                <a:ea typeface="华文楷体"/>
                <a:cs typeface="华文楷体"/>
                <a:sym typeface="华文楷体"/>
              </a:rPr>
              <a:t>删除元素时，首先查找到对应元素的指纹在Cuckoo过滤器中的位置，然后从哈希桶中删除该指纹</a:t>
            </a:r>
            <a:endParaRPr sz="2800">
              <a:latin typeface="华文楷体"/>
              <a:ea typeface="华文楷体"/>
              <a:cs typeface="华文楷体"/>
              <a:sym typeface="华文楷体"/>
            </a:endParaRPr>
          </a:p>
          <a:p>
            <a:pPr lvl="0" marL="444500" indent="-444500" algn="l">
              <a:buSzPct val="75000"/>
              <a:buChar char="✦"/>
              <a:defRPr sz="1800"/>
            </a:pPr>
            <a:endParaRPr sz="2800">
              <a:latin typeface="华文楷体"/>
              <a:ea typeface="华文楷体"/>
              <a:cs typeface="华文楷体"/>
              <a:sym typeface="华文楷体"/>
            </a:endParaRPr>
          </a:p>
          <a:p>
            <a:pPr lvl="0" marL="444500" indent="-444500" algn="l">
              <a:buSzPct val="75000"/>
              <a:buChar char="✦"/>
              <a:defRPr sz="1800"/>
            </a:pPr>
            <a:r>
              <a:rPr sz="2800">
                <a:latin typeface="华文楷体"/>
                <a:ea typeface="华文楷体"/>
                <a:cs typeface="华文楷体"/>
                <a:sym typeface="华文楷体"/>
              </a:rPr>
              <a:t>由于指纹也是通过哈希函数计算得来的，所以不同元素可能有相同的指纹信息，Cuckoo过滤器允许在同一个哈希桶内存储相同的指纹，执行删除时，删除指纹的一个副本就可以，这样不会造成漏报，也不引入额外的空间开销</a:t>
            </a:r>
            <a:endParaRPr sz="2800">
              <a:latin typeface="华文楷体"/>
              <a:ea typeface="华文楷体"/>
              <a:cs typeface="华文楷体"/>
              <a:sym typeface="华文楷体"/>
            </a:endParaRPr>
          </a:p>
        </p:txBody>
      </p:sp>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9" name="Shape 489"/>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性能优化</a:t>
            </a:r>
          </a:p>
        </p:txBody>
      </p:sp>
      <p:pic>
        <p:nvPicPr>
          <p:cNvPr id="490"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491"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492"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493"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494"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495"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496"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497" name="MathTypeEquation.pdf"/>
          <p:cNvPicPr/>
          <p:nvPr/>
        </p:nvPicPr>
        <p:blipFill>
          <a:blip r:embed="rId4">
            <a:extLst/>
          </a:blip>
          <a:stretch>
            <a:fillRect/>
          </a:stretch>
        </p:blipFill>
        <p:spPr>
          <a:xfrm>
            <a:off x="7080250" y="5429250"/>
            <a:ext cx="114300" cy="165100"/>
          </a:xfrm>
          <a:prstGeom prst="rect">
            <a:avLst/>
          </a:prstGeom>
          <a:ln w="12700">
            <a:miter lim="400000"/>
          </a:ln>
        </p:spPr>
      </p:pic>
      <p:sp>
        <p:nvSpPr>
          <p:cNvPr id="498" name="Shape 498"/>
          <p:cNvSpPr/>
          <p:nvPr/>
        </p:nvSpPr>
        <p:spPr>
          <a:xfrm>
            <a:off x="593290" y="2895600"/>
            <a:ext cx="11818220" cy="4216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Calibri"/>
                <a:ea typeface="Calibri"/>
                <a:cs typeface="Calibri"/>
                <a:sym typeface="Calibri"/>
              </a:rPr>
              <a:t>对Cuckoo过滤器的优化包括两个方面</a:t>
            </a:r>
            <a:r>
              <a:rPr sz="2800">
                <a:latin typeface="华文楷体"/>
                <a:ea typeface="华文楷体"/>
                <a:cs typeface="华文楷体"/>
                <a:sym typeface="华文楷体"/>
              </a:rPr>
              <a:t>：</a:t>
            </a:r>
            <a:endParaRPr sz="2800">
              <a:latin typeface="华文楷体"/>
              <a:ea typeface="华文楷体"/>
              <a:cs typeface="华文楷体"/>
              <a:sym typeface="华文楷体"/>
            </a:endParaRPr>
          </a:p>
          <a:p>
            <a:pPr lvl="0" marL="444500" indent="-444500" algn="l">
              <a:buSzPct val="75000"/>
              <a:buChar char="✦"/>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Calibri"/>
                <a:ea typeface="Calibri"/>
                <a:cs typeface="Calibri"/>
                <a:sym typeface="Calibri"/>
              </a:rPr>
              <a:t>空间优化</a:t>
            </a:r>
            <a:r>
              <a:rPr sz="2800">
                <a:latin typeface="华文楷体"/>
                <a:ea typeface="华文楷体"/>
                <a:cs typeface="华文楷体"/>
                <a:sym typeface="华文楷体"/>
              </a:rPr>
              <a:t>：进行元素查询时，哈希桶内存储的指纹的顺序不影响查询的结构，采用半排序算法可以平均为每条指纹节省1比特的存储空间</a:t>
            </a:r>
            <a:endParaRPr sz="2800">
              <a:latin typeface="华文楷体"/>
              <a:ea typeface="华文楷体"/>
              <a:cs typeface="华文楷体"/>
              <a:sym typeface="华文楷体"/>
            </a:endParaRPr>
          </a:p>
          <a:p>
            <a:pPr lvl="0" marL="444500" indent="-444500" algn="l">
              <a:buSzPct val="75000"/>
              <a:buChar char="•"/>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Calibri"/>
                <a:ea typeface="Calibri"/>
                <a:cs typeface="Calibri"/>
                <a:sym typeface="Calibri"/>
              </a:rPr>
              <a:t>并发优化</a:t>
            </a:r>
            <a:r>
              <a:rPr sz="2800">
                <a:latin typeface="华文楷体"/>
                <a:ea typeface="华文楷体"/>
                <a:cs typeface="华文楷体"/>
                <a:sym typeface="华文楷体"/>
              </a:rPr>
              <a:t>：使用一致性不敏感编程模型（COP），将事务转化为COP事务，COP事务的执行分两个阶段：只读前缀和更新后缀。使用COP可以精简事务读取集和写入集，较少冲突和伪中断。适合基于硬件事务内存的数据结构</a:t>
            </a:r>
          </a:p>
        </p:txBody>
      </p:sp>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性能评估</a:t>
            </a:r>
          </a:p>
        </p:txBody>
      </p:sp>
      <p:pic>
        <p:nvPicPr>
          <p:cNvPr id="501"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502"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503"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504"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505"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506"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507"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508" name="MathTypeEquation.pdf"/>
          <p:cNvPicPr/>
          <p:nvPr/>
        </p:nvPicPr>
        <p:blipFill>
          <a:blip r:embed="rId4">
            <a:extLst/>
          </a:blip>
          <a:stretch>
            <a:fillRect/>
          </a:stretch>
        </p:blipFill>
        <p:spPr>
          <a:xfrm>
            <a:off x="7080250" y="5429250"/>
            <a:ext cx="114300" cy="165100"/>
          </a:xfrm>
          <a:prstGeom prst="rect">
            <a:avLst/>
          </a:prstGeom>
          <a:ln w="12700">
            <a:miter lim="400000"/>
          </a:ln>
        </p:spPr>
      </p:pic>
      <p:sp>
        <p:nvSpPr>
          <p:cNvPr id="509" name="Shape 509"/>
          <p:cNvSpPr/>
          <p:nvPr/>
        </p:nvSpPr>
        <p:spPr>
          <a:xfrm>
            <a:off x="593290" y="3282949"/>
            <a:ext cx="11818220" cy="3441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Calibri"/>
                <a:ea typeface="Calibri"/>
                <a:cs typeface="Calibri"/>
                <a:sym typeface="Calibri"/>
              </a:rPr>
              <a:t>性能评估指标</a:t>
            </a:r>
            <a:r>
              <a:rPr sz="2800">
                <a:latin typeface="华文楷体"/>
                <a:ea typeface="华文楷体"/>
                <a:cs typeface="华文楷体"/>
                <a:sym typeface="华文楷体"/>
              </a:rPr>
              <a:t>：</a:t>
            </a: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Calibri"/>
                <a:ea typeface="Calibri"/>
                <a:cs typeface="Calibri"/>
                <a:sym typeface="Calibri"/>
              </a:rPr>
              <a:t>扩展性</a:t>
            </a:r>
            <a:endParaRPr sz="2800">
              <a:latin typeface="Calibri"/>
              <a:ea typeface="Calibri"/>
              <a:cs typeface="Calibri"/>
              <a:sym typeface="Calibri"/>
            </a:endParaRPr>
          </a:p>
          <a:p>
            <a:pPr lvl="0" algn="l">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Calibri"/>
                <a:ea typeface="Calibri"/>
                <a:cs typeface="Calibri"/>
                <a:sym typeface="Calibri"/>
              </a:rPr>
              <a:t>更新比重对性能的影响</a:t>
            </a:r>
            <a:endParaRPr sz="2800">
              <a:latin typeface="Calibri"/>
              <a:ea typeface="Calibri"/>
              <a:cs typeface="Calibri"/>
              <a:sym typeface="Calibri"/>
            </a:endParaRPr>
          </a:p>
          <a:p>
            <a:pPr lvl="0" algn="l">
              <a:defRPr sz="1800"/>
            </a:pPr>
            <a:endParaRPr sz="2800">
              <a:latin typeface="Calibri"/>
              <a:ea typeface="Calibri"/>
              <a:cs typeface="Calibri"/>
              <a:sym typeface="Calibri"/>
            </a:endParaRPr>
          </a:p>
          <a:p>
            <a:pPr lvl="1" marL="889000" indent="-444500" algn="l">
              <a:buSzPct val="75000"/>
              <a:buChar char="•"/>
              <a:defRPr sz="1800"/>
            </a:pPr>
            <a:r>
              <a:rPr sz="2800">
                <a:latin typeface="Calibri"/>
                <a:ea typeface="Calibri"/>
                <a:cs typeface="Calibri"/>
                <a:sym typeface="Calibri"/>
              </a:rPr>
              <a:t>Retries次数对性能的影响</a:t>
            </a:r>
          </a:p>
        </p:txBody>
      </p:sp>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Shape 511"/>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扩展性</a:t>
            </a:r>
          </a:p>
        </p:txBody>
      </p:sp>
      <p:pic>
        <p:nvPicPr>
          <p:cNvPr id="512"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513"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514"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515"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516"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517"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518"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519" name="MathTypeEquation.pdf"/>
          <p:cNvPicPr/>
          <p:nvPr/>
        </p:nvPicPr>
        <p:blipFill>
          <a:blip r:embed="rId4">
            <a:extLst/>
          </a:blip>
          <a:stretch>
            <a:fillRect/>
          </a:stretch>
        </p:blipFill>
        <p:spPr>
          <a:xfrm>
            <a:off x="7080250" y="5429250"/>
            <a:ext cx="114300" cy="165100"/>
          </a:xfrm>
          <a:prstGeom prst="rect">
            <a:avLst/>
          </a:prstGeom>
          <a:ln w="12700">
            <a:miter lim="400000"/>
          </a:ln>
        </p:spPr>
      </p:pic>
      <p:pic>
        <p:nvPicPr>
          <p:cNvPr id="520" name="pasted-image.pdf"/>
          <p:cNvPicPr/>
          <p:nvPr/>
        </p:nvPicPr>
        <p:blipFill>
          <a:blip r:embed="rId5">
            <a:extLst/>
          </a:blip>
          <a:stretch>
            <a:fillRect/>
          </a:stretch>
        </p:blipFill>
        <p:spPr>
          <a:xfrm>
            <a:off x="6891866" y="1958726"/>
            <a:ext cx="4572001" cy="3200401"/>
          </a:xfrm>
          <a:prstGeom prst="rect">
            <a:avLst/>
          </a:prstGeom>
          <a:ln w="12700">
            <a:miter lim="400000"/>
          </a:ln>
        </p:spPr>
      </p:pic>
      <p:pic>
        <p:nvPicPr>
          <p:cNvPr id="521" name="pasted-image.pdf"/>
          <p:cNvPicPr/>
          <p:nvPr/>
        </p:nvPicPr>
        <p:blipFill>
          <a:blip r:embed="rId6">
            <a:extLst/>
          </a:blip>
          <a:stretch>
            <a:fillRect/>
          </a:stretch>
        </p:blipFill>
        <p:spPr>
          <a:xfrm>
            <a:off x="7099300" y="5864473"/>
            <a:ext cx="4572000" cy="3200401"/>
          </a:xfrm>
          <a:prstGeom prst="rect">
            <a:avLst/>
          </a:prstGeom>
          <a:ln w="12700">
            <a:miter lim="400000"/>
          </a:ln>
        </p:spPr>
      </p:pic>
      <p:sp>
        <p:nvSpPr>
          <p:cNvPr id="522" name="Shape 522"/>
          <p:cNvSpPr/>
          <p:nvPr/>
        </p:nvSpPr>
        <p:spPr>
          <a:xfrm>
            <a:off x="9222253" y="5326964"/>
            <a:ext cx="690160" cy="433172"/>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100">
                <a:latin typeface="Times New Roman"/>
                <a:ea typeface="Times New Roman"/>
                <a:cs typeface="Times New Roman"/>
                <a:sym typeface="Times New Roman"/>
              </a:defRPr>
            </a:lvl1pPr>
          </a:lstStyle>
          <a:p>
            <a:pPr lvl="0">
              <a:defRPr sz="1800"/>
            </a:pPr>
            <a:r>
              <a:rPr sz="2100"/>
              <a:t>u = 0</a:t>
            </a:r>
          </a:p>
        </p:txBody>
      </p:sp>
      <p:sp>
        <p:nvSpPr>
          <p:cNvPr id="523" name="Shape 523"/>
          <p:cNvSpPr/>
          <p:nvPr/>
        </p:nvSpPr>
        <p:spPr>
          <a:xfrm>
            <a:off x="9206378" y="9169210"/>
            <a:ext cx="823510" cy="433172"/>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100">
                <a:latin typeface="Times New Roman"/>
                <a:ea typeface="Times New Roman"/>
                <a:cs typeface="Times New Roman"/>
                <a:sym typeface="Times New Roman"/>
              </a:defRPr>
            </a:lvl1pPr>
          </a:lstStyle>
          <a:p>
            <a:pPr lvl="0">
              <a:defRPr sz="1800"/>
            </a:pPr>
            <a:r>
              <a:rPr sz="2100"/>
              <a:t>u = 10</a:t>
            </a:r>
          </a:p>
        </p:txBody>
      </p:sp>
      <p:sp>
        <p:nvSpPr>
          <p:cNvPr id="524" name="Shape 524"/>
          <p:cNvSpPr/>
          <p:nvPr/>
        </p:nvSpPr>
        <p:spPr>
          <a:xfrm>
            <a:off x="580590" y="2933700"/>
            <a:ext cx="5773644" cy="414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Calibri"/>
                <a:ea typeface="Calibri"/>
                <a:cs typeface="Calibri"/>
                <a:sym typeface="Calibri"/>
              </a:rPr>
              <a:t>四种软件辅助方案</a:t>
            </a:r>
            <a:r>
              <a:rPr sz="2800">
                <a:latin typeface="华文楷体"/>
                <a:ea typeface="华文楷体"/>
                <a:cs typeface="华文楷体"/>
                <a:sym typeface="华文楷体"/>
              </a:rPr>
              <a:t>：</a:t>
            </a: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1" marL="889000" indent="-444500" algn="l">
              <a:buSzPct val="75000"/>
              <a:buChar char="•"/>
              <a:defRPr sz="1800"/>
            </a:pPr>
            <a:r>
              <a:rPr sz="2800">
                <a:solidFill>
                  <a:srgbClr val="FF9300"/>
                </a:solidFill>
                <a:latin typeface="Calibri"/>
                <a:ea typeface="Calibri"/>
                <a:cs typeface="Calibri"/>
                <a:sym typeface="Calibri"/>
              </a:rPr>
              <a:t>RTM-retry</a:t>
            </a:r>
            <a:endParaRPr sz="2800">
              <a:solidFill>
                <a:srgbClr val="FF9300"/>
              </a:solidFill>
              <a:latin typeface="Calibri"/>
              <a:ea typeface="Calibri"/>
              <a:cs typeface="Calibri"/>
              <a:sym typeface="Calibri"/>
            </a:endParaRPr>
          </a:p>
          <a:p>
            <a:pPr lvl="0" algn="l">
              <a:defRPr sz="1800"/>
            </a:pPr>
            <a:endParaRPr sz="2800">
              <a:latin typeface="华文楷体"/>
              <a:ea typeface="华文楷体"/>
              <a:cs typeface="华文楷体"/>
              <a:sym typeface="华文楷体"/>
            </a:endParaRPr>
          </a:p>
          <a:p>
            <a:pPr lvl="1" marL="889000" indent="-444500" algn="l">
              <a:buSzPct val="75000"/>
              <a:buChar char="•"/>
              <a:defRPr sz="1800"/>
            </a:pPr>
            <a:r>
              <a:rPr sz="2800">
                <a:solidFill>
                  <a:srgbClr val="FF2600"/>
                </a:solidFill>
                <a:latin typeface="Calibri"/>
                <a:ea typeface="Calibri"/>
                <a:cs typeface="Calibri"/>
                <a:sym typeface="Calibri"/>
              </a:rPr>
              <a:t>SLR</a:t>
            </a:r>
            <a:endParaRPr sz="2800">
              <a:solidFill>
                <a:srgbClr val="FF2600"/>
              </a:solidFill>
              <a:latin typeface="Calibri"/>
              <a:ea typeface="Calibri"/>
              <a:cs typeface="Calibri"/>
              <a:sym typeface="Calibri"/>
            </a:endParaRPr>
          </a:p>
          <a:p>
            <a:pPr lvl="0" algn="l">
              <a:defRPr sz="1800"/>
            </a:pPr>
            <a:endParaRPr sz="2800">
              <a:latin typeface="Calibri"/>
              <a:ea typeface="Calibri"/>
              <a:cs typeface="Calibri"/>
              <a:sym typeface="Calibri"/>
            </a:endParaRPr>
          </a:p>
          <a:p>
            <a:pPr lvl="1" marL="889000" indent="-444500" algn="l">
              <a:buSzPct val="75000"/>
              <a:buChar char="•"/>
              <a:defRPr sz="1800"/>
            </a:pPr>
            <a:r>
              <a:rPr sz="2800">
                <a:solidFill>
                  <a:srgbClr val="0433FF"/>
                </a:solidFill>
                <a:latin typeface="Calibri"/>
                <a:ea typeface="Calibri"/>
                <a:cs typeface="Calibri"/>
                <a:sym typeface="Calibri"/>
              </a:rPr>
              <a:t>SCM</a:t>
            </a:r>
            <a:endParaRPr sz="2800">
              <a:solidFill>
                <a:srgbClr val="0433FF"/>
              </a:solidFill>
              <a:latin typeface="Calibri"/>
              <a:ea typeface="Calibri"/>
              <a:cs typeface="Calibri"/>
              <a:sym typeface="Calibri"/>
            </a:endParaRPr>
          </a:p>
          <a:p>
            <a:pPr lvl="0" algn="l">
              <a:defRPr sz="1800"/>
            </a:pPr>
            <a:endParaRPr sz="2800">
              <a:latin typeface="Calibri"/>
              <a:ea typeface="Calibri"/>
              <a:cs typeface="Calibri"/>
              <a:sym typeface="Calibri"/>
            </a:endParaRPr>
          </a:p>
          <a:p>
            <a:pPr lvl="1" marL="889000" indent="-444500" algn="l">
              <a:buSzPct val="75000"/>
              <a:buChar char="•"/>
              <a:defRPr sz="1800"/>
            </a:pPr>
            <a:r>
              <a:rPr sz="2800">
                <a:solidFill>
                  <a:srgbClr val="332EBE"/>
                </a:solidFill>
                <a:latin typeface="Calibri"/>
                <a:ea typeface="Calibri"/>
                <a:cs typeface="Calibri"/>
                <a:sym typeface="Calibri"/>
              </a:rPr>
              <a:t>SLR+SCM</a:t>
            </a:r>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更新比重和Retries次数</a:t>
            </a:r>
          </a:p>
        </p:txBody>
      </p:sp>
      <p:pic>
        <p:nvPicPr>
          <p:cNvPr id="527"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528"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529"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530"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531"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532"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533"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534" name="MathTypeEquation.pdf"/>
          <p:cNvPicPr/>
          <p:nvPr/>
        </p:nvPicPr>
        <p:blipFill>
          <a:blip r:embed="rId4">
            <a:extLst/>
          </a:blip>
          <a:stretch>
            <a:fillRect/>
          </a:stretch>
        </p:blipFill>
        <p:spPr>
          <a:xfrm>
            <a:off x="10365316" y="8017123"/>
            <a:ext cx="114301" cy="165101"/>
          </a:xfrm>
          <a:prstGeom prst="rect">
            <a:avLst/>
          </a:prstGeom>
          <a:ln w="12700">
            <a:miter lim="400000"/>
          </a:ln>
        </p:spPr>
      </p:pic>
      <p:sp>
        <p:nvSpPr>
          <p:cNvPr id="535" name="Shape 535"/>
          <p:cNvSpPr/>
          <p:nvPr/>
        </p:nvSpPr>
        <p:spPr>
          <a:xfrm>
            <a:off x="8158226" y="9243979"/>
            <a:ext cx="3393949" cy="520701"/>
          </a:xfrm>
          <a:prstGeom prst="rect">
            <a:avLst/>
          </a:prstGeom>
          <a:blipFill>
            <a:blip r:embed="rId5"/>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不同retries次数的扩展性</a:t>
            </a:r>
          </a:p>
        </p:txBody>
      </p:sp>
      <p:pic>
        <p:nvPicPr>
          <p:cNvPr id="536" name="pasted-image.pdf"/>
          <p:cNvPicPr/>
          <p:nvPr/>
        </p:nvPicPr>
        <p:blipFill>
          <a:blip r:embed="rId6">
            <a:extLst/>
          </a:blip>
          <a:stretch>
            <a:fillRect/>
          </a:stretch>
        </p:blipFill>
        <p:spPr>
          <a:xfrm>
            <a:off x="7061199" y="5710379"/>
            <a:ext cx="5012268" cy="3508588"/>
          </a:xfrm>
          <a:prstGeom prst="rect">
            <a:avLst/>
          </a:prstGeom>
          <a:ln w="12700">
            <a:miter lim="400000"/>
          </a:ln>
        </p:spPr>
      </p:pic>
      <p:grpSp>
        <p:nvGrpSpPr>
          <p:cNvPr id="539" name="Group 539"/>
          <p:cNvGrpSpPr/>
          <p:nvPr/>
        </p:nvGrpSpPr>
        <p:grpSpPr>
          <a:xfrm>
            <a:off x="6953250" y="1462602"/>
            <a:ext cx="5181600" cy="4146755"/>
            <a:chOff x="0" y="0"/>
            <a:chExt cx="5181599" cy="4146754"/>
          </a:xfrm>
        </p:grpSpPr>
        <p:sp>
          <p:nvSpPr>
            <p:cNvPr id="537" name="Shape 537"/>
            <p:cNvSpPr/>
            <p:nvPr/>
          </p:nvSpPr>
          <p:spPr>
            <a:xfrm>
              <a:off x="1297516" y="3626054"/>
              <a:ext cx="3162301" cy="520701"/>
            </a:xfrm>
            <a:prstGeom prst="rect">
              <a:avLst/>
            </a:prstGeom>
            <a:blipFill rotWithShape="1">
              <a:blip r:embed="rId5"/>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不同更新比重的扩展性</a:t>
              </a:r>
            </a:p>
          </p:txBody>
        </p:sp>
        <p:pic>
          <p:nvPicPr>
            <p:cNvPr id="538" name="pasted-image.pdf"/>
            <p:cNvPicPr/>
            <p:nvPr/>
          </p:nvPicPr>
          <p:blipFill>
            <a:blip r:embed="rId7">
              <a:extLst/>
            </a:blip>
            <a:stretch>
              <a:fillRect/>
            </a:stretch>
          </p:blipFill>
          <p:spPr>
            <a:xfrm>
              <a:off x="0" y="0"/>
              <a:ext cx="5181600" cy="3627120"/>
            </a:xfrm>
            <a:prstGeom prst="rect">
              <a:avLst/>
            </a:prstGeom>
            <a:ln w="12700" cap="flat">
              <a:noFill/>
              <a:miter lim="400000"/>
            </a:ln>
            <a:effectLst/>
          </p:spPr>
        </p:pic>
      </p:grpSp>
      <p:sp>
        <p:nvSpPr>
          <p:cNvPr id="540" name="Shape 540"/>
          <p:cNvSpPr/>
          <p:nvPr/>
        </p:nvSpPr>
        <p:spPr>
          <a:xfrm>
            <a:off x="258857" y="2247899"/>
            <a:ext cx="5773643"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Calibri"/>
                <a:ea typeface="Calibri"/>
                <a:cs typeface="Calibri"/>
                <a:sym typeface="Calibri"/>
              </a:rPr>
              <a:t>三组不同数据集</a:t>
            </a:r>
            <a:r>
              <a:rPr sz="2800">
                <a:latin typeface="华文楷体"/>
                <a:ea typeface="华文楷体"/>
                <a:cs typeface="华文楷体"/>
                <a:sym typeface="华文楷体"/>
              </a:rPr>
              <a:t>：</a:t>
            </a: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1" marL="889000" indent="-444500" algn="l">
              <a:buSzPct val="75000"/>
              <a:buChar char="•"/>
              <a:defRPr sz="1800"/>
            </a:pPr>
            <a:r>
              <a:rPr sz="2800">
                <a:solidFill>
                  <a:srgbClr val="FF2600"/>
                </a:solidFill>
                <a:latin typeface="华文楷体"/>
                <a:ea typeface="华文楷体"/>
                <a:cs typeface="华文楷体"/>
                <a:sym typeface="华文楷体"/>
              </a:rPr>
              <a:t>只读</a:t>
            </a:r>
            <a:endParaRPr sz="2800">
              <a:solidFill>
                <a:srgbClr val="FF2600"/>
              </a:solidFill>
              <a:latin typeface="Calibri"/>
              <a:ea typeface="Calibri"/>
              <a:cs typeface="Calibri"/>
              <a:sym typeface="Calibri"/>
            </a:endParaRPr>
          </a:p>
          <a:p>
            <a:pPr lvl="0" algn="l">
              <a:defRPr sz="1800"/>
            </a:pPr>
            <a:endParaRPr sz="2800">
              <a:solidFill>
                <a:srgbClr val="FF9300"/>
              </a:solidFill>
              <a:latin typeface="Calibri"/>
              <a:ea typeface="Calibri"/>
              <a:cs typeface="Calibri"/>
              <a:sym typeface="Calibri"/>
            </a:endParaRPr>
          </a:p>
          <a:p>
            <a:pPr lvl="1" marL="889000" indent="-444500" algn="l">
              <a:buSzPct val="75000"/>
              <a:buChar char="•"/>
              <a:defRPr sz="1800"/>
            </a:pPr>
            <a:r>
              <a:rPr sz="2800">
                <a:solidFill>
                  <a:srgbClr val="FF9300"/>
                </a:solidFill>
                <a:latin typeface="Calibri"/>
                <a:ea typeface="Calibri"/>
                <a:cs typeface="Calibri"/>
                <a:sym typeface="Calibri"/>
              </a:rPr>
              <a:t>10%更新</a:t>
            </a:r>
            <a:endParaRPr sz="2800">
              <a:solidFill>
                <a:srgbClr val="FF9300"/>
              </a:solidFill>
              <a:latin typeface="Calibri"/>
              <a:ea typeface="Calibri"/>
              <a:cs typeface="Calibri"/>
              <a:sym typeface="Calibri"/>
            </a:endParaRPr>
          </a:p>
          <a:p>
            <a:pPr lvl="0" algn="l">
              <a:defRPr sz="1800"/>
            </a:pPr>
            <a:endParaRPr sz="2800">
              <a:latin typeface="Calibri"/>
              <a:ea typeface="Calibri"/>
              <a:cs typeface="Calibri"/>
              <a:sym typeface="Calibri"/>
            </a:endParaRPr>
          </a:p>
          <a:p>
            <a:pPr lvl="1" marL="889000" indent="-444500" algn="l">
              <a:buSzPct val="75000"/>
              <a:buChar char="•"/>
              <a:defRPr sz="1800"/>
            </a:pPr>
            <a:r>
              <a:rPr sz="2800">
                <a:solidFill>
                  <a:srgbClr val="332EBE"/>
                </a:solidFill>
                <a:latin typeface="Calibri"/>
                <a:ea typeface="Calibri"/>
                <a:cs typeface="Calibri"/>
                <a:sym typeface="Calibri"/>
              </a:rPr>
              <a:t>40%更新</a:t>
            </a:r>
          </a:p>
        </p:txBody>
      </p:sp>
      <p:sp>
        <p:nvSpPr>
          <p:cNvPr id="541" name="Shape 541"/>
          <p:cNvSpPr/>
          <p:nvPr/>
        </p:nvSpPr>
        <p:spPr>
          <a:xfrm>
            <a:off x="258857" y="5931396"/>
            <a:ext cx="5773643" cy="337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Calibri"/>
                <a:ea typeface="Calibri"/>
                <a:cs typeface="Calibri"/>
                <a:sym typeface="Calibri"/>
              </a:rPr>
              <a:t>数据集相同</a:t>
            </a:r>
            <a:r>
              <a:rPr sz="2800">
                <a:latin typeface="华文楷体"/>
                <a:ea typeface="华文楷体"/>
                <a:cs typeface="华文楷体"/>
                <a:sym typeface="华文楷体"/>
              </a:rPr>
              <a:t>：</a:t>
            </a:r>
            <a:endParaRPr sz="2800">
              <a:latin typeface="华文楷体"/>
              <a:ea typeface="华文楷体"/>
              <a:cs typeface="华文楷体"/>
              <a:sym typeface="华文楷体"/>
            </a:endParaRPr>
          </a:p>
          <a:p>
            <a:pPr lvl="0" algn="l">
              <a:defRPr sz="1800"/>
            </a:pPr>
            <a:endParaRPr sz="2800">
              <a:latin typeface="华文楷体"/>
              <a:ea typeface="华文楷体"/>
              <a:cs typeface="华文楷体"/>
              <a:sym typeface="华文楷体"/>
            </a:endParaRPr>
          </a:p>
          <a:p>
            <a:pPr lvl="1" marL="889000" indent="-444500" algn="l">
              <a:buSzPct val="75000"/>
              <a:buChar char="•"/>
              <a:defRPr sz="1800"/>
            </a:pPr>
            <a:r>
              <a:rPr sz="2800">
                <a:solidFill>
                  <a:srgbClr val="FF2600"/>
                </a:solidFill>
                <a:latin typeface="华文楷体"/>
                <a:ea typeface="华文楷体"/>
                <a:cs typeface="华文楷体"/>
                <a:sym typeface="华文楷体"/>
              </a:rPr>
              <a:t>retries为5次</a:t>
            </a:r>
            <a:endParaRPr sz="2800">
              <a:solidFill>
                <a:srgbClr val="FF2600"/>
              </a:solidFill>
              <a:latin typeface="Calibri"/>
              <a:ea typeface="Calibri"/>
              <a:cs typeface="Calibri"/>
              <a:sym typeface="Calibri"/>
            </a:endParaRPr>
          </a:p>
          <a:p>
            <a:pPr lvl="0" algn="l">
              <a:defRPr sz="1800"/>
            </a:pPr>
            <a:endParaRPr sz="2800">
              <a:solidFill>
                <a:srgbClr val="FF9300"/>
              </a:solidFill>
              <a:latin typeface="Calibri"/>
              <a:ea typeface="Calibri"/>
              <a:cs typeface="Calibri"/>
              <a:sym typeface="Calibri"/>
            </a:endParaRPr>
          </a:p>
          <a:p>
            <a:pPr lvl="1" marL="889000" indent="-444500" algn="l">
              <a:buSzPct val="75000"/>
              <a:buChar char="•"/>
              <a:defRPr sz="1800"/>
            </a:pPr>
            <a:r>
              <a:rPr sz="2800">
                <a:solidFill>
                  <a:srgbClr val="FF9300"/>
                </a:solidFill>
                <a:latin typeface="Calibri"/>
                <a:ea typeface="Calibri"/>
                <a:cs typeface="Calibri"/>
                <a:sym typeface="Calibri"/>
              </a:rPr>
              <a:t>retries为10次</a:t>
            </a:r>
            <a:endParaRPr sz="2800">
              <a:solidFill>
                <a:srgbClr val="FF9300"/>
              </a:solidFill>
              <a:latin typeface="Calibri"/>
              <a:ea typeface="Calibri"/>
              <a:cs typeface="Calibri"/>
              <a:sym typeface="Calibri"/>
            </a:endParaRPr>
          </a:p>
          <a:p>
            <a:pPr lvl="0" algn="l">
              <a:defRPr sz="1800"/>
            </a:pPr>
            <a:endParaRPr sz="2800">
              <a:latin typeface="Calibri"/>
              <a:ea typeface="Calibri"/>
              <a:cs typeface="Calibri"/>
              <a:sym typeface="Calibri"/>
            </a:endParaRPr>
          </a:p>
          <a:p>
            <a:pPr lvl="1" marL="889000" indent="-444500" algn="l">
              <a:buSzPct val="75000"/>
              <a:buChar char="•"/>
              <a:defRPr sz="1800"/>
            </a:pPr>
            <a:r>
              <a:rPr sz="2800">
                <a:solidFill>
                  <a:srgbClr val="332EBE"/>
                </a:solidFill>
                <a:latin typeface="Calibri"/>
                <a:ea typeface="Calibri"/>
                <a:cs typeface="Calibri"/>
                <a:sym typeface="Calibri"/>
              </a:rPr>
              <a:t>retries为20次</a:t>
            </a:r>
          </a:p>
        </p:txBody>
      </p:sp>
    </p:spTree>
  </p:cSld>
  <p:clrMapOvr>
    <a:masterClrMapping/>
  </p:clrMapOvr>
  <p:transitio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3" name="Shape 543"/>
          <p:cNvSpPr/>
          <p:nvPr>
            <p:ph type="title"/>
          </p:nvPr>
        </p:nvSpPr>
        <p:spPr>
          <a:xfrm>
            <a:off x="1079500" y="3632200"/>
            <a:ext cx="11099800" cy="2159000"/>
          </a:xfrm>
          <a:prstGeom prst="rect">
            <a:avLst/>
          </a:prstGeom>
        </p:spPr>
        <p:txBody>
          <a:bodyPr/>
          <a:lstStyle>
            <a:lvl1pPr>
              <a:defRPr sz="5000">
                <a:latin typeface="Calibri"/>
                <a:ea typeface="Calibri"/>
                <a:cs typeface="Calibri"/>
                <a:sym typeface="Calibri"/>
              </a:defRPr>
            </a:lvl1pPr>
          </a:lstStyle>
          <a:p>
            <a:pPr lvl="0">
              <a:defRPr sz="1800"/>
            </a:pPr>
            <a:r>
              <a:rPr sz="5000"/>
              <a:t>总结展望</a:t>
            </a:r>
          </a:p>
        </p:txBody>
      </p:sp>
      <p:pic>
        <p:nvPicPr>
          <p:cNvPr id="544"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545" name="image3.png"/>
          <p:cNvPicPr/>
          <p:nvPr/>
        </p:nvPicPr>
        <p:blipFill>
          <a:blip r:embed="rId3">
            <a:extLst/>
          </a:blip>
          <a:stretch>
            <a:fillRect/>
          </a:stretch>
        </p:blipFill>
        <p:spPr>
          <a:xfrm>
            <a:off x="351136" y="327471"/>
            <a:ext cx="1326103" cy="1271530"/>
          </a:xfrm>
          <a:prstGeom prst="rect">
            <a:avLst/>
          </a:prstGeom>
          <a:ln w="12700">
            <a:miter lim="400000"/>
          </a:ln>
        </p:spPr>
      </p:pic>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Shape 547"/>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本文工作</a:t>
            </a:r>
          </a:p>
        </p:txBody>
      </p:sp>
      <p:pic>
        <p:nvPicPr>
          <p:cNvPr id="548"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549"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550"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551"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552"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553"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554"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555" name="MathTypeEquation.pdf"/>
          <p:cNvPicPr/>
          <p:nvPr/>
        </p:nvPicPr>
        <p:blipFill>
          <a:blip r:embed="rId4">
            <a:extLst/>
          </a:blip>
          <a:stretch>
            <a:fillRect/>
          </a:stretch>
        </p:blipFill>
        <p:spPr>
          <a:xfrm>
            <a:off x="7080250" y="5429250"/>
            <a:ext cx="114300" cy="165100"/>
          </a:xfrm>
          <a:prstGeom prst="rect">
            <a:avLst/>
          </a:prstGeom>
          <a:ln w="12700">
            <a:miter lim="400000"/>
          </a:ln>
        </p:spPr>
      </p:pic>
      <p:sp>
        <p:nvSpPr>
          <p:cNvPr id="556" name="Shape 556"/>
          <p:cNvSpPr/>
          <p:nvPr/>
        </p:nvSpPr>
        <p:spPr>
          <a:xfrm>
            <a:off x="593290" y="2552700"/>
            <a:ext cx="11818220" cy="4902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800">
                <a:latin typeface="Calibri"/>
                <a:ea typeface="Calibri"/>
                <a:cs typeface="Calibri"/>
                <a:sym typeface="Calibri"/>
              </a:rPr>
              <a:t>本文主要工作包含四个方面</a:t>
            </a:r>
            <a:r>
              <a:rPr sz="2800">
                <a:latin typeface="华文楷体"/>
                <a:ea typeface="华文楷体"/>
                <a:cs typeface="华文楷体"/>
                <a:sym typeface="华文楷体"/>
              </a:rPr>
              <a:t>：</a:t>
            </a:r>
            <a:endParaRPr sz="2800">
              <a:latin typeface="华文楷体"/>
              <a:ea typeface="华文楷体"/>
              <a:cs typeface="华文楷体"/>
              <a:sym typeface="华文楷体"/>
            </a:endParaRPr>
          </a:p>
          <a:p>
            <a:pPr lvl="0" marL="444500" indent="-444500" algn="l">
              <a:buSzPct val="75000"/>
              <a:buChar char="✦"/>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Calibri"/>
                <a:ea typeface="Calibri"/>
                <a:cs typeface="Calibri"/>
                <a:sym typeface="Calibri"/>
              </a:rPr>
              <a:t>设计了CHTbench</a:t>
            </a:r>
            <a:endParaRPr sz="2800">
              <a:latin typeface="Calibri"/>
              <a:ea typeface="Calibri"/>
              <a:cs typeface="Calibri"/>
              <a:sym typeface="Calibri"/>
            </a:endParaRPr>
          </a:p>
          <a:p>
            <a:pPr lvl="1" marL="889000" indent="-444500" algn="l">
              <a:buSzPct val="75000"/>
              <a:buChar char="•"/>
              <a:defRPr sz="1800"/>
            </a:pPr>
            <a:endParaRPr sz="2800">
              <a:latin typeface="华文楷体"/>
              <a:ea typeface="华文楷体"/>
              <a:cs typeface="华文楷体"/>
              <a:sym typeface="华文楷体"/>
            </a:endParaRPr>
          </a:p>
          <a:p>
            <a:pPr lvl="1" marL="889000" indent="-444500" algn="l">
              <a:buSzPct val="75000"/>
              <a:buChar char="•"/>
              <a:defRPr sz="1800"/>
            </a:pPr>
            <a:r>
              <a:rPr sz="2800">
                <a:latin typeface="Calibri"/>
                <a:ea typeface="Calibri"/>
                <a:cs typeface="Calibri"/>
                <a:sym typeface="Calibri"/>
              </a:rPr>
              <a:t>在四个多（众）核平台上，对5种并发哈希算法进行了全面深入的评估与分析</a:t>
            </a:r>
            <a:endParaRPr sz="2800">
              <a:latin typeface="Calibri"/>
              <a:ea typeface="Calibri"/>
              <a:cs typeface="Calibri"/>
              <a:sym typeface="Calibri"/>
            </a:endParaRPr>
          </a:p>
          <a:p>
            <a:pPr lvl="0" algn="l">
              <a:defRPr sz="1800"/>
            </a:pPr>
            <a:endParaRPr sz="2800">
              <a:latin typeface="Calibri"/>
              <a:ea typeface="Calibri"/>
              <a:cs typeface="Calibri"/>
              <a:sym typeface="Calibri"/>
            </a:endParaRPr>
          </a:p>
          <a:p>
            <a:pPr lvl="1" marL="889000" indent="-444500" algn="l">
              <a:buSzPct val="75000"/>
              <a:buChar char="•"/>
              <a:defRPr sz="1800"/>
            </a:pPr>
            <a:r>
              <a:rPr sz="2800">
                <a:latin typeface="Calibri"/>
                <a:ea typeface="Calibri"/>
                <a:cs typeface="Calibri"/>
                <a:sym typeface="Calibri"/>
              </a:rPr>
              <a:t>设计了基于硬件事务内存的缓存行哈希表</a:t>
            </a:r>
            <a:endParaRPr sz="2800">
              <a:latin typeface="Calibri"/>
              <a:ea typeface="Calibri"/>
              <a:cs typeface="Calibri"/>
              <a:sym typeface="Calibri"/>
            </a:endParaRPr>
          </a:p>
          <a:p>
            <a:pPr lvl="0" algn="l">
              <a:defRPr sz="1800"/>
            </a:pPr>
            <a:endParaRPr sz="2800">
              <a:latin typeface="Calibri"/>
              <a:ea typeface="Calibri"/>
              <a:cs typeface="Calibri"/>
              <a:sym typeface="Calibri"/>
            </a:endParaRPr>
          </a:p>
          <a:p>
            <a:pPr lvl="1" marL="889000" indent="-444500" algn="l">
              <a:buSzPct val="75000"/>
              <a:buChar char="•"/>
              <a:defRPr sz="1800"/>
            </a:pPr>
            <a:r>
              <a:rPr sz="2800">
                <a:latin typeface="Calibri"/>
                <a:ea typeface="Calibri"/>
                <a:cs typeface="Calibri"/>
                <a:sym typeface="Calibri"/>
              </a:rPr>
              <a:t>实现了多核系统上的并发Cuckoo过滤器</a:t>
            </a:r>
          </a:p>
        </p:txBody>
      </p:sp>
    </p:spTree>
  </p:cSld>
  <p:clrMapOvr>
    <a:masterClrMapping/>
  </p:clrMapOvr>
  <p:transitio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8" name="Shape 558"/>
          <p:cNvSpPr/>
          <p:nvPr>
            <p:ph type="title"/>
          </p:nvPr>
        </p:nvSpPr>
        <p:spPr>
          <a:xfrm>
            <a:off x="835025" y="834462"/>
            <a:ext cx="11099801" cy="1108142"/>
          </a:xfrm>
          <a:prstGeom prst="rect">
            <a:avLst/>
          </a:prstGeom>
        </p:spPr>
        <p:txBody>
          <a:bodyPr/>
          <a:lstStyle>
            <a:lvl1pPr>
              <a:defRPr sz="4000">
                <a:latin typeface="Calibri"/>
                <a:ea typeface="Calibri"/>
                <a:cs typeface="Calibri"/>
                <a:sym typeface="Calibri"/>
              </a:defRPr>
            </a:lvl1pPr>
          </a:lstStyle>
          <a:p>
            <a:pPr lvl="0">
              <a:defRPr sz="1800"/>
            </a:pPr>
            <a:r>
              <a:rPr sz="4000"/>
              <a:t>工作展望</a:t>
            </a:r>
          </a:p>
        </p:txBody>
      </p:sp>
      <p:pic>
        <p:nvPicPr>
          <p:cNvPr id="559"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560" name="image4.png"/>
          <p:cNvPicPr/>
          <p:nvPr/>
        </p:nvPicPr>
        <p:blipFill>
          <a:blip r:embed="rId3">
            <a:extLst/>
          </a:blip>
          <a:stretch>
            <a:fillRect/>
          </a:stretch>
        </p:blipFill>
        <p:spPr>
          <a:xfrm>
            <a:off x="10305901" y="151521"/>
            <a:ext cx="2449073" cy="1210059"/>
          </a:xfrm>
          <a:prstGeom prst="rect">
            <a:avLst/>
          </a:prstGeom>
          <a:ln w="12700">
            <a:miter lim="400000"/>
          </a:ln>
        </p:spPr>
      </p:pic>
      <p:pic>
        <p:nvPicPr>
          <p:cNvPr id="561" name="MathTypeEquation.pdf"/>
          <p:cNvPicPr/>
          <p:nvPr/>
        </p:nvPicPr>
        <p:blipFill>
          <a:blip r:embed="rId4">
            <a:extLst/>
          </a:blip>
          <a:stretch>
            <a:fillRect/>
          </a:stretch>
        </p:blipFill>
        <p:spPr>
          <a:xfrm>
            <a:off x="5463116" y="8434916"/>
            <a:ext cx="114301" cy="165101"/>
          </a:xfrm>
          <a:prstGeom prst="rect">
            <a:avLst/>
          </a:prstGeom>
          <a:ln w="12700">
            <a:miter lim="400000"/>
          </a:ln>
        </p:spPr>
      </p:pic>
      <p:pic>
        <p:nvPicPr>
          <p:cNvPr id="562" name="MathTypeEquation.pdf"/>
          <p:cNvPicPr/>
          <p:nvPr/>
        </p:nvPicPr>
        <p:blipFill>
          <a:blip r:embed="rId4">
            <a:extLst/>
          </a:blip>
          <a:stretch>
            <a:fillRect/>
          </a:stretch>
        </p:blipFill>
        <p:spPr>
          <a:xfrm>
            <a:off x="6572250" y="4921250"/>
            <a:ext cx="114300" cy="165100"/>
          </a:xfrm>
          <a:prstGeom prst="rect">
            <a:avLst/>
          </a:prstGeom>
          <a:ln w="12700">
            <a:miter lim="400000"/>
          </a:ln>
        </p:spPr>
      </p:pic>
      <p:pic>
        <p:nvPicPr>
          <p:cNvPr id="563" name="MathTypeEquation.pdf"/>
          <p:cNvPicPr/>
          <p:nvPr/>
        </p:nvPicPr>
        <p:blipFill>
          <a:blip r:embed="rId4">
            <a:extLst/>
          </a:blip>
          <a:stretch>
            <a:fillRect/>
          </a:stretch>
        </p:blipFill>
        <p:spPr>
          <a:xfrm>
            <a:off x="6699250" y="5048250"/>
            <a:ext cx="114300" cy="165100"/>
          </a:xfrm>
          <a:prstGeom prst="rect">
            <a:avLst/>
          </a:prstGeom>
          <a:ln w="12700">
            <a:miter lim="400000"/>
          </a:ln>
        </p:spPr>
      </p:pic>
      <p:pic>
        <p:nvPicPr>
          <p:cNvPr id="564" name="MathTypeEquation.pdf"/>
          <p:cNvPicPr/>
          <p:nvPr/>
        </p:nvPicPr>
        <p:blipFill>
          <a:blip r:embed="rId4">
            <a:extLst/>
          </a:blip>
          <a:stretch>
            <a:fillRect/>
          </a:stretch>
        </p:blipFill>
        <p:spPr>
          <a:xfrm>
            <a:off x="6826250" y="5175250"/>
            <a:ext cx="114300" cy="165100"/>
          </a:xfrm>
          <a:prstGeom prst="rect">
            <a:avLst/>
          </a:prstGeom>
          <a:ln w="12700">
            <a:miter lim="400000"/>
          </a:ln>
        </p:spPr>
      </p:pic>
      <p:pic>
        <p:nvPicPr>
          <p:cNvPr id="565" name="MathTypeEquation.pdf"/>
          <p:cNvPicPr/>
          <p:nvPr/>
        </p:nvPicPr>
        <p:blipFill>
          <a:blip r:embed="rId4">
            <a:extLst/>
          </a:blip>
          <a:stretch>
            <a:fillRect/>
          </a:stretch>
        </p:blipFill>
        <p:spPr>
          <a:xfrm>
            <a:off x="6953250" y="5302250"/>
            <a:ext cx="114300" cy="165100"/>
          </a:xfrm>
          <a:prstGeom prst="rect">
            <a:avLst/>
          </a:prstGeom>
          <a:ln w="12700">
            <a:miter lim="400000"/>
          </a:ln>
        </p:spPr>
      </p:pic>
      <p:pic>
        <p:nvPicPr>
          <p:cNvPr id="566" name="MathTypeEquation.pdf"/>
          <p:cNvPicPr/>
          <p:nvPr/>
        </p:nvPicPr>
        <p:blipFill>
          <a:blip r:embed="rId4">
            <a:extLst/>
          </a:blip>
          <a:stretch>
            <a:fillRect/>
          </a:stretch>
        </p:blipFill>
        <p:spPr>
          <a:xfrm>
            <a:off x="7080250" y="5429250"/>
            <a:ext cx="114300" cy="165100"/>
          </a:xfrm>
          <a:prstGeom prst="rect">
            <a:avLst/>
          </a:prstGeom>
          <a:ln w="12700">
            <a:miter lim="400000"/>
          </a:ln>
        </p:spPr>
      </p:pic>
      <p:sp>
        <p:nvSpPr>
          <p:cNvPr id="567" name="Shape 567"/>
          <p:cNvSpPr/>
          <p:nvPr/>
        </p:nvSpPr>
        <p:spPr>
          <a:xfrm>
            <a:off x="593290" y="2044699"/>
            <a:ext cx="11818220" cy="668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2500">
                <a:latin typeface="Calibri"/>
                <a:ea typeface="Calibri"/>
                <a:cs typeface="Calibri"/>
                <a:sym typeface="Calibri"/>
              </a:rPr>
              <a:t>值得深入探究的问题</a:t>
            </a:r>
            <a:r>
              <a:rPr sz="2500">
                <a:latin typeface="华文楷体"/>
                <a:ea typeface="华文楷体"/>
                <a:cs typeface="华文楷体"/>
                <a:sym typeface="华文楷体"/>
              </a:rPr>
              <a:t>：</a:t>
            </a:r>
            <a:endParaRPr sz="2500">
              <a:latin typeface="华文楷体"/>
              <a:ea typeface="华文楷体"/>
              <a:cs typeface="华文楷体"/>
              <a:sym typeface="华文楷体"/>
            </a:endParaRPr>
          </a:p>
          <a:p>
            <a:pPr lvl="0" marL="444500" indent="-444500" algn="l">
              <a:buSzPct val="75000"/>
              <a:buChar char="✦"/>
              <a:defRPr sz="1800"/>
            </a:pPr>
            <a:endParaRPr sz="2500">
              <a:latin typeface="华文楷体"/>
              <a:ea typeface="华文楷体"/>
              <a:cs typeface="华文楷体"/>
              <a:sym typeface="华文楷体"/>
            </a:endParaRPr>
          </a:p>
          <a:p>
            <a:pPr lvl="1" marL="889000" indent="-444500" algn="l">
              <a:buSzPct val="75000"/>
              <a:buChar char="•"/>
              <a:defRPr sz="1800"/>
            </a:pPr>
            <a:r>
              <a:rPr sz="2500">
                <a:latin typeface="Calibri"/>
                <a:ea typeface="Calibri"/>
                <a:cs typeface="Calibri"/>
                <a:sym typeface="Calibri"/>
              </a:rPr>
              <a:t>MIC架构不同于现有的SMP和DSM架构，根据MIC架构的特性设计新的同步方法值得研究；</a:t>
            </a:r>
            <a:endParaRPr sz="2500">
              <a:latin typeface="Calibri"/>
              <a:ea typeface="Calibri"/>
              <a:cs typeface="Calibri"/>
              <a:sym typeface="Calibri"/>
            </a:endParaRPr>
          </a:p>
          <a:p>
            <a:pPr lvl="1" marL="889000" indent="-444500" algn="l">
              <a:buSzPct val="75000"/>
              <a:buChar char="•"/>
              <a:defRPr sz="1800"/>
            </a:pPr>
            <a:endParaRPr sz="2500">
              <a:latin typeface="华文楷体"/>
              <a:ea typeface="华文楷体"/>
              <a:cs typeface="华文楷体"/>
              <a:sym typeface="华文楷体"/>
            </a:endParaRPr>
          </a:p>
          <a:p>
            <a:pPr lvl="1" marL="889000" indent="-444500" algn="l">
              <a:buSzPct val="75000"/>
              <a:buChar char="•"/>
              <a:defRPr sz="1800"/>
            </a:pPr>
            <a:r>
              <a:rPr sz="2500">
                <a:latin typeface="Calibri"/>
                <a:ea typeface="Calibri"/>
                <a:cs typeface="Calibri"/>
                <a:sym typeface="Calibri"/>
              </a:rPr>
              <a:t>硬件事务内存不能保证事务都能成功提交，必须设置回退路径，回退路径往往是依赖于传统的锁方法或者非阻塞算法，这成为了使用硬件事务内存设计高性能应用系统的瓶颈，研究解决硬件事务内存对传统同步方法的依赖性具有重要意义</a:t>
            </a:r>
            <a:endParaRPr sz="2500">
              <a:latin typeface="Calibri"/>
              <a:ea typeface="Calibri"/>
              <a:cs typeface="Calibri"/>
              <a:sym typeface="Calibri"/>
            </a:endParaRPr>
          </a:p>
          <a:p>
            <a:pPr lvl="0" algn="l">
              <a:defRPr sz="1800"/>
            </a:pPr>
            <a:endParaRPr sz="2500">
              <a:latin typeface="Calibri"/>
              <a:ea typeface="Calibri"/>
              <a:cs typeface="Calibri"/>
              <a:sym typeface="Calibri"/>
            </a:endParaRPr>
          </a:p>
          <a:p>
            <a:pPr lvl="1" marL="889000" indent="-444500" algn="l">
              <a:buSzPct val="75000"/>
              <a:buChar char="•"/>
              <a:defRPr sz="1800"/>
            </a:pPr>
            <a:r>
              <a:rPr sz="2500">
                <a:latin typeface="Calibri"/>
                <a:ea typeface="Calibri"/>
                <a:cs typeface="Calibri"/>
                <a:sym typeface="Calibri"/>
              </a:rPr>
              <a:t>使用一致性不敏感编程模型有助于提升基于硬件事务内存的应用的性能，但是该方法需要先从代码中抽取不需要进行同步的代码序列，这种方法存在安全隐患，需要花费高昂的代价保证可靠性和正确性，完善这种编程模型有助于硬件事务内存的推广与应用</a:t>
            </a:r>
            <a:endParaRPr sz="2500">
              <a:latin typeface="Calibri"/>
              <a:ea typeface="Calibri"/>
              <a:cs typeface="Calibri"/>
              <a:sym typeface="Calibri"/>
            </a:endParaR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xfrm>
            <a:off x="952500" y="1084758"/>
            <a:ext cx="11099800" cy="1437284"/>
          </a:xfrm>
          <a:prstGeom prst="rect">
            <a:avLst/>
          </a:prstGeom>
        </p:spPr>
        <p:txBody>
          <a:bodyPr/>
          <a:lstStyle>
            <a:lvl1pPr>
              <a:defRPr sz="5000">
                <a:latin typeface="Calibri"/>
                <a:ea typeface="Calibri"/>
                <a:cs typeface="Calibri"/>
                <a:sym typeface="Calibri"/>
              </a:defRPr>
            </a:lvl1pPr>
          </a:lstStyle>
          <a:p>
            <a:pPr lvl="0">
              <a:defRPr sz="1800"/>
            </a:pPr>
            <a:r>
              <a:rPr sz="5000"/>
              <a:t>本文工作</a:t>
            </a:r>
          </a:p>
        </p:txBody>
      </p:sp>
      <p:sp>
        <p:nvSpPr>
          <p:cNvPr id="59" name="Shape 59"/>
          <p:cNvSpPr/>
          <p:nvPr>
            <p:ph type="body" idx="1"/>
          </p:nvPr>
        </p:nvSpPr>
        <p:spPr>
          <a:xfrm>
            <a:off x="952500" y="3325370"/>
            <a:ext cx="11099800" cy="4543029"/>
          </a:xfrm>
          <a:prstGeom prst="rect">
            <a:avLst/>
          </a:prstGeom>
        </p:spPr>
        <p:txBody>
          <a:bodyPr/>
          <a:lstStyle/>
          <a:p>
            <a:pPr lvl="0" marL="404495" indent="-404495" defTabSz="531622">
              <a:spcBef>
                <a:spcPts val="3800"/>
              </a:spcBef>
              <a:buChar char="✦"/>
              <a:defRPr sz="1800"/>
            </a:pPr>
            <a:r>
              <a:rPr sz="2730">
                <a:latin typeface="华文楷体"/>
                <a:ea typeface="华文楷体"/>
                <a:cs typeface="华文楷体"/>
                <a:sym typeface="华文楷体"/>
              </a:rPr>
              <a:t>设计了用于并发哈希表性能测试和评估的框架——CHTBench</a:t>
            </a:r>
            <a:endParaRPr sz="2730">
              <a:latin typeface="华文楷体"/>
              <a:ea typeface="华文楷体"/>
              <a:cs typeface="华文楷体"/>
              <a:sym typeface="华文楷体"/>
            </a:endParaRPr>
          </a:p>
          <a:p>
            <a:pPr lvl="0" marL="404495" indent="-404495" defTabSz="531622">
              <a:spcBef>
                <a:spcPts val="3800"/>
              </a:spcBef>
              <a:buChar char="✦"/>
              <a:defRPr sz="1800"/>
            </a:pPr>
            <a:r>
              <a:rPr sz="2730">
                <a:latin typeface="华文楷体"/>
                <a:ea typeface="华文楷体"/>
                <a:cs typeface="华文楷体"/>
                <a:sym typeface="华文楷体"/>
              </a:rPr>
              <a:t>对五种并发哈希表进行了深入的分析与评估，总结了八条用于优化、设计并发哈希表的最佳实践原则</a:t>
            </a:r>
            <a:endParaRPr sz="2730">
              <a:latin typeface="华文楷体"/>
              <a:ea typeface="华文楷体"/>
              <a:cs typeface="华文楷体"/>
              <a:sym typeface="华文楷体"/>
            </a:endParaRPr>
          </a:p>
          <a:p>
            <a:pPr lvl="0" marL="404495" indent="-404495" defTabSz="531622">
              <a:spcBef>
                <a:spcPts val="3800"/>
              </a:spcBef>
              <a:buChar char="✦"/>
              <a:defRPr sz="1800"/>
            </a:pPr>
            <a:r>
              <a:rPr sz="2730">
                <a:latin typeface="华文楷体"/>
                <a:ea typeface="华文楷体"/>
                <a:cs typeface="华文楷体"/>
                <a:sym typeface="华文楷体"/>
              </a:rPr>
              <a:t>将并发哈希表移植到Intel MIC架构进行测试</a:t>
            </a:r>
            <a:endParaRPr sz="2730">
              <a:latin typeface="华文楷体"/>
              <a:ea typeface="华文楷体"/>
              <a:cs typeface="华文楷体"/>
              <a:sym typeface="华文楷体"/>
            </a:endParaRPr>
          </a:p>
          <a:p>
            <a:pPr lvl="0" marL="404495" indent="-404495" defTabSz="531622">
              <a:spcBef>
                <a:spcPts val="3800"/>
              </a:spcBef>
              <a:buChar char="✦"/>
              <a:defRPr sz="1800"/>
            </a:pPr>
            <a:r>
              <a:rPr sz="2730">
                <a:latin typeface="华文楷体"/>
                <a:ea typeface="华文楷体"/>
                <a:cs typeface="华文楷体"/>
                <a:sym typeface="华文楷体"/>
              </a:rPr>
              <a:t>设计了基于RTM的缓存行哈希表</a:t>
            </a:r>
            <a:endParaRPr sz="2730">
              <a:latin typeface="华文楷体"/>
              <a:ea typeface="华文楷体"/>
              <a:cs typeface="华文楷体"/>
              <a:sym typeface="华文楷体"/>
            </a:endParaRPr>
          </a:p>
          <a:p>
            <a:pPr lvl="0" marL="404495" indent="-404495" defTabSz="531622">
              <a:spcBef>
                <a:spcPts val="3800"/>
              </a:spcBef>
              <a:buChar char="✦"/>
              <a:defRPr sz="1800"/>
            </a:pPr>
            <a:r>
              <a:rPr sz="2730">
                <a:latin typeface="华文楷体"/>
                <a:ea typeface="华文楷体"/>
                <a:cs typeface="华文楷体"/>
                <a:sym typeface="华文楷体"/>
              </a:rPr>
              <a:t>设计了支持多线程并发的Cuckoo过滤器</a:t>
            </a:r>
          </a:p>
        </p:txBody>
      </p:sp>
      <p:pic>
        <p:nvPicPr>
          <p:cNvPr id="60"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61"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9" name="Shape 569"/>
          <p:cNvSpPr/>
          <p:nvPr>
            <p:ph type="title"/>
          </p:nvPr>
        </p:nvSpPr>
        <p:spPr>
          <a:xfrm>
            <a:off x="1079500" y="3632200"/>
            <a:ext cx="11099800" cy="2159000"/>
          </a:xfrm>
          <a:prstGeom prst="rect">
            <a:avLst/>
          </a:prstGeom>
        </p:spPr>
        <p:txBody>
          <a:bodyPr/>
          <a:lstStyle>
            <a:lvl1pPr>
              <a:defRPr sz="5000">
                <a:latin typeface="Calibri"/>
                <a:ea typeface="Calibri"/>
                <a:cs typeface="Calibri"/>
                <a:sym typeface="Calibri"/>
              </a:defRPr>
            </a:lvl1pPr>
          </a:lstStyle>
          <a:p>
            <a:pPr lvl="0">
              <a:defRPr sz="1800"/>
            </a:pPr>
            <a:r>
              <a:rPr sz="5000"/>
              <a:t>论文项目</a:t>
            </a:r>
          </a:p>
        </p:txBody>
      </p:sp>
      <p:pic>
        <p:nvPicPr>
          <p:cNvPr id="570"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571" name="image3.png"/>
          <p:cNvPicPr/>
          <p:nvPr/>
        </p:nvPicPr>
        <p:blipFill>
          <a:blip r:embed="rId3">
            <a:extLst/>
          </a:blip>
          <a:stretch>
            <a:fillRect/>
          </a:stretch>
        </p:blipFill>
        <p:spPr>
          <a:xfrm>
            <a:off x="351136" y="327471"/>
            <a:ext cx="1326103" cy="1271530"/>
          </a:xfrm>
          <a:prstGeom prst="rect">
            <a:avLst/>
          </a:prstGeom>
          <a:ln w="12700">
            <a:miter lim="400000"/>
          </a:ln>
        </p:spPr>
      </p:pic>
    </p:spTree>
  </p:cSld>
  <p:clrMapOvr>
    <a:masterClrMapping/>
  </p:clrMapOvr>
  <p:transitio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ph type="title"/>
          </p:nvPr>
        </p:nvSpPr>
        <p:spPr>
          <a:xfrm>
            <a:off x="817033" y="985473"/>
            <a:ext cx="11099801" cy="1077054"/>
          </a:xfrm>
          <a:prstGeom prst="rect">
            <a:avLst/>
          </a:prstGeom>
        </p:spPr>
        <p:txBody>
          <a:bodyPr/>
          <a:lstStyle>
            <a:lvl1pPr>
              <a:defRPr sz="3000">
                <a:latin typeface="Calibri"/>
                <a:ea typeface="Calibri"/>
                <a:cs typeface="Calibri"/>
                <a:sym typeface="Calibri"/>
              </a:defRPr>
            </a:lvl1pPr>
          </a:lstStyle>
          <a:p>
            <a:pPr lvl="0">
              <a:defRPr sz="1800"/>
            </a:pPr>
            <a:r>
              <a:rPr sz="3000"/>
              <a:t>攻读博士研究生期间发表的论文</a:t>
            </a:r>
          </a:p>
        </p:txBody>
      </p:sp>
      <p:pic>
        <p:nvPicPr>
          <p:cNvPr id="574"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575" name="image3.png"/>
          <p:cNvPicPr/>
          <p:nvPr/>
        </p:nvPicPr>
        <p:blipFill>
          <a:blip r:embed="rId3">
            <a:extLst/>
          </a:blip>
          <a:stretch>
            <a:fillRect/>
          </a:stretch>
        </p:blipFill>
        <p:spPr>
          <a:xfrm>
            <a:off x="351136" y="327471"/>
            <a:ext cx="1326103" cy="1271530"/>
          </a:xfrm>
          <a:prstGeom prst="rect">
            <a:avLst/>
          </a:prstGeom>
          <a:ln w="12700">
            <a:miter lim="400000"/>
          </a:ln>
        </p:spPr>
      </p:pic>
      <p:sp>
        <p:nvSpPr>
          <p:cNvPr id="576" name="Shape 576"/>
          <p:cNvSpPr/>
          <p:nvPr/>
        </p:nvSpPr>
        <p:spPr>
          <a:xfrm>
            <a:off x="414866" y="2182825"/>
            <a:ext cx="11484307" cy="53879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57200" indent="-457200" algn="l" defTabSz="457200">
              <a:lnSpc>
                <a:spcPts val="4200"/>
              </a:lnSpc>
              <a:spcBef>
                <a:spcPts val="1600"/>
              </a:spcBef>
              <a:tabLst>
                <a:tab pos="139700" algn="l"/>
                <a:tab pos="457200" algn="l"/>
              </a:tabLst>
              <a:defRPr sz="1800"/>
            </a:pPr>
            <a:r>
              <a:rPr b="1" sz="2000">
                <a:latin typeface="Times"/>
                <a:ea typeface="Times"/>
                <a:cs typeface="Times"/>
                <a:sym typeface="Times"/>
              </a:rPr>
              <a:t>	</a:t>
            </a:r>
            <a:r>
              <a:rPr b="1" sz="2000">
                <a:latin typeface="Times New Roman"/>
                <a:ea typeface="Times New Roman"/>
                <a:cs typeface="Times New Roman"/>
                <a:sym typeface="Times New Roman"/>
              </a:rPr>
              <a:t>1.	Zhiwen Chen</a:t>
            </a:r>
            <a:r>
              <a:rPr sz="2000">
                <a:latin typeface="Times New Roman"/>
                <a:ea typeface="Times New Roman"/>
                <a:cs typeface="Times New Roman"/>
                <a:sym typeface="Times New Roman"/>
              </a:rPr>
              <a:t>, Xin He, Jianhua Sun, and Hao Chen. Have Your Cake and Eat it (too): A Concurrent Hash Table with Hardware Transactions. NPC 2017: THE 14TH IFIP INTERNATIONAL CONFERENCE ON NETWORK AND PARAL- LEL COMPUTING.(</a:t>
            </a:r>
            <a:r>
              <a:rPr b="1" sz="2000">
                <a:latin typeface="Times New Roman"/>
                <a:ea typeface="Times New Roman"/>
                <a:cs typeface="Times New Roman"/>
                <a:sym typeface="Times New Roman"/>
              </a:rPr>
              <a:t>CCF C 类 会 议</a:t>
            </a:r>
            <a:r>
              <a:rPr sz="2000">
                <a:latin typeface="Times New Roman"/>
                <a:ea typeface="Times New Roman"/>
                <a:cs typeface="Times New Roman"/>
                <a:sym typeface="Times New Roman"/>
              </a:rPr>
              <a:t>， 推 荐 到 IJPP(</a:t>
            </a:r>
            <a:r>
              <a:rPr b="1" sz="2000">
                <a:latin typeface="Times New Roman"/>
                <a:ea typeface="Times New Roman"/>
                <a:cs typeface="Times New Roman"/>
                <a:sym typeface="Times New Roman"/>
              </a:rPr>
              <a:t>SCI 刊 源</a:t>
            </a:r>
            <a:r>
              <a:rPr sz="2000">
                <a:latin typeface="Times New Roman"/>
                <a:ea typeface="Times New Roman"/>
                <a:cs typeface="Times New Roman"/>
                <a:sym typeface="Times New Roman"/>
              </a:rPr>
              <a:t>) 发 表) </a:t>
            </a:r>
            <a:endParaRPr sz="2000">
              <a:latin typeface="Times New Roman"/>
              <a:ea typeface="Times New Roman"/>
              <a:cs typeface="Times New Roman"/>
              <a:sym typeface="Times New Roman"/>
            </a:endParaRPr>
          </a:p>
          <a:p>
            <a:pPr lvl="0" marL="457200" indent="-457200" algn="l" defTabSz="457200">
              <a:lnSpc>
                <a:spcPts val="4200"/>
              </a:lnSpc>
              <a:spcBef>
                <a:spcPts val="1600"/>
              </a:spcBef>
              <a:tabLst>
                <a:tab pos="139700" algn="l"/>
                <a:tab pos="457200" algn="l"/>
              </a:tabLst>
              <a:defRPr sz="1800"/>
            </a:pPr>
            <a:r>
              <a:rPr b="1" sz="2000">
                <a:latin typeface="Times New Roman"/>
                <a:ea typeface="Times New Roman"/>
                <a:cs typeface="Times New Roman"/>
                <a:sym typeface="Times New Roman"/>
              </a:rPr>
              <a:t>	2.	Zhiwen Chen</a:t>
            </a:r>
            <a:r>
              <a:rPr sz="2000">
                <a:latin typeface="Times New Roman"/>
                <a:ea typeface="Times New Roman"/>
                <a:cs typeface="Times New Roman"/>
                <a:sym typeface="Times New Roman"/>
              </a:rPr>
              <a:t>, Xin He, Jianhua Sun, and Hao Chen. Concurrent Hash Tables on Multicore Machines: Comparison, Evaluation and Implications. Future Generation Computer Systems (FGCS 2018). (</a:t>
            </a:r>
            <a:r>
              <a:rPr b="1" sz="2000">
                <a:latin typeface="Times New Roman"/>
                <a:ea typeface="Times New Roman"/>
                <a:cs typeface="Times New Roman"/>
                <a:sym typeface="Times New Roman"/>
              </a:rPr>
              <a:t>SCI 二区期刊</a:t>
            </a:r>
            <a:r>
              <a:rPr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lvl="0" marL="457200" indent="-457200" algn="l" defTabSz="457200">
              <a:lnSpc>
                <a:spcPts val="4200"/>
              </a:lnSpc>
              <a:spcBef>
                <a:spcPts val="1600"/>
              </a:spcBef>
              <a:tabLst>
                <a:tab pos="139700" algn="l"/>
                <a:tab pos="457200" algn="l"/>
              </a:tabLst>
              <a:defRPr sz="1800"/>
            </a:pPr>
            <a:r>
              <a:rPr sz="2000">
                <a:latin typeface="Times New Roman"/>
                <a:ea typeface="Times New Roman"/>
                <a:cs typeface="Times New Roman"/>
                <a:sym typeface="Times New Roman"/>
              </a:rPr>
              <a:t>	</a:t>
            </a:r>
            <a:r>
              <a:rPr b="1" sz="2000">
                <a:latin typeface="Times New Roman"/>
                <a:ea typeface="Times New Roman"/>
                <a:cs typeface="Times New Roman"/>
                <a:sym typeface="Times New Roman"/>
              </a:rPr>
              <a:t>3.	</a:t>
            </a:r>
            <a:r>
              <a:rPr sz="2000">
                <a:latin typeface="Times New Roman"/>
                <a:ea typeface="Times New Roman"/>
                <a:cs typeface="Times New Roman"/>
                <a:sym typeface="Times New Roman"/>
              </a:rPr>
              <a:t>Xin He, </a:t>
            </a:r>
            <a:r>
              <a:rPr b="1" sz="2000">
                <a:latin typeface="Times New Roman"/>
                <a:ea typeface="Times New Roman"/>
                <a:cs typeface="Times New Roman"/>
                <a:sym typeface="Times New Roman"/>
              </a:rPr>
              <a:t>Zhiwen Chen</a:t>
            </a:r>
            <a:r>
              <a:rPr sz="2000">
                <a:latin typeface="Times New Roman"/>
                <a:ea typeface="Times New Roman"/>
                <a:cs typeface="Times New Roman"/>
                <a:sym typeface="Times New Roman"/>
              </a:rPr>
              <a:t>, Jianhua Sun, Hao Chen, and Dong Li. Exploring Synchro- nization in Cache Coherent Manycore Systems: A Case Study with Xeon Phi. In- ternational Conference on Parallel and Distributed Systems. ICPADS 2017.(</a:t>
            </a:r>
            <a:r>
              <a:rPr b="1" sz="2000">
                <a:latin typeface="Times New Roman"/>
                <a:ea typeface="Times New Roman"/>
                <a:cs typeface="Times New Roman"/>
                <a:sym typeface="Times New Roman"/>
              </a:rPr>
              <a:t>CCF C 类会议</a:t>
            </a:r>
            <a:r>
              <a:rPr sz="2000">
                <a:latin typeface="Times New Roman"/>
                <a:ea typeface="Times New Roman"/>
                <a:cs typeface="Times New Roman"/>
                <a:sym typeface="Times New Roman"/>
              </a:rPr>
              <a:t>，并列一作) </a:t>
            </a:r>
            <a:endParaRPr sz="2000">
              <a:latin typeface="Times New Roman"/>
              <a:ea typeface="Times New Roman"/>
              <a:cs typeface="Times New Roman"/>
              <a:sym typeface="Times New Roman"/>
            </a:endParaRPr>
          </a:p>
          <a:p>
            <a:pPr lvl="0" marL="457200" indent="-457200" algn="l" defTabSz="457200">
              <a:lnSpc>
                <a:spcPts val="4200"/>
              </a:lnSpc>
              <a:spcBef>
                <a:spcPts val="1600"/>
              </a:spcBef>
              <a:tabLst>
                <a:tab pos="139700" algn="l"/>
                <a:tab pos="457200" algn="l"/>
              </a:tabLst>
              <a:defRPr sz="1800"/>
            </a:pPr>
            <a:r>
              <a:rPr sz="2000">
                <a:latin typeface="Times New Roman"/>
                <a:ea typeface="Times New Roman"/>
                <a:cs typeface="Times New Roman"/>
                <a:sym typeface="Times New Roman"/>
              </a:rPr>
              <a:t>	</a:t>
            </a:r>
            <a:r>
              <a:rPr b="1" sz="2000">
                <a:latin typeface="Times New Roman"/>
                <a:ea typeface="Times New Roman"/>
                <a:cs typeface="Times New Roman"/>
                <a:sym typeface="Times New Roman"/>
              </a:rPr>
              <a:t>4.</a:t>
            </a:r>
            <a:r>
              <a:rPr sz="2000">
                <a:latin typeface="Times New Roman"/>
                <a:ea typeface="Times New Roman"/>
                <a:cs typeface="Times New Roman"/>
                <a:sym typeface="Times New Roman"/>
              </a:rPr>
              <a:t>	Wenyong Zhong, Jianhua Sun, Hao Chen, Jun Xiao, </a:t>
            </a:r>
            <a:r>
              <a:rPr b="1" sz="2000">
                <a:latin typeface="Times New Roman"/>
                <a:ea typeface="Times New Roman"/>
                <a:cs typeface="Times New Roman"/>
                <a:sym typeface="Times New Roman"/>
              </a:rPr>
              <a:t>Zhiwen Chen</a:t>
            </a:r>
            <a:r>
              <a:rPr sz="2000">
                <a:latin typeface="Times New Roman"/>
                <a:ea typeface="Times New Roman"/>
                <a:cs typeface="Times New Roman"/>
                <a:sym typeface="Times New Roman"/>
              </a:rPr>
              <a:t>, and Chang Cheng. Optimizing Graph Processing on GPUs. IEEE Transactions on Parallel and Distributed Systems ( Volume: 28, Issue: 4, April 1 2017 ) (</a:t>
            </a:r>
            <a:r>
              <a:rPr b="1" sz="2000">
                <a:latin typeface="Times New Roman"/>
                <a:ea typeface="Times New Roman"/>
                <a:cs typeface="Times New Roman"/>
                <a:sym typeface="Times New Roman"/>
              </a:rPr>
              <a:t>CCF A 类期刊</a:t>
            </a:r>
            <a:r>
              <a:rPr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lvl="0" marL="457200" indent="-457200" algn="l" defTabSz="457200">
              <a:lnSpc>
                <a:spcPts val="4200"/>
              </a:lnSpc>
              <a:spcBef>
                <a:spcPts val="1600"/>
              </a:spcBef>
              <a:tabLst>
                <a:tab pos="139700" algn="l"/>
                <a:tab pos="457200" algn="l"/>
              </a:tabLst>
              <a:defRPr sz="1800"/>
            </a:pPr>
            <a:r>
              <a:rPr sz="2000">
                <a:latin typeface="Times New Roman"/>
                <a:ea typeface="Times New Roman"/>
                <a:cs typeface="Times New Roman"/>
                <a:sym typeface="Times New Roman"/>
              </a:rPr>
              <a:t>  5. 	</a:t>
            </a:r>
            <a:r>
              <a:rPr b="1" sz="2000">
                <a:latin typeface="Times New Roman"/>
                <a:ea typeface="Times New Roman"/>
                <a:cs typeface="Times New Roman"/>
                <a:sym typeface="Times New Roman"/>
              </a:rPr>
              <a:t>Zhiwen Chen</a:t>
            </a:r>
            <a:r>
              <a:rPr sz="2000">
                <a:latin typeface="Times New Roman"/>
                <a:ea typeface="Times New Roman"/>
                <a:cs typeface="Times New Roman"/>
                <a:sym typeface="Times New Roman"/>
              </a:rPr>
              <a:t>, Hao Chen, Jianhua Sun. A Concurrent Cuckoo Filter with Hardware Transactional Memory. </a:t>
            </a:r>
            <a:r>
              <a:rPr b="1" sz="2000">
                <a:latin typeface="Times New Roman"/>
                <a:ea typeface="Times New Roman"/>
                <a:cs typeface="Times New Roman"/>
                <a:sym typeface="Times New Roman"/>
              </a:rPr>
              <a:t>(In Submission) </a:t>
            </a:r>
          </a:p>
        </p:txBody>
      </p:sp>
    </p:spTree>
  </p:cSld>
  <p:clrMapOvr>
    <a:masterClrMapping/>
  </p:clrMapOvr>
  <p:transitio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8" name="Shape 578"/>
          <p:cNvSpPr/>
          <p:nvPr>
            <p:ph type="title"/>
          </p:nvPr>
        </p:nvSpPr>
        <p:spPr>
          <a:xfrm>
            <a:off x="817033" y="985473"/>
            <a:ext cx="11099801" cy="1077054"/>
          </a:xfrm>
          <a:prstGeom prst="rect">
            <a:avLst/>
          </a:prstGeom>
        </p:spPr>
        <p:txBody>
          <a:bodyPr/>
          <a:lstStyle>
            <a:lvl1pPr>
              <a:defRPr sz="3000">
                <a:latin typeface="Calibri"/>
                <a:ea typeface="Calibri"/>
                <a:cs typeface="Calibri"/>
                <a:sym typeface="Calibri"/>
              </a:defRPr>
            </a:lvl1pPr>
          </a:lstStyle>
          <a:p>
            <a:pPr lvl="0">
              <a:defRPr sz="1800"/>
            </a:pPr>
            <a:r>
              <a:rPr sz="3000"/>
              <a:t>攻读博士研究生期间参与的项目</a:t>
            </a:r>
          </a:p>
        </p:txBody>
      </p:sp>
      <p:pic>
        <p:nvPicPr>
          <p:cNvPr id="579"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580" name="image3.png"/>
          <p:cNvPicPr/>
          <p:nvPr/>
        </p:nvPicPr>
        <p:blipFill>
          <a:blip r:embed="rId3">
            <a:extLst/>
          </a:blip>
          <a:stretch>
            <a:fillRect/>
          </a:stretch>
        </p:blipFill>
        <p:spPr>
          <a:xfrm>
            <a:off x="351136" y="327471"/>
            <a:ext cx="1326103" cy="1271530"/>
          </a:xfrm>
          <a:prstGeom prst="rect">
            <a:avLst/>
          </a:prstGeom>
          <a:ln w="12700">
            <a:miter lim="400000"/>
          </a:ln>
        </p:spPr>
      </p:pic>
      <p:sp>
        <p:nvSpPr>
          <p:cNvPr id="581" name="Shape 581"/>
          <p:cNvSpPr/>
          <p:nvPr/>
        </p:nvSpPr>
        <p:spPr>
          <a:xfrm>
            <a:off x="624780" y="2889665"/>
            <a:ext cx="11484307" cy="16374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388055" indent="-388055" algn="l" defTabSz="457200">
              <a:lnSpc>
                <a:spcPts val="4400"/>
              </a:lnSpc>
              <a:spcBef>
                <a:spcPts val="1600"/>
              </a:spcBef>
              <a:buSzPct val="100000"/>
              <a:buAutoNum type="arabicPeriod" startAt="1"/>
              <a:tabLst>
                <a:tab pos="139700" algn="l"/>
                <a:tab pos="457200" algn="l"/>
              </a:tabLst>
              <a:defRPr sz="1800"/>
            </a:pPr>
            <a:r>
              <a:rPr sz="2200">
                <a:latin typeface="Times New Roman"/>
                <a:ea typeface="Times New Roman"/>
                <a:cs typeface="Times New Roman"/>
                <a:sym typeface="Times New Roman"/>
              </a:rPr>
              <a:t>国家自然科学基金项目(</a:t>
            </a:r>
            <a:r>
              <a:rPr b="1" sz="2200">
                <a:latin typeface="Times New Roman"/>
                <a:ea typeface="Times New Roman"/>
                <a:cs typeface="Times New Roman"/>
                <a:sym typeface="Times New Roman"/>
              </a:rPr>
              <a:t>61272190</a:t>
            </a:r>
            <a:r>
              <a:rPr sz="2200">
                <a:latin typeface="Times New Roman"/>
                <a:ea typeface="Times New Roman"/>
                <a:cs typeface="Times New Roman"/>
                <a:sym typeface="Times New Roman"/>
              </a:rPr>
              <a:t>)：GPU 通用计算系统检查点方法研究， 2013.1-2016.12 </a:t>
            </a:r>
            <a:endParaRPr sz="2200">
              <a:latin typeface="Times New Roman"/>
              <a:ea typeface="Times New Roman"/>
              <a:cs typeface="Times New Roman"/>
              <a:sym typeface="Times New Roman"/>
            </a:endParaRPr>
          </a:p>
          <a:p>
            <a:pPr lvl="0" marL="457200" indent="-457200" algn="l" defTabSz="457200">
              <a:lnSpc>
                <a:spcPts val="4400"/>
              </a:lnSpc>
              <a:spcBef>
                <a:spcPts val="1600"/>
              </a:spcBef>
              <a:tabLst>
                <a:tab pos="139700" algn="l"/>
                <a:tab pos="457200" algn="l"/>
              </a:tabLst>
              <a:defRPr sz="1800"/>
            </a:pPr>
            <a:endParaRPr sz="2200">
              <a:latin typeface="Times"/>
              <a:ea typeface="Times"/>
              <a:cs typeface="Times"/>
              <a:sym typeface="Times"/>
            </a:endParaRPr>
          </a:p>
          <a:p>
            <a:pPr lvl="0" marL="457200" indent="-457200" algn="l" defTabSz="457200">
              <a:lnSpc>
                <a:spcPts val="4400"/>
              </a:lnSpc>
              <a:spcBef>
                <a:spcPts val="1600"/>
              </a:spcBef>
              <a:tabLst>
                <a:tab pos="139700" algn="l"/>
                <a:tab pos="457200" algn="l"/>
              </a:tabLst>
              <a:defRPr sz="1800"/>
            </a:pPr>
            <a:r>
              <a:rPr sz="2200">
                <a:latin typeface="Times New Roman"/>
                <a:ea typeface="Times New Roman"/>
                <a:cs typeface="Times New Roman"/>
                <a:sym typeface="Times New Roman"/>
              </a:rPr>
              <a:t>2. 国家自然科学基金项目(</a:t>
            </a:r>
            <a:r>
              <a:rPr b="1" sz="2200">
                <a:latin typeface="Times New Roman"/>
                <a:ea typeface="Times New Roman"/>
                <a:cs typeface="Times New Roman"/>
                <a:sym typeface="Times New Roman"/>
              </a:rPr>
              <a:t>61772183</a:t>
            </a:r>
            <a:r>
              <a:rPr sz="2200">
                <a:latin typeface="Times New Roman"/>
                <a:ea typeface="Times New Roman"/>
                <a:cs typeface="Times New Roman"/>
                <a:sym typeface="Times New Roman"/>
              </a:rPr>
              <a:t>)：异构内存计算系统的扩展性问题研究，2018.1-2021.12 </a:t>
            </a:r>
          </a:p>
        </p:txBody>
      </p:sp>
    </p:spTree>
  </p:cSld>
  <p:clrMapOvr>
    <a:masterClrMapping/>
  </p:clrMapOvr>
  <p:transitio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83"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584" name="image3.png"/>
          <p:cNvPicPr/>
          <p:nvPr/>
        </p:nvPicPr>
        <p:blipFill>
          <a:blip r:embed="rId3">
            <a:extLst/>
          </a:blip>
          <a:stretch>
            <a:fillRect/>
          </a:stretch>
        </p:blipFill>
        <p:spPr>
          <a:xfrm>
            <a:off x="351136" y="327471"/>
            <a:ext cx="1326103" cy="1271530"/>
          </a:xfrm>
          <a:prstGeom prst="rect">
            <a:avLst/>
          </a:prstGeom>
          <a:ln w="12700">
            <a:miter lim="400000"/>
          </a:ln>
        </p:spPr>
      </p:pic>
      <p:sp>
        <p:nvSpPr>
          <p:cNvPr id="585" name="Shape 585"/>
          <p:cNvSpPr/>
          <p:nvPr/>
        </p:nvSpPr>
        <p:spPr>
          <a:xfrm>
            <a:off x="607846" y="3407833"/>
            <a:ext cx="11484307"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57200" indent="-457200" defTabSz="457200">
              <a:lnSpc>
                <a:spcPts val="7800"/>
              </a:lnSpc>
              <a:spcBef>
                <a:spcPts val="1600"/>
              </a:spcBef>
              <a:tabLst>
                <a:tab pos="139700" algn="l"/>
                <a:tab pos="457200" algn="l"/>
              </a:tabLst>
              <a:defRPr sz="1800"/>
            </a:pPr>
            <a:r>
              <a:rPr sz="5000">
                <a:latin typeface="Calibri"/>
                <a:ea typeface="Calibri"/>
                <a:cs typeface="Calibri"/>
                <a:sym typeface="Calibri"/>
              </a:rPr>
              <a:t>The End.</a:t>
            </a:r>
            <a:endParaRPr sz="5000">
              <a:latin typeface="Calibri"/>
              <a:ea typeface="Calibri"/>
              <a:cs typeface="Calibri"/>
              <a:sym typeface="Calibri"/>
            </a:endParaRPr>
          </a:p>
          <a:p>
            <a:pPr lvl="0" marL="457200" indent="-457200" defTabSz="457200">
              <a:lnSpc>
                <a:spcPts val="7800"/>
              </a:lnSpc>
              <a:spcBef>
                <a:spcPts val="1600"/>
              </a:spcBef>
              <a:tabLst>
                <a:tab pos="139700" algn="l"/>
                <a:tab pos="457200" algn="l"/>
              </a:tabLst>
              <a:defRPr sz="1800"/>
            </a:pPr>
            <a:r>
              <a:rPr sz="5000">
                <a:latin typeface="Calibri"/>
                <a:ea typeface="Calibri"/>
                <a:cs typeface="Calibri"/>
                <a:sym typeface="Calibri"/>
              </a:rPr>
              <a:t>Thanks!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xfrm>
            <a:off x="952500" y="1084758"/>
            <a:ext cx="11099800" cy="1437284"/>
          </a:xfrm>
          <a:prstGeom prst="rect">
            <a:avLst/>
          </a:prstGeom>
        </p:spPr>
        <p:txBody>
          <a:bodyPr/>
          <a:lstStyle>
            <a:lvl1pPr>
              <a:defRPr sz="5000">
                <a:latin typeface="Calibri"/>
                <a:ea typeface="Calibri"/>
                <a:cs typeface="Calibri"/>
                <a:sym typeface="Calibri"/>
              </a:defRPr>
            </a:lvl1pPr>
          </a:lstStyle>
          <a:p>
            <a:pPr lvl="0">
              <a:defRPr sz="1800"/>
            </a:pPr>
            <a:r>
              <a:rPr sz="5000"/>
              <a:t>论文组织结构</a:t>
            </a:r>
          </a:p>
        </p:txBody>
      </p:sp>
      <p:sp>
        <p:nvSpPr>
          <p:cNvPr id="64" name="Shape 64"/>
          <p:cNvSpPr/>
          <p:nvPr>
            <p:ph type="body" idx="1"/>
          </p:nvPr>
        </p:nvSpPr>
        <p:spPr>
          <a:xfrm>
            <a:off x="952500" y="3325370"/>
            <a:ext cx="11099800" cy="4543029"/>
          </a:xfrm>
          <a:prstGeom prst="rect">
            <a:avLst/>
          </a:prstGeom>
        </p:spPr>
        <p:txBody>
          <a:bodyPr/>
          <a:lstStyle/>
          <a:p>
            <a:pPr lvl="0" marL="529166" indent="-529166">
              <a:buSzPct val="100000"/>
              <a:buAutoNum type="arabicPeriod" startAt="1"/>
              <a:defRPr sz="1800"/>
            </a:pPr>
            <a:r>
              <a:rPr sz="3000">
                <a:latin typeface="华文楷体"/>
                <a:ea typeface="华文楷体"/>
                <a:cs typeface="华文楷体"/>
                <a:sym typeface="华文楷体"/>
              </a:rPr>
              <a:t>多核系统概述</a:t>
            </a:r>
            <a:endParaRPr sz="3000">
              <a:latin typeface="华文楷体"/>
              <a:ea typeface="华文楷体"/>
              <a:cs typeface="华文楷体"/>
              <a:sym typeface="华文楷体"/>
            </a:endParaRPr>
          </a:p>
          <a:p>
            <a:pPr lvl="0" marL="529166" indent="-529166">
              <a:buSzPct val="100000"/>
              <a:buAutoNum type="arabicPeriod" startAt="1"/>
              <a:defRPr sz="1800"/>
            </a:pPr>
            <a:r>
              <a:rPr sz="3000">
                <a:latin typeface="华文楷体"/>
                <a:ea typeface="华文楷体"/>
                <a:cs typeface="华文楷体"/>
                <a:sym typeface="华文楷体"/>
              </a:rPr>
              <a:t>并发哈希表概述</a:t>
            </a:r>
            <a:endParaRPr sz="3000">
              <a:latin typeface="华文楷体"/>
              <a:ea typeface="华文楷体"/>
              <a:cs typeface="华文楷体"/>
              <a:sym typeface="华文楷体"/>
            </a:endParaRPr>
          </a:p>
          <a:p>
            <a:pPr lvl="0" marL="529166" indent="-529166">
              <a:buSzPct val="100000"/>
              <a:buAutoNum type="arabicPeriod" startAt="1"/>
              <a:defRPr sz="1800"/>
            </a:pPr>
            <a:r>
              <a:rPr sz="3000">
                <a:latin typeface="华文楷体"/>
                <a:ea typeface="华文楷体"/>
                <a:cs typeface="华文楷体"/>
                <a:sym typeface="华文楷体"/>
              </a:rPr>
              <a:t>基于多核系统的并发哈希表的评估与分析</a:t>
            </a:r>
            <a:endParaRPr sz="3000">
              <a:latin typeface="华文楷体"/>
              <a:ea typeface="华文楷体"/>
              <a:cs typeface="华文楷体"/>
              <a:sym typeface="华文楷体"/>
            </a:endParaRPr>
          </a:p>
          <a:p>
            <a:pPr lvl="0" marL="529166" indent="-529166">
              <a:buSzPct val="100000"/>
              <a:buAutoNum type="arabicPeriod" startAt="1"/>
              <a:defRPr sz="1800"/>
            </a:pPr>
            <a:r>
              <a:rPr sz="3000">
                <a:latin typeface="华文楷体"/>
                <a:ea typeface="华文楷体"/>
                <a:cs typeface="华文楷体"/>
                <a:sym typeface="华文楷体"/>
              </a:rPr>
              <a:t>基于硬件事务内存的并发哈希表的实现</a:t>
            </a:r>
            <a:endParaRPr sz="3000">
              <a:latin typeface="华文楷体"/>
              <a:ea typeface="华文楷体"/>
              <a:cs typeface="华文楷体"/>
              <a:sym typeface="华文楷体"/>
            </a:endParaRPr>
          </a:p>
          <a:p>
            <a:pPr lvl="0" marL="529166" indent="-529166">
              <a:buSzPct val="100000"/>
              <a:buAutoNum type="arabicPeriod" startAt="1"/>
              <a:defRPr sz="1800"/>
            </a:pPr>
            <a:r>
              <a:rPr sz="3000">
                <a:latin typeface="华文楷体"/>
                <a:ea typeface="华文楷体"/>
                <a:cs typeface="华文楷体"/>
                <a:sym typeface="华文楷体"/>
              </a:rPr>
              <a:t>并发Cuckoo过滤器的设计</a:t>
            </a:r>
          </a:p>
        </p:txBody>
      </p:sp>
      <p:pic>
        <p:nvPicPr>
          <p:cNvPr id="65"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66"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xfrm>
            <a:off x="1079500" y="3632200"/>
            <a:ext cx="11099800" cy="2159000"/>
          </a:xfrm>
          <a:prstGeom prst="rect">
            <a:avLst/>
          </a:prstGeom>
        </p:spPr>
        <p:txBody>
          <a:bodyPr/>
          <a:lstStyle>
            <a:lvl1pPr>
              <a:defRPr sz="5000">
                <a:latin typeface="Calibri"/>
                <a:ea typeface="Calibri"/>
                <a:cs typeface="Calibri"/>
                <a:sym typeface="Calibri"/>
              </a:defRPr>
            </a:lvl1pPr>
          </a:lstStyle>
          <a:p>
            <a:pPr lvl="0">
              <a:defRPr sz="1800"/>
            </a:pPr>
            <a:r>
              <a:rPr sz="5000"/>
              <a:t>相关研究</a:t>
            </a:r>
          </a:p>
        </p:txBody>
      </p:sp>
      <p:pic>
        <p:nvPicPr>
          <p:cNvPr id="69" name="pasted-image.pdf"/>
          <p:cNvPicPr/>
          <p:nvPr/>
        </p:nvPicPr>
        <p:blipFill>
          <a:blip r:embed="rId2">
            <a:extLst/>
          </a:blip>
          <a:stretch>
            <a:fillRect/>
          </a:stretch>
        </p:blipFill>
        <p:spPr>
          <a:xfrm>
            <a:off x="10414000" y="139700"/>
            <a:ext cx="2463800" cy="1219200"/>
          </a:xfrm>
          <a:prstGeom prst="rect">
            <a:avLst/>
          </a:prstGeom>
          <a:ln w="12700">
            <a:miter lim="400000"/>
          </a:ln>
        </p:spPr>
      </p:pic>
      <p:pic>
        <p:nvPicPr>
          <p:cNvPr id="70" name="image3.png"/>
          <p:cNvPicPr/>
          <p:nvPr/>
        </p:nvPicPr>
        <p:blipFill>
          <a:blip r:embed="rId3">
            <a:extLst/>
          </a:blip>
          <a:stretch>
            <a:fillRect/>
          </a:stretch>
        </p:blipFill>
        <p:spPr>
          <a:xfrm>
            <a:off x="351136" y="327471"/>
            <a:ext cx="1326103" cy="1271530"/>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952500" y="444500"/>
            <a:ext cx="11099800" cy="1469430"/>
          </a:xfrm>
          <a:prstGeom prst="rect">
            <a:avLst/>
          </a:prstGeom>
        </p:spPr>
        <p:txBody>
          <a:bodyPr/>
          <a:lstStyle>
            <a:lvl1pPr>
              <a:defRPr sz="5000">
                <a:latin typeface="Calibri"/>
                <a:ea typeface="Calibri"/>
                <a:cs typeface="Calibri"/>
                <a:sym typeface="Calibri"/>
              </a:defRPr>
            </a:lvl1pPr>
          </a:lstStyle>
          <a:p>
            <a:pPr lvl="0">
              <a:defRPr sz="1800"/>
            </a:pPr>
            <a:r>
              <a:rPr sz="5000"/>
              <a:t>哈希表</a:t>
            </a:r>
          </a:p>
        </p:txBody>
      </p:sp>
      <p:sp>
        <p:nvSpPr>
          <p:cNvPr id="73" name="Shape 73"/>
          <p:cNvSpPr/>
          <p:nvPr>
            <p:ph type="body" idx="1"/>
          </p:nvPr>
        </p:nvSpPr>
        <p:spPr>
          <a:xfrm>
            <a:off x="952500" y="2603500"/>
            <a:ext cx="11511608" cy="6286500"/>
          </a:xfrm>
          <a:prstGeom prst="rect">
            <a:avLst/>
          </a:prstGeom>
        </p:spPr>
        <p:txBody>
          <a:bodyPr/>
          <a:lstStyle/>
          <a:p>
            <a:pPr lvl="0">
              <a:buChar char="✦"/>
              <a:defRPr sz="1800"/>
            </a:pPr>
            <a:r>
              <a:rPr sz="2800">
                <a:latin typeface="华文楷体"/>
                <a:ea typeface="华文楷体"/>
                <a:cs typeface="华文楷体"/>
                <a:sym typeface="华文楷体"/>
              </a:rPr>
              <a:t>哈希表是一种通过键值对(</a:t>
            </a:r>
            <a:r>
              <a:rPr sz="2800">
                <a:latin typeface="Times New Roman"/>
                <a:ea typeface="Times New Roman"/>
                <a:cs typeface="Times New Roman"/>
                <a:sym typeface="Times New Roman"/>
              </a:rPr>
              <a:t>key-value</a:t>
            </a:r>
            <a:r>
              <a:rPr sz="2800">
                <a:latin typeface="华文楷体"/>
                <a:ea typeface="华文楷体"/>
                <a:cs typeface="华文楷体"/>
                <a:sym typeface="华文楷体"/>
              </a:rPr>
              <a:t>)实现对关联数据的高效存取的数据结构</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哈希表的三个重要操作：Insert、Delete和Lookup</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哈希函数：MurMurHash和CityHash</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哈希冲突处理：开放寻执法和链式法</a:t>
            </a:r>
            <a:endParaRPr sz="2800">
              <a:latin typeface="华文楷体"/>
              <a:ea typeface="华文楷体"/>
              <a:cs typeface="华文楷体"/>
              <a:sym typeface="华文楷体"/>
            </a:endParaRPr>
          </a:p>
          <a:p>
            <a:pPr lvl="0">
              <a:buChar char="✦"/>
              <a:defRPr sz="1800"/>
            </a:pPr>
            <a:r>
              <a:rPr sz="2800">
                <a:latin typeface="华文楷体"/>
                <a:ea typeface="华文楷体"/>
                <a:cs typeface="华文楷体"/>
                <a:sym typeface="华文楷体"/>
              </a:rPr>
              <a:t>并发哈希表</a:t>
            </a:r>
          </a:p>
        </p:txBody>
      </p:sp>
      <p:pic>
        <p:nvPicPr>
          <p:cNvPr id="74" name="image3.png"/>
          <p:cNvPicPr/>
          <p:nvPr/>
        </p:nvPicPr>
        <p:blipFill>
          <a:blip r:embed="rId2">
            <a:extLst/>
          </a:blip>
          <a:stretch>
            <a:fillRect/>
          </a:stretch>
        </p:blipFill>
        <p:spPr>
          <a:xfrm>
            <a:off x="351136" y="327471"/>
            <a:ext cx="1326103" cy="1271530"/>
          </a:xfrm>
          <a:prstGeom prst="rect">
            <a:avLst/>
          </a:prstGeom>
          <a:ln w="12700">
            <a:miter lim="400000"/>
          </a:ln>
        </p:spPr>
      </p:pic>
      <p:pic>
        <p:nvPicPr>
          <p:cNvPr id="75" name="image4.png"/>
          <p:cNvPicPr/>
          <p:nvPr/>
        </p:nvPicPr>
        <p:blipFill>
          <a:blip r:embed="rId3">
            <a:extLst/>
          </a:blip>
          <a:stretch>
            <a:fillRect/>
          </a:stretch>
        </p:blipFill>
        <p:spPr>
          <a:xfrm>
            <a:off x="10305901" y="151521"/>
            <a:ext cx="2449073" cy="1210059"/>
          </a:xfrm>
          <a:prstGeom prst="rect">
            <a:avLst/>
          </a:prstGeom>
          <a:ln w="12700">
            <a:miter lim="400000"/>
          </a:ln>
        </p:spPr>
      </p:pic>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