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3" r:id="rId4"/>
    <p:sldId id="283" r:id="rId5"/>
    <p:sldId id="274" r:id="rId6"/>
    <p:sldId id="276" r:id="rId7"/>
    <p:sldId id="277" r:id="rId8"/>
    <p:sldId id="281" r:id="rId9"/>
    <p:sldId id="282" r:id="rId10"/>
    <p:sldId id="284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00A2FF"/>
    <a:srgbClr val="8ACAFF"/>
    <a:srgbClr val="B2FB6C"/>
    <a:srgbClr val="D883FF"/>
    <a:srgbClr val="009193"/>
    <a:srgbClr val="FD6553"/>
    <a:srgbClr val="90FDC8"/>
    <a:srgbClr val="FFD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2"/>
    <p:restoredTop sz="78938"/>
  </p:normalViewPr>
  <p:slideViewPr>
    <p:cSldViewPr snapToGrid="0" snapToObjects="1" showGuides="1">
      <p:cViewPr varScale="1">
        <p:scale>
          <a:sx n="72" d="100"/>
          <a:sy n="72" d="100"/>
        </p:scale>
        <p:origin x="1976" y="192"/>
      </p:cViewPr>
      <p:guideLst>
        <p:guide orient="horz" pos="2688"/>
        <p:guide pos="3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6771-CBCF-A949-8BBF-EF9EBD72A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73703-4EAF-8749-9314-CCDF1C974C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83426-2A6C-E041-94B4-F632DB727018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21E5B-CA0F-7248-9AEA-6675DBB1EC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48B98-A738-8445-874A-4B8EAEB411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5FB9B-BA7A-2F4B-ADFA-CBCC117E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4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65F5F-E446-A143-831B-85B41A333EFC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B9B0-4378-814C-A989-065BD8C5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6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EB9B0-4378-814C-A989-065BD8C521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3FAD-D76C-A24A-B902-B598196809EB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83A5-DAE7-8449-AF8E-7391A64A4C2F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E1A-2FEE-FC47-AAC9-E621E3AFF827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546"/>
            <a:ext cx="10515600" cy="4711417"/>
          </a:xfrm>
        </p:spPr>
        <p:txBody>
          <a:bodyPr/>
          <a:lstStyle>
            <a:lvl1pPr>
              <a:lnSpc>
                <a:spcPct val="90000"/>
              </a:lnSpc>
              <a:spcAft>
                <a:spcPts val="1000"/>
              </a:spcAft>
              <a:buSzPct val="70000"/>
              <a:defRPr sz="2400"/>
            </a:lvl1pPr>
            <a:lvl2pPr>
              <a:lnSpc>
                <a:spcPct val="90000"/>
              </a:lnSpc>
              <a:spcAft>
                <a:spcPts val="500"/>
              </a:spcAft>
              <a:buSzPct val="60000"/>
              <a:defRPr sz="2000"/>
            </a:lvl2pPr>
            <a:lvl3pPr>
              <a:lnSpc>
                <a:spcPct val="90000"/>
              </a:lnSpc>
              <a:spcAft>
                <a:spcPts val="500"/>
              </a:spcAft>
              <a:buSzPct val="70000"/>
              <a:defRPr/>
            </a:lvl3pPr>
            <a:lvl4pPr>
              <a:lnSpc>
                <a:spcPct val="90000"/>
              </a:lnSpc>
              <a:spcAft>
                <a:spcPts val="500"/>
              </a:spcAft>
              <a:buSzPct val="70000"/>
              <a:defRPr/>
            </a:lvl4pPr>
            <a:lvl5pPr>
              <a:lnSpc>
                <a:spcPct val="90000"/>
              </a:lnSpc>
              <a:spcAft>
                <a:spcPts val="500"/>
              </a:spcAft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09626-A947-AA43-9472-430FE6D9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AC6F-B3D4-2F4D-A42E-5585DAE61256}" type="datetime1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DF4A5-88E8-1941-95E1-98A7FE8A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6E980-2AA6-854B-9959-1469F9BD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8F6A6FD-BF93-EB46-A951-CDB8D280C9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10F-51B1-0245-B5FF-69C46F8337A6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D75F-621C-5948-9EF4-EBAA884C18FA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B1E0-D3F1-4446-93BA-25EBAAE62A1C}" type="datetime1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09C5-37FC-7E42-8524-412C89CBD241}" type="datetime1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3E7C-39FA-F648-9A38-FC229B71CBBE}" type="datetime1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E5F9-AF28-F847-9C8D-01BBF27AF134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1588-E2C7-9845-A609-727055B3E110}" type="datetime1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3332"/>
            <a:ext cx="10515600" cy="457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8559-ECE7-4445-AE06-2CF28446F50A}" type="datetime1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600" y="63626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A6FD-BF93-EB46-A951-CDB8D280C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Wingdings" pitchFamily="2" charset="2"/>
        <a:buChar char="Ø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der-rnn/TRAD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434" y="1037547"/>
            <a:ext cx="9819131" cy="2387600"/>
          </a:xfrm>
        </p:spPr>
        <p:txBody>
          <a:bodyPr>
            <a:noAutofit/>
          </a:bodyPr>
          <a:lstStyle/>
          <a:p>
            <a:r>
              <a:rPr lang="en-US" sz="4400" dirty="0"/>
              <a:t>TRADER: Trace Divergence Analysis and Embedding Regulation for Debugging Recurrent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2853"/>
            <a:ext cx="9144000" cy="867220"/>
          </a:xfrm>
        </p:spPr>
        <p:txBody>
          <a:bodyPr anchor="ctr">
            <a:normAutofit/>
          </a:bodyPr>
          <a:lstStyle/>
          <a:p>
            <a:r>
              <a:rPr lang="en-US" sz="2000" u="sng" dirty="0" err="1">
                <a:cs typeface="Helvetica Neue" panose="02000503000000020004" pitchFamily="2" charset="0"/>
              </a:rPr>
              <a:t>Guanhong</a:t>
            </a:r>
            <a:r>
              <a:rPr lang="en-US" sz="2000" u="sng" dirty="0">
                <a:cs typeface="Helvetica Neue" panose="02000503000000020004" pitchFamily="2" charset="0"/>
              </a:rPr>
              <a:t> Tao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2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Shiqing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Ma, </a:t>
            </a:r>
            <a:r>
              <a:rPr lang="en-US" sz="2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Yingqi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Liu, </a:t>
            </a:r>
            <a:r>
              <a:rPr lang="en-US" sz="2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Qiuling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Xu, </a:t>
            </a:r>
            <a:r>
              <a:rPr lang="en-US" sz="2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Xiangyu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Zhang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7063-025F-FA46-8B23-AF972084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33" y="4618534"/>
            <a:ext cx="2702103" cy="72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2AD1B-A5DB-1747-8319-72761785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758" y="4687561"/>
            <a:ext cx="3236633" cy="5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2E59-01C0-9B43-9B94-3F620CBD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2DA2-BDBA-9849-BF36-AA9786CA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works focus on debugging specific machine learning models or feed-forward Neural Networks and are not applicable to RNNs [7, 8, 9]</a:t>
            </a:r>
          </a:p>
          <a:p>
            <a:r>
              <a:rPr lang="en-US" dirty="0"/>
              <a:t>Work [10] aims at debugging NLP models by generating adversarial examples as training data</a:t>
            </a:r>
          </a:p>
          <a:p>
            <a:r>
              <a:rPr lang="en-US" dirty="0"/>
              <a:t>Researchers [11, 12] propose methods to debug models by cleaning up the wrongly labeled training data</a:t>
            </a:r>
          </a:p>
          <a:p>
            <a:r>
              <a:rPr lang="en-US" dirty="0"/>
              <a:t>These approaches debug RNN models by providing better training data and do not analyze model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273C-59CF-2540-A740-FAD64A9A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24573-8107-9B44-B58F-F4791686E3A1}"/>
              </a:ext>
            </a:extLst>
          </p:cNvPr>
          <p:cNvSpPr/>
          <p:nvPr/>
        </p:nvSpPr>
        <p:spPr>
          <a:xfrm>
            <a:off x="838200" y="5046324"/>
            <a:ext cx="10427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[7]  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Cadamuro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2016. Debugging machine learning models. In ICML Workshop on Reliable Machine Learning in the Wild.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[8]  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Chakarov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2016. Debugging machine learning tasks.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arXiv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preprint arXiv:1603.07292 (2016).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[9]   Ma et al. 2018. MODE: automated neural network model debugging via state differential analysis and input selection. In Proceedings of the 2018 26th ACM Joint 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   Meeting on European Software Engineering Conference and Symposium on the Foundations of Software Engineering (ESEC/FSE).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[10] Ribeiro et al. 2018. Semantically equivalent adversarial rules for debugging NLP models. In Association for Computational Linguistics (ACL).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[11] Jiang et al. 2004. Editing training data for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kNN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classifiers with neural network ensemble. In International Symposium on Neural Networks.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[12] Zhang et al. 2018. Training set debugging using trusted items. In Thirty-Second AAAI Conference on Artificial Intelligence.</a:t>
            </a:r>
          </a:p>
          <a:p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9968" y="3044279"/>
            <a:ext cx="2852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23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4219" y="3044279"/>
            <a:ext cx="1303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94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artifacts are in the form of text or sequences</a:t>
            </a:r>
          </a:p>
          <a:p>
            <a:r>
              <a:rPr lang="en-US" dirty="0"/>
              <a:t>Recurrent Neural Networks (RNNs): designed to deal with textual inputs and inputs in sequence</a:t>
            </a:r>
          </a:p>
          <a:p>
            <a:pPr lvl="1"/>
            <a:r>
              <a:rPr lang="en-US" dirty="0"/>
              <a:t>SentiStrength [1] predicts positive or negative sentiment for informal English text</a:t>
            </a:r>
          </a:p>
          <a:p>
            <a:pPr lvl="1"/>
            <a:r>
              <a:rPr lang="en-US" dirty="0"/>
              <a:t>Predicted sentiment is further used to extract problematic API features by work [2]</a:t>
            </a:r>
          </a:p>
          <a:p>
            <a:pPr lvl="1"/>
            <a:r>
              <a:rPr lang="en-US" dirty="0"/>
              <a:t>A recent study [3] showed that SentiStrength achieved recall and precision </a:t>
            </a:r>
            <a:r>
              <a:rPr lang="en-US" dirty="0">
                <a:solidFill>
                  <a:srgbClr val="FD6553"/>
                </a:solidFill>
              </a:rPr>
              <a:t>lower than 40%</a:t>
            </a:r>
            <a:r>
              <a:rPr lang="en-US" dirty="0"/>
              <a:t> on negative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E8F6A6FD-BF93-EB46-A951-CDB8D280C9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ECBE9-EF22-CD4A-8603-BF295E81F5EC}"/>
              </a:ext>
            </a:extLst>
          </p:cNvPr>
          <p:cNvSpPr/>
          <p:nvPr/>
        </p:nvSpPr>
        <p:spPr>
          <a:xfrm>
            <a:off x="838200" y="5756185"/>
            <a:ext cx="104272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[1]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Thelwall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2010. Sentiment strength detection in short informal text. Journal of the American Society for Information Science and Technology.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[2] Zhang et al. 2013. Extracting problematic API features from forum discussions. In 21st International Conference on Program Comprehension (ICPC).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[3] Lin et al. 2018. Sentiment Analysis for Software Engineering: How Far Can We Go?. In Proceedings of 40th International Conference on Software Engineering (ICSE).</a:t>
            </a:r>
          </a:p>
        </p:txBody>
      </p:sp>
    </p:spTree>
    <p:extLst>
      <p:ext uri="{BB962C8B-B14F-4D97-AF65-F5344CB8AC3E}">
        <p14:creationId xmlns:p14="http://schemas.microsoft.com/office/powerpoint/2010/main" val="7421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AA8C-EA67-8549-9FFD-867015DA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1231-0FC8-204C-8FDF-1E9FADE7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sequence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word embeddings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RNN model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prediction</a:t>
            </a:r>
          </a:p>
          <a:p>
            <a:r>
              <a:rPr lang="en-US" dirty="0"/>
              <a:t>Word embeddings are the dominating factor in model accuracy in RNN applications [4, 5, 6]</a:t>
            </a:r>
          </a:p>
          <a:p>
            <a:r>
              <a:rPr lang="en-US" dirty="0"/>
              <a:t>Same ML model using different word embeddings can have divergent accuracy ranging from </a:t>
            </a:r>
            <a:r>
              <a:rPr lang="en-US" dirty="0">
                <a:solidFill>
                  <a:srgbClr val="FD6553"/>
                </a:solidFill>
              </a:rPr>
              <a:t>62.95%</a:t>
            </a:r>
            <a:r>
              <a:rPr lang="en-US" dirty="0"/>
              <a:t> to </a:t>
            </a:r>
            <a:r>
              <a:rPr lang="en-US" dirty="0">
                <a:solidFill>
                  <a:srgbClr val="FD6553"/>
                </a:solidFill>
              </a:rPr>
              <a:t>88.90%</a:t>
            </a:r>
            <a:r>
              <a:rPr lang="en-US" dirty="0"/>
              <a:t> [5]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00585-F6E4-714F-87FA-9D1EC7AD6D67}"/>
              </a:ext>
            </a:extLst>
          </p:cNvPr>
          <p:cNvSpPr/>
          <p:nvPr/>
        </p:nvSpPr>
        <p:spPr>
          <a:xfrm>
            <a:off x="838200" y="5706081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[4] 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Baroni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2014. Don’t count, predict! A systematic comparison of context-counting vs. context-predicting semantic vectors. In Proceedings of the 52nd Annual 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 Meeting of the Association for Computational Linguistics (ACL).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[5] Schnabel et al. 2015. Evaluation methods for unsupervised word embeddings. In Conference on Empirical Methods in Natural Language Processing (EMNLP).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[6] Yu et al. 2017. Refining word embeddings for sentiment analysis. In Conference on Empirical Methods in Natural Language Processing (EMNLP).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B471-ED8E-AD43-97FF-63481EEE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E8F6A6FD-BF93-EB46-A951-CDB8D280C9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B179F-0D53-5F45-B259-2CC948FA7F3A}"/>
              </a:ext>
            </a:extLst>
          </p:cNvPr>
          <p:cNvSpPr/>
          <p:nvPr/>
        </p:nvSpPr>
        <p:spPr>
          <a:xfrm>
            <a:off x="2838242" y="4137476"/>
            <a:ext cx="6515516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a type of bugs in which problematic word embeddings lead to suboptimal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627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C2D671-348B-CB46-8B1B-9E8165F25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45"/>
          <a:stretch/>
        </p:blipFill>
        <p:spPr>
          <a:xfrm>
            <a:off x="1978270" y="2633502"/>
            <a:ext cx="3475892" cy="1893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AC43-1F2C-D84C-9475-229F0721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41"/>
          <a:stretch/>
        </p:blipFill>
        <p:spPr>
          <a:xfrm>
            <a:off x="1978270" y="2632997"/>
            <a:ext cx="1425757" cy="1893103"/>
          </a:xfrm>
          <a:prstGeom prst="rect">
            <a:avLst/>
          </a:prstGeom>
        </p:spPr>
      </p:pic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D17002B-C842-6A42-8460-95C4B53AFBE6}"/>
              </a:ext>
            </a:extLst>
          </p:cNvPr>
          <p:cNvCxnSpPr>
            <a:cxnSpLocks/>
            <a:stCxn id="39" idx="1"/>
            <a:endCxn id="38" idx="1"/>
          </p:cNvCxnSpPr>
          <p:nvPr/>
        </p:nvCxnSpPr>
        <p:spPr>
          <a:xfrm rot="10800000" flipH="1" flipV="1">
            <a:off x="1866508" y="3897518"/>
            <a:ext cx="118111" cy="1947111"/>
          </a:xfrm>
          <a:prstGeom prst="bentConnector3">
            <a:avLst>
              <a:gd name="adj1" fmla="val -4250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7CAA8C-EA67-8549-9FFD-867015DA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1231-0FC8-204C-8FDF-1E9FADE7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sequence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word embeddings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RNN model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prediction</a:t>
            </a:r>
          </a:p>
          <a:p>
            <a:r>
              <a:rPr lang="en-US" dirty="0"/>
              <a:t>The quality of word embeddings can be measured using neighboring 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B471-ED8E-AD43-97FF-63481EEE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/>
          <a:p>
            <a:fld id="{E8F6A6FD-BF93-EB46-A951-CDB8D280C92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C0691-6DA6-F640-999E-7E91C8551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45"/>
          <a:stretch/>
        </p:blipFill>
        <p:spPr>
          <a:xfrm>
            <a:off x="6737840" y="2632996"/>
            <a:ext cx="3475893" cy="1893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93BC2-6DE1-954A-A1F5-EAB7C9440937}"/>
              </a:ext>
            </a:extLst>
          </p:cNvPr>
          <p:cNvSpPr/>
          <p:nvPr/>
        </p:nvSpPr>
        <p:spPr>
          <a:xfrm>
            <a:off x="1971920" y="4841766"/>
            <a:ext cx="5277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Original: original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84A555-CA4A-3440-BBE4-5EB54C77927E}"/>
              </a:ext>
            </a:extLst>
          </p:cNvPr>
          <p:cNvSpPr/>
          <p:nvPr/>
        </p:nvSpPr>
        <p:spPr>
          <a:xfrm>
            <a:off x="1971920" y="5239786"/>
            <a:ext cx="5277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Regulated: regulated embeddings (by our tool)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662158-3AC6-7647-B6F9-1628B311109B}"/>
              </a:ext>
            </a:extLst>
          </p:cNvPr>
          <p:cNvSpPr/>
          <p:nvPr/>
        </p:nvSpPr>
        <p:spPr>
          <a:xfrm>
            <a:off x="1984620" y="5644575"/>
            <a:ext cx="5277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Nearest words measured by cosine similarity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BD42C488-71C1-8D4B-ADEB-5C71E9C6724C}"/>
              </a:ext>
            </a:extLst>
          </p:cNvPr>
          <p:cNvSpPr/>
          <p:nvPr/>
        </p:nvSpPr>
        <p:spPr>
          <a:xfrm>
            <a:off x="1866509" y="3268938"/>
            <a:ext cx="94268" cy="12571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A31757-F6F3-5845-AC0A-02CB98182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45" b="85158"/>
          <a:stretch/>
        </p:blipFill>
        <p:spPr>
          <a:xfrm>
            <a:off x="1978269" y="2636677"/>
            <a:ext cx="3475892" cy="2809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738920-75AD-9541-BB66-7A73AEE0D623}"/>
              </a:ext>
            </a:extLst>
          </p:cNvPr>
          <p:cNvSpPr/>
          <p:nvPr/>
        </p:nvSpPr>
        <p:spPr>
          <a:xfrm>
            <a:off x="1065294" y="2571192"/>
            <a:ext cx="14948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Target word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166C61-ECDB-0046-878B-8CB942BF4733}"/>
              </a:ext>
            </a:extLst>
          </p:cNvPr>
          <p:cNvSpPr/>
          <p:nvPr/>
        </p:nvSpPr>
        <p:spPr>
          <a:xfrm>
            <a:off x="3463635" y="1413164"/>
            <a:ext cx="4488873" cy="506145"/>
          </a:xfrm>
          <a:prstGeom prst="roundRect">
            <a:avLst/>
          </a:prstGeom>
          <a:noFill/>
          <a:ln w="22225">
            <a:solidFill>
              <a:srgbClr val="FD6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65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8" grpId="0"/>
      <p:bldP spid="39" grpId="0" animBg="1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ED9651A2-A4E6-A847-8801-C4C0DE6E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5" y="1599876"/>
            <a:ext cx="4984819" cy="2418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B4491-48E3-E04C-A17E-6CB8052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420"/>
          </a:xfrm>
        </p:spPr>
        <p:txBody>
          <a:bodyPr/>
          <a:lstStyle/>
          <a:p>
            <a:r>
              <a:rPr lang="en-US" dirty="0"/>
              <a:t>Debugging An RNN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95B4A-4F7D-874A-A087-C4AE065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27BE57-DDC8-1141-970A-2CF742A2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352" y="4744414"/>
            <a:ext cx="2680986" cy="1101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BC7F24-76BA-F746-92A8-E4ACF2AC870C}"/>
              </a:ext>
            </a:extLst>
          </p:cNvPr>
          <p:cNvSpPr/>
          <p:nvPr/>
        </p:nvSpPr>
        <p:spPr>
          <a:xfrm>
            <a:off x="1203405" y="4072092"/>
            <a:ext cx="4969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Task: predict the label of an input sentence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98B4FB2-271D-8444-87E0-CC7DDF91CB6E}"/>
              </a:ext>
            </a:extLst>
          </p:cNvPr>
          <p:cNvSpPr/>
          <p:nvPr/>
        </p:nvSpPr>
        <p:spPr>
          <a:xfrm>
            <a:off x="1203405" y="3116424"/>
            <a:ext cx="5020161" cy="457200"/>
          </a:xfrm>
          <a:prstGeom prst="roundRect">
            <a:avLst/>
          </a:prstGeom>
          <a:noFill/>
          <a:ln w="22225">
            <a:solidFill>
              <a:srgbClr val="FD6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6553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BFC410E-340D-3442-A99B-8DCD5BFE8164}"/>
              </a:ext>
            </a:extLst>
          </p:cNvPr>
          <p:cNvSpPr/>
          <p:nvPr/>
        </p:nvSpPr>
        <p:spPr>
          <a:xfrm>
            <a:off x="1203405" y="2675970"/>
            <a:ext cx="5020161" cy="231268"/>
          </a:xfrm>
          <a:prstGeom prst="roundRect">
            <a:avLst/>
          </a:prstGeom>
          <a:noFill/>
          <a:ln w="22225">
            <a:solidFill>
              <a:srgbClr val="FD6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655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54225A-92E5-D24F-9B90-12E61A211559}"/>
              </a:ext>
            </a:extLst>
          </p:cNvPr>
          <p:cNvSpPr/>
          <p:nvPr/>
        </p:nvSpPr>
        <p:spPr>
          <a:xfrm>
            <a:off x="1203405" y="4745488"/>
            <a:ext cx="49698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Each pair of </a:t>
            </a:r>
            <a:r>
              <a:rPr lang="en-US" sz="2000" dirty="0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[</a:t>
            </a:r>
            <a:r>
              <a:rPr lang="en-US" sz="2000" dirty="0" err="1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h_t</a:t>
            </a:r>
            <a:r>
              <a:rPr lang="en-US" sz="2000" dirty="0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2000" dirty="0" err="1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x_t</a:t>
            </a:r>
            <a:r>
              <a:rPr lang="en-US" sz="2000" dirty="0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] and </a:t>
            </a:r>
            <a:r>
              <a:rPr lang="en-US" sz="2000" dirty="0" err="1">
                <a:highlight>
                  <a:srgbClr val="D5D5D5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o_t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is a </a:t>
            </a:r>
            <a:r>
              <a:rPr lang="en-US" sz="2000" dirty="0">
                <a:solidFill>
                  <a:srgbClr val="00A2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all the states (looping over input text sequence) constitute a </a:t>
            </a:r>
            <a:r>
              <a:rPr lang="en-US" sz="2000" dirty="0">
                <a:solidFill>
                  <a:srgbClr val="00A2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trace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80EDA-4F45-4B45-A1A9-83D7B8CBCE13}"/>
              </a:ext>
            </a:extLst>
          </p:cNvPr>
          <p:cNvSpPr/>
          <p:nvPr/>
        </p:nvSpPr>
        <p:spPr>
          <a:xfrm>
            <a:off x="1203405" y="5791013"/>
            <a:ext cx="4969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Prediction is the last output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84FCF9-32CB-9B48-A7DD-6BE4552EF01E}"/>
              </a:ext>
            </a:extLst>
          </p:cNvPr>
          <p:cNvSpPr/>
          <p:nvPr/>
        </p:nvSpPr>
        <p:spPr>
          <a:xfrm>
            <a:off x="1203405" y="3779000"/>
            <a:ext cx="5020161" cy="239486"/>
          </a:xfrm>
          <a:prstGeom prst="roundRect">
            <a:avLst/>
          </a:prstGeom>
          <a:noFill/>
          <a:ln w="22225">
            <a:solidFill>
              <a:srgbClr val="FD6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655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1CF74C-CC55-F048-9091-80F07D2D940D}"/>
              </a:ext>
            </a:extLst>
          </p:cNvPr>
          <p:cNvGrpSpPr/>
          <p:nvPr/>
        </p:nvGrpSpPr>
        <p:grpSpPr>
          <a:xfrm>
            <a:off x="467349" y="2306782"/>
            <a:ext cx="610597" cy="1392382"/>
            <a:chOff x="307958" y="2306782"/>
            <a:chExt cx="610597" cy="1392382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13B1AA6A-6F77-5D40-8A01-CE4BB3D7B4FE}"/>
                </a:ext>
              </a:extLst>
            </p:cNvPr>
            <p:cNvSpPr/>
            <p:nvPr/>
          </p:nvSpPr>
          <p:spPr>
            <a:xfrm>
              <a:off x="685800" y="2306782"/>
              <a:ext cx="232755" cy="139238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80C88-12C9-9A40-9F8A-40C0A5E1336F}"/>
                </a:ext>
              </a:extLst>
            </p:cNvPr>
            <p:cNvSpPr/>
            <p:nvPr/>
          </p:nvSpPr>
          <p:spPr>
            <a:xfrm>
              <a:off x="307958" y="2717223"/>
              <a:ext cx="430887" cy="571499"/>
            </a:xfrm>
            <a:prstGeom prst="rect">
              <a:avLst/>
            </a:prstGeom>
          </p:spPr>
          <p:txBody>
            <a:bodyPr vert="vert270"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Loop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08F3508-B658-9644-91BE-DDFADFEB9CC5}"/>
              </a:ext>
            </a:extLst>
          </p:cNvPr>
          <p:cNvGrpSpPr/>
          <p:nvPr/>
        </p:nvGrpSpPr>
        <p:grpSpPr>
          <a:xfrm>
            <a:off x="6615312" y="2086920"/>
            <a:ext cx="4398675" cy="2385282"/>
            <a:chOff x="6615312" y="2086920"/>
            <a:chExt cx="4398675" cy="23852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F4C751-6C5D-A84F-B0B0-ECEC0146279B}"/>
                </a:ext>
              </a:extLst>
            </p:cNvPr>
            <p:cNvSpPr/>
            <p:nvPr/>
          </p:nvSpPr>
          <p:spPr>
            <a:xfrm>
              <a:off x="7199255" y="4072092"/>
              <a:ext cx="3241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Unrolled RNN structure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D432AC-FD32-E14F-943F-3AD86FE6C47C}"/>
                </a:ext>
              </a:extLst>
            </p:cNvPr>
            <p:cNvGrpSpPr/>
            <p:nvPr/>
          </p:nvGrpSpPr>
          <p:grpSpPr>
            <a:xfrm>
              <a:off x="6615312" y="2086920"/>
              <a:ext cx="4398675" cy="1657072"/>
              <a:chOff x="6645727" y="1996384"/>
              <a:chExt cx="4398675" cy="165707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C724973-EF11-FA40-B5DC-D68F2DCA5B19}"/>
                  </a:ext>
                </a:extLst>
              </p:cNvPr>
              <p:cNvGrpSpPr/>
              <p:nvPr/>
            </p:nvGrpSpPr>
            <p:grpSpPr>
              <a:xfrm>
                <a:off x="6931781" y="3363931"/>
                <a:ext cx="335709" cy="289525"/>
                <a:chOff x="10681183" y="4914029"/>
                <a:chExt cx="335709" cy="28952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A2E75D0-DC81-DD4A-A063-0C0A999FE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A3EDCC-992A-454A-A359-6356184A6789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15F3FF5-FB57-FD45-82A8-63A039555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5727" y="2558445"/>
                <a:ext cx="895021" cy="372763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3EA4F6-DF59-4A46-BCEA-DCD22FC6C8FC}"/>
                  </a:ext>
                </a:extLst>
              </p:cNvPr>
              <p:cNvSpPr/>
              <p:nvPr/>
            </p:nvSpPr>
            <p:spPr>
              <a:xfrm>
                <a:off x="6878183" y="2739751"/>
                <a:ext cx="442376" cy="276999"/>
              </a:xfrm>
              <a:prstGeom prst="rect">
                <a:avLst/>
              </a:prstGeom>
              <a:solidFill>
                <a:srgbClr val="FFD47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A78FBE-53E7-294E-85CD-E227439D86D8}"/>
                  </a:ext>
                </a:extLst>
              </p:cNvPr>
              <p:cNvGrpSpPr/>
              <p:nvPr/>
            </p:nvGrpSpPr>
            <p:grpSpPr>
              <a:xfrm>
                <a:off x="7181549" y="2287913"/>
                <a:ext cx="335709" cy="289525"/>
                <a:chOff x="10687320" y="4914029"/>
                <a:chExt cx="335709" cy="28952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A6D2F38-6A2E-C84F-8C68-890F13B8B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E189DA7-EA70-B843-B921-A362871D5CE6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5769E92-A4F4-1243-A3CB-7026B103FF38}"/>
                  </a:ext>
                </a:extLst>
              </p:cNvPr>
              <p:cNvGrpSpPr/>
              <p:nvPr/>
            </p:nvGrpSpPr>
            <p:grpSpPr>
              <a:xfrm>
                <a:off x="6930807" y="2002673"/>
                <a:ext cx="335709" cy="289525"/>
                <a:chOff x="10687320" y="4914029"/>
                <a:chExt cx="335709" cy="289525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45BEF03-A2E4-5C44-863D-DAE85FE9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0879A30-420B-5846-87E1-F2073CF1D444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BED296F-99CD-764E-8651-2B4A4DB1242C}"/>
                  </a:ext>
                </a:extLst>
              </p:cNvPr>
              <p:cNvCxnSpPr>
                <a:stCxn id="7" idx="0"/>
                <a:endCxn id="18" idx="2"/>
              </p:cNvCxnSpPr>
              <p:nvPr/>
            </p:nvCxnSpPr>
            <p:spPr>
              <a:xfrm flipV="1">
                <a:off x="7097945" y="3016750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F9447B1-2509-1C4B-A8B0-996096E1F209}"/>
                  </a:ext>
                </a:extLst>
              </p:cNvPr>
              <p:cNvCxnSpPr>
                <a:cxnSpLocks/>
                <a:stCxn id="18" idx="0"/>
                <a:endCxn id="46" idx="2"/>
              </p:cNvCxnSpPr>
              <p:nvPr/>
            </p:nvCxnSpPr>
            <p:spPr>
              <a:xfrm flipH="1" flipV="1">
                <a:off x="7098662" y="2279672"/>
                <a:ext cx="709" cy="46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AAB443-817D-414C-82BF-F801A74EC10F}"/>
                  </a:ext>
                </a:extLst>
              </p:cNvPr>
              <p:cNvGrpSpPr/>
              <p:nvPr/>
            </p:nvGrpSpPr>
            <p:grpSpPr>
              <a:xfrm>
                <a:off x="7718614" y="2858943"/>
                <a:ext cx="184558" cy="38614"/>
                <a:chOff x="7835317" y="2675970"/>
                <a:chExt cx="184558" cy="38614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594FB4F-CEAF-4049-B444-3098E2A72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5317" y="2675970"/>
                  <a:ext cx="18455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6471F8-FFDB-5C42-9454-71542B979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5317" y="2714584"/>
                  <a:ext cx="18455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EB916C4-69F7-624B-8F0D-9B502687666E}"/>
                  </a:ext>
                </a:extLst>
              </p:cNvPr>
              <p:cNvGrpSpPr/>
              <p:nvPr/>
            </p:nvGrpSpPr>
            <p:grpSpPr>
              <a:xfrm>
                <a:off x="8617460" y="3357642"/>
                <a:ext cx="335709" cy="289525"/>
                <a:chOff x="10681183" y="4914029"/>
                <a:chExt cx="335709" cy="289525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115C991-16D3-3D4C-8138-14F6F1661F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505EA46-3071-3C42-9E66-19ABB9560521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0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24FD22-D083-B54A-B03A-DDDB275B4D32}"/>
                  </a:ext>
                </a:extLst>
              </p:cNvPr>
              <p:cNvSpPr/>
              <p:nvPr/>
            </p:nvSpPr>
            <p:spPr>
              <a:xfrm>
                <a:off x="8563862" y="2733462"/>
                <a:ext cx="442376" cy="276999"/>
              </a:xfrm>
              <a:prstGeom prst="rect">
                <a:avLst/>
              </a:prstGeom>
              <a:solidFill>
                <a:srgbClr val="FFD47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3456EB2-6F67-7649-9FC4-4F06B906EEBA}"/>
                  </a:ext>
                </a:extLst>
              </p:cNvPr>
              <p:cNvGrpSpPr/>
              <p:nvPr/>
            </p:nvGrpSpPr>
            <p:grpSpPr>
              <a:xfrm>
                <a:off x="8159232" y="2527177"/>
                <a:ext cx="335709" cy="289525"/>
                <a:chOff x="10687320" y="4914029"/>
                <a:chExt cx="335709" cy="289525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D49E12D-03A9-EE48-B69E-068B5BB01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6B3E9AC-657B-C24B-B18F-B64C3202B5C3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0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98E2B3D-CE25-D94B-BE68-A37319A8A060}"/>
                  </a:ext>
                </a:extLst>
              </p:cNvPr>
              <p:cNvGrpSpPr/>
              <p:nvPr/>
            </p:nvGrpSpPr>
            <p:grpSpPr>
              <a:xfrm>
                <a:off x="8616486" y="1996384"/>
                <a:ext cx="335709" cy="289525"/>
                <a:chOff x="10687320" y="4914029"/>
                <a:chExt cx="335709" cy="28952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12A72DC-3AF1-AD4C-AA7D-AAA9A2FD7D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4FA7E4D-C9A9-1347-AC55-06FF011D065F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0</a:t>
                  </a: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E2C4091-085E-4541-8810-9ACF875F0C96}"/>
                  </a:ext>
                </a:extLst>
              </p:cNvPr>
              <p:cNvCxnSpPr>
                <a:stCxn id="60" idx="0"/>
                <a:endCxn id="63" idx="2"/>
              </p:cNvCxnSpPr>
              <p:nvPr/>
            </p:nvCxnSpPr>
            <p:spPr>
              <a:xfrm flipV="1">
                <a:off x="8783624" y="3010461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9705553-A346-4243-AF08-EC487F7960C3}"/>
                  </a:ext>
                </a:extLst>
              </p:cNvPr>
              <p:cNvCxnSpPr>
                <a:cxnSpLocks/>
                <a:stCxn id="63" idx="0"/>
                <a:endCxn id="69" idx="2"/>
              </p:cNvCxnSpPr>
              <p:nvPr/>
            </p:nvCxnSpPr>
            <p:spPr>
              <a:xfrm flipH="1" flipV="1">
                <a:off x="8784341" y="2273383"/>
                <a:ext cx="709" cy="46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A33E182-CF9A-F749-9FFC-8E7EE38E489E}"/>
                  </a:ext>
                </a:extLst>
              </p:cNvPr>
              <p:cNvCxnSpPr>
                <a:cxnSpLocks/>
                <a:endCxn id="63" idx="1"/>
              </p:cNvCxnSpPr>
              <p:nvPr/>
            </p:nvCxnSpPr>
            <p:spPr>
              <a:xfrm>
                <a:off x="8107722" y="2871961"/>
                <a:ext cx="4561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21C9EB6-D044-3943-827C-30E271AC7252}"/>
                  </a:ext>
                </a:extLst>
              </p:cNvPr>
              <p:cNvGrpSpPr/>
              <p:nvPr/>
            </p:nvGrpSpPr>
            <p:grpSpPr>
              <a:xfrm>
                <a:off x="9510558" y="3357642"/>
                <a:ext cx="335709" cy="289525"/>
                <a:chOff x="10681183" y="4914029"/>
                <a:chExt cx="335709" cy="289525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4535BA2-A576-D140-8BCB-7DA0C16FA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67B9F74-8CBC-3547-BE1B-1B13EAD76FD7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1</a:t>
                  </a:r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B663008-E2D4-7042-870D-5B8D63169182}"/>
                  </a:ext>
                </a:extLst>
              </p:cNvPr>
              <p:cNvSpPr/>
              <p:nvPr/>
            </p:nvSpPr>
            <p:spPr>
              <a:xfrm>
                <a:off x="9456960" y="2733462"/>
                <a:ext cx="442376" cy="276999"/>
              </a:xfrm>
              <a:prstGeom prst="rect">
                <a:avLst/>
              </a:prstGeom>
              <a:solidFill>
                <a:srgbClr val="FFD47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B8E8BB-116B-B74B-9BCA-AE50C89A2FF9}"/>
                  </a:ext>
                </a:extLst>
              </p:cNvPr>
              <p:cNvGrpSpPr/>
              <p:nvPr/>
            </p:nvGrpSpPr>
            <p:grpSpPr>
              <a:xfrm>
                <a:off x="9052330" y="2527177"/>
                <a:ext cx="335709" cy="289525"/>
                <a:chOff x="10687320" y="4914029"/>
                <a:chExt cx="335709" cy="289525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D7543DE-6F9E-7B46-B076-3B7ACB0B8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F897CFD-C6BF-C741-98A7-925787D64C00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355832C-7743-254D-A41E-CBFB437AB6BF}"/>
                  </a:ext>
                </a:extLst>
              </p:cNvPr>
              <p:cNvGrpSpPr/>
              <p:nvPr/>
            </p:nvGrpSpPr>
            <p:grpSpPr>
              <a:xfrm>
                <a:off x="9509584" y="1996384"/>
                <a:ext cx="335709" cy="289525"/>
                <a:chOff x="10687320" y="4914029"/>
                <a:chExt cx="335709" cy="28952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005D701-B56F-0E40-8E51-CE94E508B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E9D348D-1B10-EB46-B6DB-A6FF590ACE5D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1</a:t>
                  </a:r>
                </a:p>
              </p:txBody>
            </p: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0026559-F47B-D54D-8E82-41FC49BF9D6D}"/>
                  </a:ext>
                </a:extLst>
              </p:cNvPr>
              <p:cNvCxnSpPr>
                <a:stCxn id="79" idx="0"/>
                <a:endCxn id="81" idx="2"/>
              </p:cNvCxnSpPr>
              <p:nvPr/>
            </p:nvCxnSpPr>
            <p:spPr>
              <a:xfrm flipV="1">
                <a:off x="9676722" y="3010461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F0FBB75-65F9-7D4E-9184-C8FF340F2968}"/>
                  </a:ext>
                </a:extLst>
              </p:cNvPr>
              <p:cNvCxnSpPr>
                <a:cxnSpLocks/>
                <a:stCxn id="81" idx="0"/>
                <a:endCxn id="87" idx="2"/>
              </p:cNvCxnSpPr>
              <p:nvPr/>
            </p:nvCxnSpPr>
            <p:spPr>
              <a:xfrm flipH="1" flipV="1">
                <a:off x="9677439" y="2273383"/>
                <a:ext cx="709" cy="46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4D98BB6-2F5F-A24B-971A-51BC21AA3FD5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>
                <a:off x="9000820" y="2871961"/>
                <a:ext cx="4561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8BBA434-A63A-2F47-9A73-B6500C05D2B6}"/>
                  </a:ext>
                </a:extLst>
              </p:cNvPr>
              <p:cNvGrpSpPr/>
              <p:nvPr/>
            </p:nvGrpSpPr>
            <p:grpSpPr>
              <a:xfrm>
                <a:off x="10655624" y="3357642"/>
                <a:ext cx="335709" cy="289525"/>
                <a:chOff x="10681183" y="4914029"/>
                <a:chExt cx="335709" cy="289525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BCEBBFE-E0E7-2A42-966A-B1BD508B9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01348D9-0371-3447-9DC2-8F3E137EAECB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A585F5-2D2C-E346-890A-BA22404E344F}"/>
                  </a:ext>
                </a:extLst>
              </p:cNvPr>
              <p:cNvSpPr/>
              <p:nvPr/>
            </p:nvSpPr>
            <p:spPr>
              <a:xfrm>
                <a:off x="10602026" y="2733462"/>
                <a:ext cx="442376" cy="276999"/>
              </a:xfrm>
              <a:prstGeom prst="rect">
                <a:avLst/>
              </a:prstGeom>
              <a:solidFill>
                <a:srgbClr val="FFD47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D4E7F12-3CB4-334D-8AE3-A3CF5F348BB8}"/>
                  </a:ext>
                </a:extLst>
              </p:cNvPr>
              <p:cNvGrpSpPr/>
              <p:nvPr/>
            </p:nvGrpSpPr>
            <p:grpSpPr>
              <a:xfrm>
                <a:off x="10197396" y="2527177"/>
                <a:ext cx="335709" cy="289525"/>
                <a:chOff x="10687320" y="4914029"/>
                <a:chExt cx="335709" cy="289525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C0C5033-0D54-B948-AD00-C842AF674D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86E8B74-22D6-5F48-AFEE-21BC1E0279BA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D673D56-737F-8A47-86C5-C55231D617F9}"/>
                  </a:ext>
                </a:extLst>
              </p:cNvPr>
              <p:cNvGrpSpPr/>
              <p:nvPr/>
            </p:nvGrpSpPr>
            <p:grpSpPr>
              <a:xfrm>
                <a:off x="10654650" y="1996384"/>
                <a:ext cx="335709" cy="289525"/>
                <a:chOff x="10687320" y="4914029"/>
                <a:chExt cx="335709" cy="289525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995D470E-B18D-8541-9F5A-3EFA77F863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E1F09FC-2680-DE41-9297-E79171357297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14DE535-0124-A04A-9A17-AA0CE1E5718E}"/>
                  </a:ext>
                </a:extLst>
              </p:cNvPr>
              <p:cNvCxnSpPr>
                <a:stCxn id="92" idx="0"/>
                <a:endCxn id="94" idx="2"/>
              </p:cNvCxnSpPr>
              <p:nvPr/>
            </p:nvCxnSpPr>
            <p:spPr>
              <a:xfrm flipV="1">
                <a:off x="10821788" y="3010461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742B756-0328-DE48-9A5C-1204122BDE32}"/>
                  </a:ext>
                </a:extLst>
              </p:cNvPr>
              <p:cNvCxnSpPr>
                <a:cxnSpLocks/>
                <a:stCxn id="94" idx="0"/>
                <a:endCxn id="100" idx="2"/>
              </p:cNvCxnSpPr>
              <p:nvPr/>
            </p:nvCxnSpPr>
            <p:spPr>
              <a:xfrm flipH="1" flipV="1">
                <a:off x="10822505" y="2273383"/>
                <a:ext cx="709" cy="46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3AA498D-9B78-864F-8B03-428558EDB66A}"/>
                  </a:ext>
                </a:extLst>
              </p:cNvPr>
              <p:cNvCxnSpPr>
                <a:cxnSpLocks/>
                <a:stCxn id="81" idx="3"/>
                <a:endCxn id="94" idx="1"/>
              </p:cNvCxnSpPr>
              <p:nvPr/>
            </p:nvCxnSpPr>
            <p:spPr>
              <a:xfrm>
                <a:off x="9899336" y="2871962"/>
                <a:ext cx="70269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CDDD299-8E81-CB41-A5E7-EE37EF091ED6}"/>
                  </a:ext>
                </a:extLst>
              </p:cNvPr>
              <p:cNvGrpSpPr/>
              <p:nvPr/>
            </p:nvGrpSpPr>
            <p:grpSpPr>
              <a:xfrm>
                <a:off x="10067849" y="3464137"/>
                <a:ext cx="270863" cy="64008"/>
                <a:chOff x="10133148" y="3474521"/>
                <a:chExt cx="270863" cy="6400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2C600A8-2D57-C848-B49F-FDE8B2FD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148" y="3474521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08E575E-EFBD-5242-80F8-B8FF5A51A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5750" y="3474521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31C9A71-921B-AF45-B981-D3AD07FF4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40003" y="3474521"/>
                  <a:ext cx="64008" cy="64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42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12" grpId="0"/>
      <p:bldP spid="13" grpId="0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4CB-3664-7948-9D6F-3B1CADA9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546"/>
            <a:ext cx="10515600" cy="4711417"/>
          </a:xfrm>
        </p:spPr>
        <p:txBody>
          <a:bodyPr/>
          <a:lstStyle/>
          <a:p>
            <a:r>
              <a:rPr lang="en-US" dirty="0"/>
              <a:t>A misclassification is caused by buggy states within a trace</a:t>
            </a:r>
          </a:p>
          <a:p>
            <a:pPr lvl="1"/>
            <a:r>
              <a:rPr lang="en-US" dirty="0"/>
              <a:t>“Also, JodaTime</a:t>
            </a:r>
            <a:r>
              <a:rPr lang="en-US" baseline="30000" dirty="0"/>
              <a:t>1</a:t>
            </a:r>
            <a:r>
              <a:rPr lang="en-US" dirty="0"/>
              <a:t> makes calculations with time much simpler”</a:t>
            </a:r>
            <a:r>
              <a:rPr lang="en-US" baseline="30000" dirty="0"/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5BA748-C93A-0241-9125-BF375C59492A}"/>
              </a:ext>
            </a:extLst>
          </p:cNvPr>
          <p:cNvSpPr txBox="1">
            <a:spLocks/>
          </p:cNvSpPr>
          <p:nvPr/>
        </p:nvSpPr>
        <p:spPr>
          <a:xfrm>
            <a:off x="838200" y="1465545"/>
            <a:ext cx="5257800" cy="471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ct val="7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60000"/>
              <a:buFont typeface="Wingdings" pitchFamily="2" charset="2"/>
              <a:buChar char="Ø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Trace divergence analysis</a:t>
            </a:r>
          </a:p>
          <a:p>
            <a:pPr lvl="1"/>
            <a:r>
              <a:rPr lang="en-US" dirty="0"/>
              <a:t>At each time step, use </a:t>
            </a:r>
            <a:r>
              <a:rPr lang="en-US" dirty="0" err="1"/>
              <a:t>x_t</a:t>
            </a:r>
            <a:r>
              <a:rPr lang="en-US" dirty="0"/>
              <a:t> and </a:t>
            </a:r>
            <a:r>
              <a:rPr lang="en-US" dirty="0" err="1"/>
              <a:t>h_t</a:t>
            </a:r>
            <a:r>
              <a:rPr lang="en-US" dirty="0"/>
              <a:t> as input, and </a:t>
            </a:r>
            <a:r>
              <a:rPr lang="en-US" dirty="0" err="1"/>
              <a:t>o_t</a:t>
            </a:r>
            <a:r>
              <a:rPr lang="en-US" dirty="0"/>
              <a:t> as output</a:t>
            </a:r>
          </a:p>
          <a:p>
            <a:pPr lvl="1"/>
            <a:r>
              <a:rPr lang="en-US" dirty="0"/>
              <a:t>Train classifiers on validation set to identify diverged steps</a:t>
            </a:r>
          </a:p>
          <a:p>
            <a:pPr lvl="1"/>
            <a:r>
              <a:rPr lang="en-US" dirty="0"/>
              <a:t>Please see paper for detailed analysis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B5452-0C7C-1142-A22F-B0453CF1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Divergence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4088-06B7-9E4C-B7B1-C9D3AF43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01D2A-BA34-B44F-8982-8031A87622D2}"/>
              </a:ext>
            </a:extLst>
          </p:cNvPr>
          <p:cNvSpPr/>
          <p:nvPr/>
        </p:nvSpPr>
        <p:spPr>
          <a:xfrm>
            <a:off x="838200" y="5756185"/>
            <a:ext cx="10427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data and time library for Java. https://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www.joda.org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</a:t>
            </a:r>
            <a:r>
              <a:rPr lang="en-US" sz="11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joda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-time/</a:t>
            </a:r>
          </a:p>
          <a:p>
            <a:r>
              <a:rPr lang="en-US" sz="1100" baseline="30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sample text from Stack overflow dataset predicted by a LSTM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45FBC-447A-CE47-8531-DDB4CEDB11AD}"/>
              </a:ext>
            </a:extLst>
          </p:cNvPr>
          <p:cNvSpPr/>
          <p:nvPr/>
        </p:nvSpPr>
        <p:spPr>
          <a:xfrm>
            <a:off x="6984649" y="4755818"/>
            <a:ext cx="483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7B3DEC-7251-8D41-87EB-F77CE159090B}"/>
              </a:ext>
            </a:extLst>
          </p:cNvPr>
          <p:cNvGrpSpPr/>
          <p:nvPr/>
        </p:nvGrpSpPr>
        <p:grpSpPr>
          <a:xfrm>
            <a:off x="7067155" y="4086209"/>
            <a:ext cx="335709" cy="289525"/>
            <a:chOff x="10681183" y="4914029"/>
            <a:chExt cx="335709" cy="28952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CE4DA7-03A7-2E45-9A0F-426831922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8ACA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63A692-FB1B-4B4E-8606-0393A91E541E}"/>
                </a:ext>
              </a:extLst>
            </p:cNvPr>
            <p:cNvSpPr/>
            <p:nvPr/>
          </p:nvSpPr>
          <p:spPr>
            <a:xfrm>
              <a:off x="10681183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A62E7AF-B79E-CA46-BEAF-29412A453745}"/>
              </a:ext>
            </a:extLst>
          </p:cNvPr>
          <p:cNvSpPr/>
          <p:nvPr/>
        </p:nvSpPr>
        <p:spPr>
          <a:xfrm>
            <a:off x="7013557" y="3462029"/>
            <a:ext cx="442376" cy="276999"/>
          </a:xfrm>
          <a:prstGeom prst="rect">
            <a:avLst/>
          </a:prstGeom>
          <a:solidFill>
            <a:srgbClr val="FFD47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endParaRPr lang="en-US" sz="1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6A63BD-5AAC-B147-BB91-F08C20859E3F}"/>
              </a:ext>
            </a:extLst>
          </p:cNvPr>
          <p:cNvGrpSpPr/>
          <p:nvPr/>
        </p:nvGrpSpPr>
        <p:grpSpPr>
          <a:xfrm>
            <a:off x="6608927" y="3255744"/>
            <a:ext cx="335709" cy="289525"/>
            <a:chOff x="10687320" y="4914029"/>
            <a:chExt cx="335709" cy="28952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CB3DB4C-8EBF-9C44-9191-F9D539D5D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90FDC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D89949-F122-5F4C-BFBB-04ABD0F3CA15}"/>
                </a:ext>
              </a:extLst>
            </p:cNvPr>
            <p:cNvSpPr/>
            <p:nvPr/>
          </p:nvSpPr>
          <p:spPr>
            <a:xfrm>
              <a:off x="10687320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C1F2D5-B5E8-0146-8CDA-00FED7848A30}"/>
              </a:ext>
            </a:extLst>
          </p:cNvPr>
          <p:cNvGrpSpPr/>
          <p:nvPr/>
        </p:nvGrpSpPr>
        <p:grpSpPr>
          <a:xfrm>
            <a:off x="7066181" y="2724951"/>
            <a:ext cx="335709" cy="289525"/>
            <a:chOff x="10687320" y="4914029"/>
            <a:chExt cx="335709" cy="2895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45A4D8-E62F-E642-8381-01D108F15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B2FB6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421DBB-6B2A-F347-8E9D-962C3A99C412}"/>
                </a:ext>
              </a:extLst>
            </p:cNvPr>
            <p:cNvSpPr/>
            <p:nvPr/>
          </p:nvSpPr>
          <p:spPr>
            <a:xfrm>
              <a:off x="10687320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FD51A4-FCCC-6341-B34B-8355E7DC8A8B}"/>
              </a:ext>
            </a:extLst>
          </p:cNvPr>
          <p:cNvCxnSpPr>
            <a:stCxn id="81" idx="0"/>
            <a:endCxn id="41" idx="2"/>
          </p:cNvCxnSpPr>
          <p:nvPr/>
        </p:nvCxnSpPr>
        <p:spPr>
          <a:xfrm flipV="1">
            <a:off x="7233319" y="3739028"/>
            <a:ext cx="1426" cy="355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0EF997-3F1A-5744-85E2-DC42CDB9E74C}"/>
              </a:ext>
            </a:extLst>
          </p:cNvPr>
          <p:cNvCxnSpPr>
            <a:cxnSpLocks/>
            <a:stCxn id="41" idx="0"/>
            <a:endCxn id="78" idx="2"/>
          </p:cNvCxnSpPr>
          <p:nvPr/>
        </p:nvCxnSpPr>
        <p:spPr>
          <a:xfrm flipH="1" flipV="1">
            <a:off x="7234036" y="3001950"/>
            <a:ext cx="709" cy="460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7A3630-AF34-BD47-87A3-40D05467F73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57417" y="3600528"/>
            <a:ext cx="45614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131138-53A1-334A-A019-F75FD4BFF450}"/>
              </a:ext>
            </a:extLst>
          </p:cNvPr>
          <p:cNvCxnSpPr/>
          <p:nvPr/>
        </p:nvCxnSpPr>
        <p:spPr>
          <a:xfrm flipV="1">
            <a:off x="7231732" y="4378958"/>
            <a:ext cx="1426" cy="355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1DE0E34-291A-3541-9AD8-4154A8F9DDD1}"/>
              </a:ext>
            </a:extLst>
          </p:cNvPr>
          <p:cNvGrpSpPr/>
          <p:nvPr/>
        </p:nvGrpSpPr>
        <p:grpSpPr>
          <a:xfrm>
            <a:off x="6754409" y="5135560"/>
            <a:ext cx="335709" cy="289525"/>
            <a:chOff x="10681183" y="4914029"/>
            <a:chExt cx="335709" cy="28952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25B2763-270B-074A-A453-6FF0CF420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8ACA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EB384B-FFC1-794A-B82D-CE7AEA76B521}"/>
                </a:ext>
              </a:extLst>
            </p:cNvPr>
            <p:cNvSpPr/>
            <p:nvPr/>
          </p:nvSpPr>
          <p:spPr>
            <a:xfrm>
              <a:off x="10681183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A00D0C-5B0E-A344-8DF7-4F1BA9D649B9}"/>
              </a:ext>
            </a:extLst>
          </p:cNvPr>
          <p:cNvGrpSpPr/>
          <p:nvPr/>
        </p:nvGrpSpPr>
        <p:grpSpPr>
          <a:xfrm>
            <a:off x="7076307" y="5136638"/>
            <a:ext cx="335709" cy="289525"/>
            <a:chOff x="10687320" y="4914029"/>
            <a:chExt cx="335709" cy="28952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31CB01C-205A-964A-9B4F-6AA0BEF41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90FDC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6F7D4FF-A270-9647-81A0-A115CBE804BB}"/>
                </a:ext>
              </a:extLst>
            </p:cNvPr>
            <p:cNvSpPr/>
            <p:nvPr/>
          </p:nvSpPr>
          <p:spPr>
            <a:xfrm>
              <a:off x="10687320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56F9F4-115E-3A45-9C66-CD85EB20EB58}"/>
              </a:ext>
            </a:extLst>
          </p:cNvPr>
          <p:cNvGrpSpPr/>
          <p:nvPr/>
        </p:nvGrpSpPr>
        <p:grpSpPr>
          <a:xfrm>
            <a:off x="7389512" y="5136830"/>
            <a:ext cx="335709" cy="289525"/>
            <a:chOff x="10687320" y="4914029"/>
            <a:chExt cx="335709" cy="28952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4DCC95C-5BBD-5F41-9209-2E9690A40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6705" y="4922270"/>
              <a:ext cx="281284" cy="281284"/>
            </a:xfrm>
            <a:prstGeom prst="ellipse">
              <a:avLst/>
            </a:prstGeom>
            <a:solidFill>
              <a:srgbClr val="B2FB6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B37097B-B672-FA44-ABA5-7EDD88E476A0}"/>
                </a:ext>
              </a:extLst>
            </p:cNvPr>
            <p:cNvSpPr/>
            <p:nvPr/>
          </p:nvSpPr>
          <p:spPr>
            <a:xfrm>
              <a:off x="10687320" y="4914029"/>
              <a:ext cx="3357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4E7C90C-05C9-C84D-AEEE-B2463AFC4C64}"/>
              </a:ext>
            </a:extLst>
          </p:cNvPr>
          <p:cNvGrpSpPr/>
          <p:nvPr/>
        </p:nvGrpSpPr>
        <p:grpSpPr>
          <a:xfrm>
            <a:off x="7455933" y="2724951"/>
            <a:ext cx="1247900" cy="2304151"/>
            <a:chOff x="7455933" y="2724951"/>
            <a:chExt cx="1247900" cy="23041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64549E6-7A7E-414C-B75C-41E6F37EC63A}"/>
                </a:ext>
              </a:extLst>
            </p:cNvPr>
            <p:cNvGrpSpPr/>
            <p:nvPr/>
          </p:nvGrpSpPr>
          <p:grpSpPr>
            <a:xfrm>
              <a:off x="8083823" y="4086209"/>
              <a:ext cx="335709" cy="289525"/>
              <a:chOff x="10681183" y="4914029"/>
              <a:chExt cx="335709" cy="28952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7755744-4C67-FE4E-9C77-21F1313E02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8ACA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8974152-54CB-A547-89A6-90F7127174CF}"/>
                  </a:ext>
                </a:extLst>
              </p:cNvPr>
              <p:cNvSpPr/>
              <p:nvPr/>
            </p:nvSpPr>
            <p:spPr>
              <a:xfrm>
                <a:off x="10681183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CCA046-3014-A14B-974E-10429C7B983F}"/>
                </a:ext>
              </a:extLst>
            </p:cNvPr>
            <p:cNvSpPr/>
            <p:nvPr/>
          </p:nvSpPr>
          <p:spPr>
            <a:xfrm>
              <a:off x="8030225" y="3462029"/>
              <a:ext cx="442376" cy="276999"/>
            </a:xfrm>
            <a:prstGeom prst="rect">
              <a:avLst/>
            </a:prstGeom>
            <a:solidFill>
              <a:srgbClr val="FFD47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  <a:endParaRPr lang="en-US" sz="1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07266F2-0F9E-1141-BC75-D5D4FA07CA3E}"/>
                </a:ext>
              </a:extLst>
            </p:cNvPr>
            <p:cNvGrpSpPr/>
            <p:nvPr/>
          </p:nvGrpSpPr>
          <p:grpSpPr>
            <a:xfrm>
              <a:off x="7625595" y="3255744"/>
              <a:ext cx="335709" cy="289525"/>
              <a:chOff x="10687320" y="4914029"/>
              <a:chExt cx="335709" cy="2895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2229BD2-105C-C448-8DC2-554BA911D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90FDC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0BCA060-45D4-AE46-B290-29CC60945CD5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F1E5F76-A3C5-C543-A753-1A4D44EF0FED}"/>
                </a:ext>
              </a:extLst>
            </p:cNvPr>
            <p:cNvGrpSpPr/>
            <p:nvPr/>
          </p:nvGrpSpPr>
          <p:grpSpPr>
            <a:xfrm>
              <a:off x="8082849" y="2724951"/>
              <a:ext cx="335709" cy="289525"/>
              <a:chOff x="10687320" y="4914029"/>
              <a:chExt cx="335709" cy="28952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12CBC9-1CE5-4546-B28A-52EFA90D4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B2FB6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BA7BFEC-134A-1A43-9E03-B1FFB1495067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6D2431-5E16-2C4D-94D8-88A6ACF1900C}"/>
                </a:ext>
              </a:extLst>
            </p:cNvPr>
            <p:cNvCxnSpPr>
              <a:stCxn id="75" idx="0"/>
              <a:endCxn id="48" idx="2"/>
            </p:cNvCxnSpPr>
            <p:nvPr/>
          </p:nvCxnSpPr>
          <p:spPr>
            <a:xfrm flipV="1">
              <a:off x="8249987" y="3739028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5F2029-C46F-0C42-ACC4-EE5FF946BF02}"/>
                </a:ext>
              </a:extLst>
            </p:cNvPr>
            <p:cNvCxnSpPr>
              <a:cxnSpLocks/>
              <a:stCxn id="48" idx="0"/>
              <a:endCxn id="72" idx="2"/>
            </p:cNvCxnSpPr>
            <p:nvPr/>
          </p:nvCxnSpPr>
          <p:spPr>
            <a:xfrm flipH="1" flipV="1">
              <a:off x="8250704" y="3001950"/>
              <a:ext cx="709" cy="460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BC3877D-D61C-1D40-83C3-BFEEE78979D0}"/>
                </a:ext>
              </a:extLst>
            </p:cNvPr>
            <p:cNvCxnSpPr>
              <a:cxnSpLocks/>
              <a:stCxn id="41" idx="3"/>
              <a:endCxn id="48" idx="1"/>
            </p:cNvCxnSpPr>
            <p:nvPr/>
          </p:nvCxnSpPr>
          <p:spPr>
            <a:xfrm>
              <a:off x="7455933" y="3600529"/>
              <a:ext cx="574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19DBE9-ABA3-6449-A9E6-551284A11E95}"/>
                </a:ext>
              </a:extLst>
            </p:cNvPr>
            <p:cNvCxnSpPr/>
            <p:nvPr/>
          </p:nvCxnSpPr>
          <p:spPr>
            <a:xfrm flipV="1">
              <a:off x="8248561" y="4374109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D759746-CF2D-E646-9A68-8E227390A4FB}"/>
                </a:ext>
              </a:extLst>
            </p:cNvPr>
            <p:cNvSpPr/>
            <p:nvPr/>
          </p:nvSpPr>
          <p:spPr>
            <a:xfrm>
              <a:off x="7797439" y="4752103"/>
              <a:ext cx="906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JodaTime</a:t>
              </a:r>
              <a:endPara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37D17DA-8BE4-CB4E-A695-842B35138EC2}"/>
              </a:ext>
            </a:extLst>
          </p:cNvPr>
          <p:cNvGrpSpPr/>
          <p:nvPr/>
        </p:nvGrpSpPr>
        <p:grpSpPr>
          <a:xfrm>
            <a:off x="7763868" y="5137514"/>
            <a:ext cx="970812" cy="290795"/>
            <a:chOff x="6722312" y="5142261"/>
            <a:chExt cx="970812" cy="29079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3C38DE9-0651-7043-BCF9-F6C3E0914EEA}"/>
                </a:ext>
              </a:extLst>
            </p:cNvPr>
            <p:cNvGrpSpPr/>
            <p:nvPr/>
          </p:nvGrpSpPr>
          <p:grpSpPr>
            <a:xfrm>
              <a:off x="6722312" y="5142261"/>
              <a:ext cx="335709" cy="289525"/>
              <a:chOff x="10681183" y="4914029"/>
              <a:chExt cx="335709" cy="289525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6A6D95B-0B1C-514E-B091-EE405B1E2F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8ACA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D3A715D-DAEF-814E-9F2E-367483357165}"/>
                  </a:ext>
                </a:extLst>
              </p:cNvPr>
              <p:cNvSpPr/>
              <p:nvPr/>
            </p:nvSpPr>
            <p:spPr>
              <a:xfrm>
                <a:off x="10681183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4E6C9F-EBA7-7241-83D4-56B7031C42F3}"/>
                </a:ext>
              </a:extLst>
            </p:cNvPr>
            <p:cNvGrpSpPr/>
            <p:nvPr/>
          </p:nvGrpSpPr>
          <p:grpSpPr>
            <a:xfrm>
              <a:off x="7044210" y="5143339"/>
              <a:ext cx="335709" cy="289525"/>
              <a:chOff x="10687320" y="4914029"/>
              <a:chExt cx="335709" cy="289525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2D73DC9-9C0B-8C46-B65D-633E0BB1BE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90FDC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0BBF9CA-22E0-BD44-8A8B-9888D55F0AFB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DCB27C-3374-A445-83BF-305FD88BBC10}"/>
                </a:ext>
              </a:extLst>
            </p:cNvPr>
            <p:cNvGrpSpPr/>
            <p:nvPr/>
          </p:nvGrpSpPr>
          <p:grpSpPr>
            <a:xfrm>
              <a:off x="7357415" y="5143531"/>
              <a:ext cx="335709" cy="289525"/>
              <a:chOff x="10687320" y="4914029"/>
              <a:chExt cx="335709" cy="289525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1E0B72C-B330-AA4B-898B-42465BFE5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B2FB6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38A1E5F-1D06-7148-B512-6C1A88BF44CB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D39511-BA5E-1B49-A996-6E6143D69F64}"/>
              </a:ext>
            </a:extLst>
          </p:cNvPr>
          <p:cNvGrpSpPr/>
          <p:nvPr/>
        </p:nvGrpSpPr>
        <p:grpSpPr>
          <a:xfrm>
            <a:off x="8472601" y="2724951"/>
            <a:ext cx="2391580" cy="2709645"/>
            <a:chOff x="8472601" y="2724951"/>
            <a:chExt cx="2391580" cy="27096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0CF5D4-9A8D-9245-9B7B-FA350250A486}"/>
                </a:ext>
              </a:extLst>
            </p:cNvPr>
            <p:cNvGrpSpPr/>
            <p:nvPr/>
          </p:nvGrpSpPr>
          <p:grpSpPr>
            <a:xfrm>
              <a:off x="9228889" y="4086209"/>
              <a:ext cx="335709" cy="289525"/>
              <a:chOff x="10681183" y="4914029"/>
              <a:chExt cx="335709" cy="28952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155804F-0BB1-9A40-BB51-1D8132CA3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8ACA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C9094FB-AF5E-7740-B9D6-350C3E8EBB58}"/>
                  </a:ext>
                </a:extLst>
              </p:cNvPr>
              <p:cNvSpPr/>
              <p:nvPr/>
            </p:nvSpPr>
            <p:spPr>
              <a:xfrm>
                <a:off x="10681183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8971AF-C175-B84B-B97B-22BCB3247647}"/>
                </a:ext>
              </a:extLst>
            </p:cNvPr>
            <p:cNvSpPr/>
            <p:nvPr/>
          </p:nvSpPr>
          <p:spPr>
            <a:xfrm>
              <a:off x="9175291" y="3462029"/>
              <a:ext cx="442376" cy="276999"/>
            </a:xfrm>
            <a:prstGeom prst="rect">
              <a:avLst/>
            </a:prstGeom>
            <a:solidFill>
              <a:srgbClr val="FFD47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  <a:endParaRPr lang="en-US" sz="1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35E505-9D7B-6342-A82C-142EFC2643C4}"/>
                </a:ext>
              </a:extLst>
            </p:cNvPr>
            <p:cNvGrpSpPr/>
            <p:nvPr/>
          </p:nvGrpSpPr>
          <p:grpSpPr>
            <a:xfrm>
              <a:off x="8770661" y="3255744"/>
              <a:ext cx="335709" cy="289525"/>
              <a:chOff x="10687320" y="4914029"/>
              <a:chExt cx="335709" cy="28952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F019AD4-167D-E043-8967-EA1ED54BC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90FDC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E07DEE-D9E8-9B49-B2D6-2E87A4C5A2FD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C7C490-3EE5-2A40-B435-8860E24B0AEA}"/>
                </a:ext>
              </a:extLst>
            </p:cNvPr>
            <p:cNvGrpSpPr/>
            <p:nvPr/>
          </p:nvGrpSpPr>
          <p:grpSpPr>
            <a:xfrm>
              <a:off x="9227915" y="2724951"/>
              <a:ext cx="335709" cy="289525"/>
              <a:chOff x="10687320" y="4914029"/>
              <a:chExt cx="335709" cy="28952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6556986-E97D-4546-B3C6-3F140F66D4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B2FB6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A585EB-24E7-1543-9FC5-14FE5B7DCD83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EDD54A-C76C-794D-B922-C0E67DD935EA}"/>
                </a:ext>
              </a:extLst>
            </p:cNvPr>
            <p:cNvCxnSpPr>
              <a:stCxn id="69" idx="0"/>
              <a:endCxn id="55" idx="2"/>
            </p:cNvCxnSpPr>
            <p:nvPr/>
          </p:nvCxnSpPr>
          <p:spPr>
            <a:xfrm flipV="1">
              <a:off x="9395053" y="3739028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8B127C2-DCED-1E4E-8419-0F7E7EB3D4BD}"/>
                </a:ext>
              </a:extLst>
            </p:cNvPr>
            <p:cNvCxnSpPr>
              <a:cxnSpLocks/>
              <a:stCxn id="55" idx="0"/>
              <a:endCxn id="66" idx="2"/>
            </p:cNvCxnSpPr>
            <p:nvPr/>
          </p:nvCxnSpPr>
          <p:spPr>
            <a:xfrm flipH="1" flipV="1">
              <a:off x="9395770" y="3001950"/>
              <a:ext cx="709" cy="460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F7CF06A-A66F-1F46-8FF0-3C32ABE531A3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8472601" y="3600529"/>
              <a:ext cx="702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39A186-CC9F-B94A-A573-F3D2743A632C}"/>
                </a:ext>
              </a:extLst>
            </p:cNvPr>
            <p:cNvGrpSpPr/>
            <p:nvPr/>
          </p:nvGrpSpPr>
          <p:grpSpPr>
            <a:xfrm>
              <a:off x="8641114" y="4192704"/>
              <a:ext cx="270863" cy="64008"/>
              <a:chOff x="10133148" y="3474521"/>
              <a:chExt cx="270863" cy="6400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01ED34B-86F8-934D-8A77-ECB014AD0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3148" y="347452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576E55D-9016-F945-ADD5-9EEDD127A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5750" y="347452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272A98-3AD2-4F4C-8232-40E021D16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40003" y="3474521"/>
                <a:ext cx="64008" cy="64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BE25CF3-1072-5749-9FFA-0B8681A2F8B9}"/>
                </a:ext>
              </a:extLst>
            </p:cNvPr>
            <p:cNvGrpSpPr/>
            <p:nvPr/>
          </p:nvGrpSpPr>
          <p:grpSpPr>
            <a:xfrm>
              <a:off x="10208636" y="4086209"/>
              <a:ext cx="335709" cy="289525"/>
              <a:chOff x="10681183" y="4914029"/>
              <a:chExt cx="335709" cy="289525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62EB6AC-257E-8546-8EE2-E5E1B28A81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8ACA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8C8BCDE-BEF6-3442-BA2B-563CD53DDB6F}"/>
                  </a:ext>
                </a:extLst>
              </p:cNvPr>
              <p:cNvSpPr/>
              <p:nvPr/>
            </p:nvSpPr>
            <p:spPr>
              <a:xfrm>
                <a:off x="10681183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03538D-493F-5943-AB42-BCC2F2D70A48}"/>
                </a:ext>
              </a:extLst>
            </p:cNvPr>
            <p:cNvSpPr/>
            <p:nvPr/>
          </p:nvSpPr>
          <p:spPr>
            <a:xfrm>
              <a:off x="10155038" y="3462029"/>
              <a:ext cx="442376" cy="276999"/>
            </a:xfrm>
            <a:prstGeom prst="rect">
              <a:avLst/>
            </a:prstGeom>
            <a:solidFill>
              <a:srgbClr val="FFD47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  <a:endParaRPr lang="en-US" sz="1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CD6080D-E8AC-B740-AB1B-CC32AA4867D0}"/>
                </a:ext>
              </a:extLst>
            </p:cNvPr>
            <p:cNvGrpSpPr/>
            <p:nvPr/>
          </p:nvGrpSpPr>
          <p:grpSpPr>
            <a:xfrm>
              <a:off x="9750408" y="3255744"/>
              <a:ext cx="335709" cy="289525"/>
              <a:chOff x="10687320" y="4914029"/>
              <a:chExt cx="335709" cy="289525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4B2DE01-4778-EE45-B0B4-70684FD789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90FDC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AB10342-E834-C144-8357-7C20653989F3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B9A2D06-0EAD-3F45-AE43-8ACAA9673CFB}"/>
                </a:ext>
              </a:extLst>
            </p:cNvPr>
            <p:cNvGrpSpPr/>
            <p:nvPr/>
          </p:nvGrpSpPr>
          <p:grpSpPr>
            <a:xfrm>
              <a:off x="10207662" y="2724951"/>
              <a:ext cx="335709" cy="289525"/>
              <a:chOff x="10687320" y="4914029"/>
              <a:chExt cx="335709" cy="28952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2B2BAF9-EF88-7B44-9E0B-8366D6BF7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B2FB6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957EAA-C715-1743-A38B-4E63190E1534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</a:t>
                </a:r>
                <a:r>
                  <a: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D37094-102E-2948-8C2F-02E5CFBA2BDC}"/>
                </a:ext>
              </a:extLst>
            </p:cNvPr>
            <p:cNvCxnSpPr>
              <a:stCxn id="104" idx="0"/>
              <a:endCxn id="106" idx="2"/>
            </p:cNvCxnSpPr>
            <p:nvPr/>
          </p:nvCxnSpPr>
          <p:spPr>
            <a:xfrm flipV="1">
              <a:off x="10374800" y="3739028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96DE867-6CAD-114D-910C-753D76E5A885}"/>
                </a:ext>
              </a:extLst>
            </p:cNvPr>
            <p:cNvCxnSpPr>
              <a:cxnSpLocks/>
              <a:stCxn id="106" idx="0"/>
              <a:endCxn id="112" idx="2"/>
            </p:cNvCxnSpPr>
            <p:nvPr/>
          </p:nvCxnSpPr>
          <p:spPr>
            <a:xfrm flipH="1" flipV="1">
              <a:off x="10375517" y="3001950"/>
              <a:ext cx="709" cy="460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1C49A04-D38C-664D-9124-88647E6E5919}"/>
                </a:ext>
              </a:extLst>
            </p:cNvPr>
            <p:cNvCxnSpPr>
              <a:cxnSpLocks/>
              <a:stCxn id="55" idx="3"/>
              <a:endCxn id="106" idx="1"/>
            </p:cNvCxnSpPr>
            <p:nvPr/>
          </p:nvCxnSpPr>
          <p:spPr>
            <a:xfrm>
              <a:off x="9617667" y="3600529"/>
              <a:ext cx="5373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1FB63C1-BC20-C648-923B-FAB3FFD8715E}"/>
                </a:ext>
              </a:extLst>
            </p:cNvPr>
            <p:cNvCxnSpPr/>
            <p:nvPr/>
          </p:nvCxnSpPr>
          <p:spPr>
            <a:xfrm flipV="1">
              <a:off x="10375195" y="4378958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C0DE259-DEC1-464D-BDCD-67D571D41372}"/>
                </a:ext>
              </a:extLst>
            </p:cNvPr>
            <p:cNvCxnSpPr/>
            <p:nvPr/>
          </p:nvCxnSpPr>
          <p:spPr>
            <a:xfrm flipV="1">
              <a:off x="9398110" y="4376092"/>
              <a:ext cx="1426" cy="355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59765D5-3D3A-AD42-858A-EE85D45CA144}"/>
                </a:ext>
              </a:extLst>
            </p:cNvPr>
            <p:cNvSpPr/>
            <p:nvPr/>
          </p:nvSpPr>
          <p:spPr>
            <a:xfrm>
              <a:off x="8945626" y="4760072"/>
              <a:ext cx="906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much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ACE2AB-0A95-314B-9BF4-5B2143F48055}"/>
                </a:ext>
              </a:extLst>
            </p:cNvPr>
            <p:cNvSpPr/>
            <p:nvPr/>
          </p:nvSpPr>
          <p:spPr>
            <a:xfrm>
              <a:off x="9918262" y="4752103"/>
              <a:ext cx="906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simpler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AD84FBA-B845-3D4E-B695-F7D7EF705DC6}"/>
                </a:ext>
              </a:extLst>
            </p:cNvPr>
            <p:cNvGrpSpPr/>
            <p:nvPr/>
          </p:nvGrpSpPr>
          <p:grpSpPr>
            <a:xfrm>
              <a:off x="8902536" y="5143801"/>
              <a:ext cx="970812" cy="290795"/>
              <a:chOff x="6722312" y="5142261"/>
              <a:chExt cx="970812" cy="29079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8CF780E-F850-5847-9CBB-3E4606535C0F}"/>
                  </a:ext>
                </a:extLst>
              </p:cNvPr>
              <p:cNvGrpSpPr/>
              <p:nvPr/>
            </p:nvGrpSpPr>
            <p:grpSpPr>
              <a:xfrm>
                <a:off x="6722312" y="5142261"/>
                <a:ext cx="335709" cy="289525"/>
                <a:chOff x="10681183" y="4914029"/>
                <a:chExt cx="335709" cy="289525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4AD19EF-096F-CE46-B292-202CEF4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E5A63C7-E791-6545-993B-CE2280201C57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EC88680-85B0-464B-85B7-43F28B4871F5}"/>
                  </a:ext>
                </a:extLst>
              </p:cNvPr>
              <p:cNvGrpSpPr/>
              <p:nvPr/>
            </p:nvGrpSpPr>
            <p:grpSpPr>
              <a:xfrm>
                <a:off x="7044210" y="5143339"/>
                <a:ext cx="335709" cy="289525"/>
                <a:chOff x="10687320" y="4914029"/>
                <a:chExt cx="335709" cy="289525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263895D2-945D-1D4A-B053-6B2EF6C16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02FE856-F871-874F-9838-678EF2EEE324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6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3AE4E08-B01F-F944-8CA0-14F82F5D0E6E}"/>
                  </a:ext>
                </a:extLst>
              </p:cNvPr>
              <p:cNvGrpSpPr/>
              <p:nvPr/>
            </p:nvGrpSpPr>
            <p:grpSpPr>
              <a:xfrm>
                <a:off x="7357415" y="5143531"/>
                <a:ext cx="335709" cy="289525"/>
                <a:chOff x="10687320" y="4914029"/>
                <a:chExt cx="335709" cy="289525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9FF279C2-1153-444E-A22E-D452D10B8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8B8077B-1C9B-8742-9522-0540956B38A3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6</a:t>
                  </a:r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5CADFAA-ADBE-9B41-9EAA-B1B4945F45B5}"/>
                </a:ext>
              </a:extLst>
            </p:cNvPr>
            <p:cNvGrpSpPr/>
            <p:nvPr/>
          </p:nvGrpSpPr>
          <p:grpSpPr>
            <a:xfrm>
              <a:off x="9893369" y="5139630"/>
              <a:ext cx="970812" cy="290795"/>
              <a:chOff x="6722312" y="5142261"/>
              <a:chExt cx="970812" cy="290795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30DCC9B-598C-F349-939C-E840F7FE5F4A}"/>
                  </a:ext>
                </a:extLst>
              </p:cNvPr>
              <p:cNvGrpSpPr/>
              <p:nvPr/>
            </p:nvGrpSpPr>
            <p:grpSpPr>
              <a:xfrm>
                <a:off x="6722312" y="5142261"/>
                <a:ext cx="335709" cy="289525"/>
                <a:chOff x="10681183" y="4914029"/>
                <a:chExt cx="335709" cy="289525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4471649A-FF8D-764D-9843-E7C02A20F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28FDB863-0564-5047-A6FD-7969EB297E85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6F8B8CA-97FC-6546-AFF9-7C218D759A27}"/>
                  </a:ext>
                </a:extLst>
              </p:cNvPr>
              <p:cNvGrpSpPr/>
              <p:nvPr/>
            </p:nvGrpSpPr>
            <p:grpSpPr>
              <a:xfrm>
                <a:off x="7044210" y="5143339"/>
                <a:ext cx="335709" cy="289525"/>
                <a:chOff x="10687320" y="4914029"/>
                <a:chExt cx="335709" cy="289525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0937A06-F480-8643-8774-7FD990837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5393419-7854-E54E-A3AF-EBBB8CFA0E1D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7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59541A8-1AC2-3E48-8FAE-F3DA621A5365}"/>
                  </a:ext>
                </a:extLst>
              </p:cNvPr>
              <p:cNvGrpSpPr/>
              <p:nvPr/>
            </p:nvGrpSpPr>
            <p:grpSpPr>
              <a:xfrm>
                <a:off x="7357415" y="5143531"/>
                <a:ext cx="335709" cy="289525"/>
                <a:chOff x="10687320" y="4914029"/>
                <a:chExt cx="335709" cy="289525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57D26344-2D96-904C-BE75-A36C87953F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BCC6B18-8F75-C640-8AF0-3F55F8D71EC8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7</a:t>
                  </a:r>
                </a:p>
              </p:txBody>
            </p:sp>
          </p:grpSp>
        </p:grp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0929362-CFB0-DA4A-AE2B-4BB315FFDE3F}"/>
              </a:ext>
            </a:extLst>
          </p:cNvPr>
          <p:cNvSpPr/>
          <p:nvPr/>
        </p:nvSpPr>
        <p:spPr>
          <a:xfrm>
            <a:off x="6706588" y="5472385"/>
            <a:ext cx="1045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 vector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F9F4DF-AA55-FA45-A947-AAD39452339C}"/>
              </a:ext>
            </a:extLst>
          </p:cNvPr>
          <p:cNvSpPr/>
          <p:nvPr/>
        </p:nvSpPr>
        <p:spPr>
          <a:xfrm>
            <a:off x="7398011" y="5077160"/>
            <a:ext cx="332784" cy="40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E5D0E23-4A02-994A-AA78-6847F61CBC9A}"/>
              </a:ext>
            </a:extLst>
          </p:cNvPr>
          <p:cNvSpPr/>
          <p:nvPr/>
        </p:nvSpPr>
        <p:spPr>
          <a:xfrm>
            <a:off x="7076114" y="5058146"/>
            <a:ext cx="632694" cy="40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BB61821-C95B-4749-8C3B-B5F52B826704}"/>
              </a:ext>
            </a:extLst>
          </p:cNvPr>
          <p:cNvSpPr/>
          <p:nvPr/>
        </p:nvSpPr>
        <p:spPr>
          <a:xfrm>
            <a:off x="6706588" y="5071304"/>
            <a:ext cx="1036491" cy="40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141B3AD-CE20-2A48-B652-09F8FE5E6AD6}"/>
              </a:ext>
            </a:extLst>
          </p:cNvPr>
          <p:cNvGrpSpPr/>
          <p:nvPr/>
        </p:nvGrpSpPr>
        <p:grpSpPr>
          <a:xfrm>
            <a:off x="7802327" y="5590019"/>
            <a:ext cx="2247741" cy="276999"/>
            <a:chOff x="7802327" y="5590019"/>
            <a:chExt cx="2247741" cy="276999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126E741-2260-6A40-BA72-9F8903BCEC97}"/>
                </a:ext>
              </a:extLst>
            </p:cNvPr>
            <p:cNvCxnSpPr/>
            <p:nvPr/>
          </p:nvCxnSpPr>
          <p:spPr>
            <a:xfrm flipV="1">
              <a:off x="7802327" y="5834800"/>
              <a:ext cx="201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C59E517-999A-8447-A039-CC59D21DF2BF}"/>
                </a:ext>
              </a:extLst>
            </p:cNvPr>
            <p:cNvSpPr/>
            <p:nvPr/>
          </p:nvSpPr>
          <p:spPr>
            <a:xfrm>
              <a:off x="9004674" y="5590019"/>
              <a:ext cx="1045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3BE309-1749-904F-9590-5C84A2158598}"/>
              </a:ext>
            </a:extLst>
          </p:cNvPr>
          <p:cNvGrpSpPr/>
          <p:nvPr/>
        </p:nvGrpSpPr>
        <p:grpSpPr>
          <a:xfrm>
            <a:off x="6096000" y="2635436"/>
            <a:ext cx="5640915" cy="3263334"/>
            <a:chOff x="6101305" y="2572050"/>
            <a:chExt cx="5640915" cy="326333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C76169D-0AD5-6046-B055-F5C7B9AC9BF3}"/>
                </a:ext>
              </a:extLst>
            </p:cNvPr>
            <p:cNvSpPr/>
            <p:nvPr/>
          </p:nvSpPr>
          <p:spPr>
            <a:xfrm>
              <a:off x="6413073" y="2572050"/>
              <a:ext cx="4789301" cy="3263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89C4A2-39C5-0340-A5D4-640FCEC1FED7}"/>
                </a:ext>
              </a:extLst>
            </p:cNvPr>
            <p:cNvGrpSpPr/>
            <p:nvPr/>
          </p:nvGrpSpPr>
          <p:grpSpPr>
            <a:xfrm>
              <a:off x="6101305" y="2965538"/>
              <a:ext cx="5640915" cy="2432155"/>
              <a:chOff x="6017696" y="2795212"/>
              <a:chExt cx="5640915" cy="243215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46BF28-A862-B34A-AB81-BC7D0286692D}"/>
                  </a:ext>
                </a:extLst>
              </p:cNvPr>
              <p:cNvGrpSpPr/>
              <p:nvPr/>
            </p:nvGrpSpPr>
            <p:grpSpPr>
              <a:xfrm>
                <a:off x="6096000" y="2795212"/>
                <a:ext cx="5562611" cy="2432155"/>
                <a:chOff x="6096000" y="2795212"/>
                <a:chExt cx="5562611" cy="243215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D6DBF8-BB74-A940-BB56-81929F411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0450"/>
                <a:stretch/>
              </p:blipFill>
              <p:spPr>
                <a:xfrm>
                  <a:off x="6096000" y="2795212"/>
                  <a:ext cx="5562611" cy="2155155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00E48E0-6525-E44F-AA30-870F50856870}"/>
                    </a:ext>
                  </a:extLst>
                </p:cNvPr>
                <p:cNvSpPr/>
                <p:nvPr/>
              </p:nvSpPr>
              <p:spPr>
                <a:xfrm>
                  <a:off x="6392374" y="4950368"/>
                  <a:ext cx="49698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Time step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659A1D-C9AE-F241-9C07-5C6A1AC9416C}"/>
                    </a:ext>
                  </a:extLst>
                </p:cNvPr>
                <p:cNvSpPr/>
                <p:nvPr/>
              </p:nvSpPr>
              <p:spPr>
                <a:xfrm>
                  <a:off x="6561468" y="3195367"/>
                  <a:ext cx="48314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Also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46D2F42-2161-9844-893C-328A61FC0708}"/>
                    </a:ext>
                  </a:extLst>
                </p:cNvPr>
                <p:cNvSpPr/>
                <p:nvPr/>
              </p:nvSpPr>
              <p:spPr>
                <a:xfrm>
                  <a:off x="6981086" y="4472590"/>
                  <a:ext cx="84556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JodaTime</a:t>
                  </a:r>
                  <a:endParaRPr lang="en-US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5C81F4-21C0-8649-B341-5020842E98FF}"/>
                    </a:ext>
                  </a:extLst>
                </p:cNvPr>
                <p:cNvSpPr/>
                <p:nvPr/>
              </p:nvSpPr>
              <p:spPr>
                <a:xfrm>
                  <a:off x="7495387" y="4195274"/>
                  <a:ext cx="84556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makes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81D9F1E-67D6-3E43-B657-FAA1E96648C6}"/>
                    </a:ext>
                  </a:extLst>
                </p:cNvPr>
                <p:cNvSpPr/>
                <p:nvPr/>
              </p:nvSpPr>
              <p:spPr>
                <a:xfrm>
                  <a:off x="8106543" y="4749589"/>
                  <a:ext cx="9891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calculations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9AA6EA3-E9FC-8348-B36C-579F1286ADDC}"/>
                    </a:ext>
                  </a:extLst>
                </p:cNvPr>
                <p:cNvSpPr/>
                <p:nvPr/>
              </p:nvSpPr>
              <p:spPr>
                <a:xfrm>
                  <a:off x="8646073" y="3912995"/>
                  <a:ext cx="9891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with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EE7FF3-3794-F249-8AD8-C8E274BC6161}"/>
                    </a:ext>
                  </a:extLst>
                </p:cNvPr>
                <p:cNvSpPr/>
                <p:nvPr/>
              </p:nvSpPr>
              <p:spPr>
                <a:xfrm>
                  <a:off x="9235610" y="4513161"/>
                  <a:ext cx="9891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time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38312AE-FE4D-D64F-A5AB-82633B2CA41A}"/>
                    </a:ext>
                  </a:extLst>
                </p:cNvPr>
                <p:cNvSpPr/>
                <p:nvPr/>
              </p:nvSpPr>
              <p:spPr>
                <a:xfrm>
                  <a:off x="9920005" y="3654156"/>
                  <a:ext cx="9891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much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5942FDF-6B67-3B49-A68D-F328664CAAD9}"/>
                    </a:ext>
                  </a:extLst>
                </p:cNvPr>
                <p:cNvSpPr/>
                <p:nvPr/>
              </p:nvSpPr>
              <p:spPr>
                <a:xfrm>
                  <a:off x="10198610" y="3340375"/>
                  <a:ext cx="98912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simpler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138937-B48F-8049-A5FD-95C28CF3EA04}"/>
                  </a:ext>
                </a:extLst>
              </p:cNvPr>
              <p:cNvSpPr/>
              <p:nvPr/>
            </p:nvSpPr>
            <p:spPr>
              <a:xfrm>
                <a:off x="6017696" y="3751411"/>
                <a:ext cx="369332" cy="600166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Output</a:t>
                </a: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2FDFCB9-BFEB-6C40-B731-09D9E9E75FB5}"/>
              </a:ext>
            </a:extLst>
          </p:cNvPr>
          <p:cNvGrpSpPr/>
          <p:nvPr/>
        </p:nvGrpSpPr>
        <p:grpSpPr>
          <a:xfrm>
            <a:off x="10001651" y="3364893"/>
            <a:ext cx="1308686" cy="1393394"/>
            <a:chOff x="9897882" y="3178948"/>
            <a:chExt cx="1308686" cy="1393394"/>
          </a:xfrm>
        </p:grpSpPr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1FEC38D7-B2CB-E643-8197-C5DE07FCE6C9}"/>
                </a:ext>
              </a:extLst>
            </p:cNvPr>
            <p:cNvSpPr/>
            <p:nvPr/>
          </p:nvSpPr>
          <p:spPr>
            <a:xfrm>
              <a:off x="10129443" y="3178948"/>
              <a:ext cx="845564" cy="1116394"/>
            </a:xfrm>
            <a:prstGeom prst="roundRect">
              <a:avLst/>
            </a:prstGeom>
            <a:noFill/>
            <a:ln w="22225">
              <a:solidFill>
                <a:srgbClr val="FD65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D6553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918FBCB-2C39-1E49-A843-577CBDAFA8B4}"/>
                </a:ext>
              </a:extLst>
            </p:cNvPr>
            <p:cNvSpPr/>
            <p:nvPr/>
          </p:nvSpPr>
          <p:spPr>
            <a:xfrm>
              <a:off x="9897882" y="4295343"/>
              <a:ext cx="13086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D6553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Trace divergence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0.15278 L -0.00013 0.00139 " pathEditMode="relative" ptsTypes="AA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2 -0.27477 L -0.00078 0.00069 " pathEditMode="relative" ptsTypes="AA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4 -0.35139 L -0.00091 0.00116 " pathEditMode="relative" ptsTypes="AA">
                                      <p:cBhvr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uiExpand="1" build="p" bldLvl="2"/>
      <p:bldP spid="12" grpId="1" uiExpand="1" build="allAtOnce"/>
      <p:bldP spid="6" grpId="0"/>
      <p:bldP spid="28" grpId="0"/>
      <p:bldP spid="41" grpId="0" animBg="1"/>
      <p:bldP spid="153" grpId="0"/>
      <p:bldP spid="156" grpId="0" animBg="1"/>
      <p:bldP spid="155" grpId="0" animBg="1"/>
      <p:bldP spid="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5452-0C7C-1142-A22F-B0453CF1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Defective Dimension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4CB-3664-7948-9D6F-3B1CADA9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546"/>
            <a:ext cx="10515600" cy="4711417"/>
          </a:xfrm>
        </p:spPr>
        <p:txBody>
          <a:bodyPr/>
          <a:lstStyle/>
          <a:p>
            <a:r>
              <a:rPr lang="en-US" dirty="0"/>
              <a:t>The root cause of buggy states comes from problematic state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4088-06B7-9E4C-B7B1-C9D3AF43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7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A9B6D-635D-2A4F-A50F-B32854EF7EEC}"/>
              </a:ext>
            </a:extLst>
          </p:cNvPr>
          <p:cNvSpPr/>
          <p:nvPr/>
        </p:nvSpPr>
        <p:spPr>
          <a:xfrm>
            <a:off x="6316552" y="2065569"/>
            <a:ext cx="469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Also, </a:t>
            </a:r>
            <a:r>
              <a:rPr lang="en-US" sz="2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JodaTime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makes … much simpler.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7B92CE-B338-574F-BEE9-8A57CB92F69B}"/>
              </a:ext>
            </a:extLst>
          </p:cNvPr>
          <p:cNvSpPr/>
          <p:nvPr/>
        </p:nvSpPr>
        <p:spPr>
          <a:xfrm>
            <a:off x="7791885" y="4202419"/>
            <a:ext cx="2889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 ··· 0.04 ··· 0.4 ··· -0.06 ··· ]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4DC4121-D7CD-6843-9D29-5BB038FD6613}"/>
              </a:ext>
            </a:extLst>
          </p:cNvPr>
          <p:cNvSpPr/>
          <p:nvPr/>
        </p:nvSpPr>
        <p:spPr>
          <a:xfrm>
            <a:off x="8857233" y="4215545"/>
            <a:ext cx="360015" cy="291570"/>
          </a:xfrm>
          <a:prstGeom prst="roundRect">
            <a:avLst/>
          </a:prstGeom>
          <a:noFill/>
          <a:ln w="22225">
            <a:solidFill>
              <a:srgbClr val="FD6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6553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A2F0CB-E889-624A-B5F9-9775EC3027CC}"/>
              </a:ext>
            </a:extLst>
          </p:cNvPr>
          <p:cNvGrpSpPr/>
          <p:nvPr/>
        </p:nvGrpSpPr>
        <p:grpSpPr>
          <a:xfrm>
            <a:off x="7615418" y="2522060"/>
            <a:ext cx="1616664" cy="338554"/>
            <a:chOff x="6966228" y="5275444"/>
            <a:chExt cx="1616664" cy="33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B51A1E-0958-3A41-8A90-33B6BA88212E}"/>
                </a:ext>
              </a:extLst>
            </p:cNvPr>
            <p:cNvSpPr/>
            <p:nvPr/>
          </p:nvSpPr>
          <p:spPr>
            <a:xfrm>
              <a:off x="6966228" y="5275444"/>
              <a:ext cx="16166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  [           ]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48B46B-8BBB-E642-A309-415CEB783F9B}"/>
                </a:ext>
              </a:extLst>
            </p:cNvPr>
            <p:cNvGrpSpPr/>
            <p:nvPr/>
          </p:nvGrpSpPr>
          <p:grpSpPr>
            <a:xfrm>
              <a:off x="7268682" y="5306222"/>
              <a:ext cx="335709" cy="289525"/>
              <a:chOff x="10681183" y="4914029"/>
              <a:chExt cx="335709" cy="2895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F4C8D6-51F1-B247-A09A-924DF9CBDC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8ACA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670155-5777-A045-9B2E-E8EBDD42532A}"/>
                  </a:ext>
                </a:extLst>
              </p:cNvPr>
              <p:cNvSpPr/>
              <p:nvPr/>
            </p:nvSpPr>
            <p:spPr>
              <a:xfrm>
                <a:off x="10681183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</a:t>
                </a:r>
                <a:r>
                  <a:rPr lang="en-US" sz="1200" baseline="-25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</a:t>
                </a:r>
                <a:endPara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3281EB-8E7A-C749-9B58-96DA06DA46DD}"/>
                </a:ext>
              </a:extLst>
            </p:cNvPr>
            <p:cNvGrpSpPr/>
            <p:nvPr/>
          </p:nvGrpSpPr>
          <p:grpSpPr>
            <a:xfrm>
              <a:off x="7590580" y="5307300"/>
              <a:ext cx="335709" cy="289525"/>
              <a:chOff x="10687320" y="4914029"/>
              <a:chExt cx="335709" cy="2895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F27C18-5E2D-654A-87F0-15A86C096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6705" y="4922270"/>
                <a:ext cx="281284" cy="281284"/>
              </a:xfrm>
              <a:prstGeom prst="ellipse">
                <a:avLst/>
              </a:prstGeom>
              <a:solidFill>
                <a:srgbClr val="90FDC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aseline="-25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8CD2BC-FA02-1B43-9697-376D92094F9E}"/>
                  </a:ext>
                </a:extLst>
              </p:cNvPr>
              <p:cNvSpPr/>
              <p:nvPr/>
            </p:nvSpPr>
            <p:spPr>
              <a:xfrm>
                <a:off x="10687320" y="4914029"/>
                <a:ext cx="3357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</a:t>
                </a:r>
                <a:r>
                  <a:rPr lang="en-US" sz="1200" baseline="-25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</a:t>
                </a:r>
                <a:endParaRPr lang="en-US" sz="12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FF63EAF-0674-2A49-ACA3-760748DA4410}"/>
              </a:ext>
            </a:extLst>
          </p:cNvPr>
          <p:cNvSpPr txBox="1">
            <a:spLocks/>
          </p:cNvSpPr>
          <p:nvPr/>
        </p:nvSpPr>
        <p:spPr>
          <a:xfrm>
            <a:off x="838200" y="1465545"/>
            <a:ext cx="5260364" cy="471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ct val="7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60000"/>
              <a:buFont typeface="Wingdings" pitchFamily="2" charset="2"/>
              <a:buChar char="Ø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dirty="0"/>
              <a:t>Obtain state vector of diverged step</a:t>
            </a:r>
          </a:p>
          <a:p>
            <a:pPr lvl="1"/>
            <a:r>
              <a:rPr lang="en-US" dirty="0"/>
              <a:t>Multiply state vector with a pre-trained state importance element-wisely</a:t>
            </a:r>
          </a:p>
          <a:p>
            <a:pPr lvl="1"/>
            <a:r>
              <a:rPr lang="en-US" dirty="0"/>
              <a:t>Locate defective dimensions with large values</a:t>
            </a:r>
          </a:p>
          <a:p>
            <a:pPr lvl="1"/>
            <a:r>
              <a:rPr lang="en-US" dirty="0"/>
              <a:t>Aggregate defective dimensions from all the diverged steps using Algorithm 1 (details in paper)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4CE92-B54A-A642-8368-047E8B10932D}"/>
              </a:ext>
            </a:extLst>
          </p:cNvPr>
          <p:cNvSpPr/>
          <p:nvPr/>
        </p:nvSpPr>
        <p:spPr>
          <a:xfrm>
            <a:off x="7796210" y="2889014"/>
            <a:ext cx="256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 ··· 0.4 ··· -0.1 ··· -0.2 ··· 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50C6B-C6C4-ED40-86E6-ECD22F2DB993}"/>
              </a:ext>
            </a:extLst>
          </p:cNvPr>
          <p:cNvSpPr/>
          <p:nvPr/>
        </p:nvSpPr>
        <p:spPr>
          <a:xfrm>
            <a:off x="7791885" y="3543972"/>
            <a:ext cx="256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 ··· 0.1 ··· -4.0 ···  0.3 ··· ]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8A8452D-975D-FD4F-BEFD-A90DF73CA50A}"/>
              </a:ext>
            </a:extLst>
          </p:cNvPr>
          <p:cNvSpPr/>
          <p:nvPr/>
        </p:nvSpPr>
        <p:spPr>
          <a:xfrm>
            <a:off x="9217248" y="2132523"/>
            <a:ext cx="726851" cy="291570"/>
          </a:xfrm>
          <a:prstGeom prst="roundRect">
            <a:avLst/>
          </a:prstGeom>
          <a:noFill/>
          <a:ln w="22225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ACAFF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41EBD46-FCB2-EE44-9D99-8EA6699282ED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rot="5400000">
            <a:off x="9096558" y="2404897"/>
            <a:ext cx="464921" cy="503312"/>
          </a:xfrm>
          <a:prstGeom prst="bentConnector3">
            <a:avLst>
              <a:gd name="adj1" fmla="val 50000"/>
            </a:avLst>
          </a:prstGeom>
          <a:ln w="25400">
            <a:solidFill>
              <a:srgbClr val="00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3125394-A37B-024F-BD92-54376FD91132}"/>
              </a:ext>
            </a:extLst>
          </p:cNvPr>
          <p:cNvSpPr/>
          <p:nvPr/>
        </p:nvSpPr>
        <p:spPr>
          <a:xfrm>
            <a:off x="6316552" y="3429296"/>
            <a:ext cx="125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Pre-trained importance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C37EEE-D62F-664A-ABEE-0D5C87590E1A}"/>
              </a:ext>
            </a:extLst>
          </p:cNvPr>
          <p:cNvSpPr/>
          <p:nvPr/>
        </p:nvSpPr>
        <p:spPr>
          <a:xfrm>
            <a:off x="6316551" y="4079308"/>
            <a:ext cx="125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Weighted state vector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84C525-2040-F348-A80C-7CBFCC978439}"/>
              </a:ext>
            </a:extLst>
          </p:cNvPr>
          <p:cNvSpPr/>
          <p:nvPr/>
        </p:nvSpPr>
        <p:spPr>
          <a:xfrm>
            <a:off x="8819281" y="3212052"/>
            <a:ext cx="372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⊙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15270-039F-4744-B082-E66E1AEADEC5}"/>
              </a:ext>
            </a:extLst>
          </p:cNvPr>
          <p:cNvSpPr/>
          <p:nvPr/>
        </p:nvSpPr>
        <p:spPr>
          <a:xfrm rot="16200000">
            <a:off x="8836451" y="3827257"/>
            <a:ext cx="3385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6D279D-A773-8F43-85F4-23DB4215A5C2}"/>
              </a:ext>
            </a:extLst>
          </p:cNvPr>
          <p:cNvSpPr/>
          <p:nvPr/>
        </p:nvSpPr>
        <p:spPr>
          <a:xfrm>
            <a:off x="8373456" y="4664083"/>
            <a:ext cx="1264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Defective dimension</a:t>
            </a:r>
          </a:p>
        </p:txBody>
      </p:sp>
    </p:spTree>
    <p:extLst>
      <p:ext uri="{BB962C8B-B14F-4D97-AF65-F5344CB8AC3E}">
        <p14:creationId xmlns:p14="http://schemas.microsoft.com/office/powerpoint/2010/main" val="25523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88" grpId="0" animBg="1"/>
      <p:bldP spid="29" grpId="0" uiExpand="1" build="p" bldLvl="2"/>
      <p:bldP spid="30" grpId="0"/>
      <p:bldP spid="31" grpId="0"/>
      <p:bldP spid="32" grpId="0" animBg="1"/>
      <p:bldP spid="44" grpId="0"/>
      <p:bldP spid="45" grpId="0"/>
      <p:bldP spid="48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5FA5-991F-2641-B1CA-03C0C2A4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BBFE-033C-7141-94D9-C7699A4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ABCBC2-7E8D-414F-8F44-54A7E48F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546"/>
            <a:ext cx="10515600" cy="4711417"/>
          </a:xfrm>
        </p:spPr>
        <p:txBody>
          <a:bodyPr/>
          <a:lstStyle/>
          <a:p>
            <a:r>
              <a:rPr lang="en-US" dirty="0"/>
              <a:t>Model is sensitive for defective dimensions</a:t>
            </a:r>
          </a:p>
          <a:p>
            <a:r>
              <a:rPr lang="en-US" dirty="0"/>
              <a:t>Regulating word embeddings to reduce impact from buggy dimensions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B13FA4-C37D-F045-82EC-BCDD157186F4}"/>
              </a:ext>
            </a:extLst>
          </p:cNvPr>
          <p:cNvSpPr txBox="1">
            <a:spLocks/>
          </p:cNvSpPr>
          <p:nvPr/>
        </p:nvSpPr>
        <p:spPr>
          <a:xfrm>
            <a:off x="838200" y="1465546"/>
            <a:ext cx="5257800" cy="471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ct val="7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60000"/>
              <a:buFont typeface="Wingdings" pitchFamily="2" charset="2"/>
              <a:buChar char="Ø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Apply perturbations on buggy (input and internal) dimensions</a:t>
            </a:r>
          </a:p>
          <a:p>
            <a:pPr lvl="1"/>
            <a:r>
              <a:rPr lang="en-US" dirty="0"/>
              <a:t>Freeze model parameters and update input embeddings by minimizing output difference</a:t>
            </a:r>
          </a:p>
          <a:p>
            <a:pPr lvl="1"/>
            <a:r>
              <a:rPr lang="en-US" dirty="0"/>
              <a:t>Retrain model with regulated word embeddings</a:t>
            </a:r>
          </a:p>
          <a:p>
            <a:pPr lvl="1"/>
            <a:r>
              <a:rPr lang="en-US" dirty="0"/>
              <a:t>Please see details in Algorithm 2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61323E-8A00-8645-8DFB-285B198E0821}"/>
              </a:ext>
            </a:extLst>
          </p:cNvPr>
          <p:cNvGrpSpPr/>
          <p:nvPr/>
        </p:nvGrpSpPr>
        <p:grpSpPr>
          <a:xfrm>
            <a:off x="6316552" y="3549367"/>
            <a:ext cx="4365303" cy="584775"/>
            <a:chOff x="6316552" y="3549367"/>
            <a:chExt cx="4365303" cy="5847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F03B79-FE25-C441-9B72-8ACF80E79876}"/>
                </a:ext>
              </a:extLst>
            </p:cNvPr>
            <p:cNvSpPr/>
            <p:nvPr/>
          </p:nvSpPr>
          <p:spPr>
            <a:xfrm>
              <a:off x="7791885" y="3672478"/>
              <a:ext cx="28899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[ ··· 0.04 ··· 0.4 ··· -0.06 ··· ]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2BE7E27-84CB-8E47-B213-3DA35F3D46B5}"/>
                </a:ext>
              </a:extLst>
            </p:cNvPr>
            <p:cNvSpPr/>
            <p:nvPr/>
          </p:nvSpPr>
          <p:spPr>
            <a:xfrm>
              <a:off x="8876855" y="3695970"/>
              <a:ext cx="360015" cy="291570"/>
            </a:xfrm>
            <a:prstGeom prst="roundRect">
              <a:avLst/>
            </a:prstGeom>
            <a:noFill/>
            <a:ln w="22225">
              <a:solidFill>
                <a:srgbClr val="FD65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D6553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6D853-270F-6B4E-A77E-E3EC861F72DF}"/>
                </a:ext>
              </a:extLst>
            </p:cNvPr>
            <p:cNvSpPr/>
            <p:nvPr/>
          </p:nvSpPr>
          <p:spPr>
            <a:xfrm>
              <a:off x="6316552" y="3549367"/>
              <a:ext cx="12524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Weighted state vector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6864E-7B69-AB4F-8BBB-FED7A58B3BF3}"/>
              </a:ext>
            </a:extLst>
          </p:cNvPr>
          <p:cNvSpPr/>
          <p:nvPr/>
        </p:nvSpPr>
        <p:spPr>
          <a:xfrm>
            <a:off x="8920069" y="3974098"/>
            <a:ext cx="27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E9E676-3068-1742-99BB-809D05BB47FB}"/>
              </a:ext>
            </a:extLst>
          </p:cNvPr>
          <p:cNvGrpSpPr/>
          <p:nvPr/>
        </p:nvGrpSpPr>
        <p:grpSpPr>
          <a:xfrm>
            <a:off x="6316552" y="4272249"/>
            <a:ext cx="4037636" cy="338555"/>
            <a:chOff x="6316552" y="4272249"/>
            <a:chExt cx="4037636" cy="338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FEDC74-A69F-504E-A4C9-B96D39639885}"/>
                </a:ext>
              </a:extLst>
            </p:cNvPr>
            <p:cNvSpPr/>
            <p:nvPr/>
          </p:nvSpPr>
          <p:spPr>
            <a:xfrm>
              <a:off x="7791885" y="4272250"/>
              <a:ext cx="25623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[ ···    0   ···   𝜀  ···     0   ··· 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18B38C-4E40-1446-BB1A-DEF100D1B02D}"/>
                </a:ext>
              </a:extLst>
            </p:cNvPr>
            <p:cNvSpPr/>
            <p:nvPr/>
          </p:nvSpPr>
          <p:spPr>
            <a:xfrm>
              <a:off x="6316552" y="4272249"/>
              <a:ext cx="12524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Error vector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29CDE9-3DC3-3A4F-A8B2-9787952E493D}"/>
              </a:ext>
            </a:extLst>
          </p:cNvPr>
          <p:cNvGrpSpPr/>
          <p:nvPr/>
        </p:nvGrpSpPr>
        <p:grpSpPr>
          <a:xfrm>
            <a:off x="6316551" y="2574728"/>
            <a:ext cx="4690287" cy="923454"/>
            <a:chOff x="6316551" y="2574728"/>
            <a:chExt cx="4690287" cy="9234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AF133-1D12-8848-9733-343F41A4E23D}"/>
                </a:ext>
              </a:extLst>
            </p:cNvPr>
            <p:cNvSpPr/>
            <p:nvPr/>
          </p:nvSpPr>
          <p:spPr>
            <a:xfrm>
              <a:off x="6316552" y="2574728"/>
              <a:ext cx="46902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Also, </a:t>
              </a:r>
              <a:r>
                <a:rPr lang="en-US" sz="20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JodaTime</a:t>
              </a:r>
              <a:r>
                <a:rPr 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makes … much simpler.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F543BB-EE2B-C144-9502-FC3A01A9183B}"/>
                </a:ext>
              </a:extLst>
            </p:cNvPr>
            <p:cNvSpPr/>
            <p:nvPr/>
          </p:nvSpPr>
          <p:spPr>
            <a:xfrm>
              <a:off x="7796210" y="3159180"/>
              <a:ext cx="25623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[ ··· 0.4 ··· -0.1 ··· -0.2 ··· ]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C90EDD3-6F23-DA4E-ABD5-FACA1CDF5609}"/>
                </a:ext>
              </a:extLst>
            </p:cNvPr>
            <p:cNvSpPr/>
            <p:nvPr/>
          </p:nvSpPr>
          <p:spPr>
            <a:xfrm>
              <a:off x="9217248" y="2641682"/>
              <a:ext cx="726851" cy="291570"/>
            </a:xfrm>
            <a:prstGeom prst="roundRect">
              <a:avLst/>
            </a:prstGeom>
            <a:noFill/>
            <a:ln w="22225">
              <a:solidFill>
                <a:srgbClr val="00A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ACAFF"/>
                </a:solidFill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B044A129-C021-9B4A-AAFE-646E9358F69C}"/>
                </a:ext>
              </a:extLst>
            </p:cNvPr>
            <p:cNvCxnSpPr>
              <a:cxnSpLocks/>
              <a:stCxn id="87" idx="2"/>
              <a:endCxn id="86" idx="0"/>
            </p:cNvCxnSpPr>
            <p:nvPr/>
          </p:nvCxnSpPr>
          <p:spPr>
            <a:xfrm rot="5400000">
              <a:off x="9216054" y="2794560"/>
              <a:ext cx="225928" cy="5033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A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519C12E-BDBC-BF4E-BE25-1AF36551EC8C}"/>
                    </a:ext>
                  </a:extLst>
                </p:cNvPr>
                <p:cNvSpPr/>
                <p:nvPr/>
              </p:nvSpPr>
              <p:spPr>
                <a:xfrm>
                  <a:off x="6316551" y="3159628"/>
                  <a:ext cx="125242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519C12E-BDBC-BF4E-BE25-1AF36551E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551" y="3159628"/>
                  <a:ext cx="1252425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FB64EB9-71B5-C545-BC43-F6893CD691F9}"/>
              </a:ext>
            </a:extLst>
          </p:cNvPr>
          <p:cNvCxnSpPr>
            <a:cxnSpLocks/>
            <a:stCxn id="13" idx="2"/>
            <a:endCxn id="105" idx="3"/>
          </p:cNvCxnSpPr>
          <p:nvPr/>
        </p:nvCxnSpPr>
        <p:spPr>
          <a:xfrm flipH="1">
            <a:off x="7067334" y="4610804"/>
            <a:ext cx="2005703" cy="461902"/>
          </a:xfrm>
          <a:prstGeom prst="straightConnector1">
            <a:avLst/>
          </a:prstGeom>
          <a:ln w="25400">
            <a:solidFill>
              <a:srgbClr val="00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DD2A7FB-CA00-3147-AA69-8CF7FDF63CCA}"/>
                  </a:ext>
                </a:extLst>
              </p:cNvPr>
              <p:cNvSpPr/>
              <p:nvPr/>
            </p:nvSpPr>
            <p:spPr>
              <a:xfrm>
                <a:off x="5917693" y="4887657"/>
                <a:ext cx="1572433" cy="352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 Light" panose="020004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 Light" panose="02000403000000020004" pitchFamily="2" charset="0"/>
                              <a:cs typeface="Helvetica Neue" panose="02000503000000020004" pitchFamily="2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Helvetica Neue Light" panose="020004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 Light" panose="02000403000000020004" pitchFamily="2" charset="0"/>
                                  <a:cs typeface="Helvetica Neue" panose="02000503000000020004" pitchFamily="2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 Light" panose="02000403000000020004" pitchFamily="2" charset="0"/>
                              <a:cs typeface="Helvetica Neue" panose="02000503000000020004" pitchFamily="2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Helvetica Neue Light" panose="020004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 Light" panose="020004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 Light" panose="02000403000000020004" pitchFamily="2" charset="0"/>
                                  <a:cs typeface="Helvetica Neue" panose="02000503000000020004" pitchFamily="2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 Light" panose="02000403000000020004" pitchFamily="2" charset="0"/>
                              <a:cs typeface="Helvetica Neue" panose="02000503000000020004" pitchFamily="2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DD2A7FB-CA00-3147-AA69-8CF7FDF63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93" y="4887657"/>
                <a:ext cx="1572433" cy="352019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05F070A-91E8-5D48-AAE7-E4923E9D274E}"/>
              </a:ext>
            </a:extLst>
          </p:cNvPr>
          <p:cNvSpPr/>
          <p:nvPr/>
        </p:nvSpPr>
        <p:spPr>
          <a:xfrm>
            <a:off x="6335612" y="3207309"/>
            <a:ext cx="726851" cy="291570"/>
          </a:xfrm>
          <a:prstGeom prst="roundRect">
            <a:avLst/>
          </a:prstGeom>
          <a:noFill/>
          <a:ln w="22225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ACAFF"/>
              </a:solidFill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45E41D-9E19-8B44-AB8E-7A3D9E6F5683}"/>
              </a:ext>
            </a:extLst>
          </p:cNvPr>
          <p:cNvSpPr/>
          <p:nvPr/>
        </p:nvSpPr>
        <p:spPr>
          <a:xfrm>
            <a:off x="6340483" y="4926921"/>
            <a:ext cx="726851" cy="291570"/>
          </a:xfrm>
          <a:prstGeom prst="roundRect">
            <a:avLst/>
          </a:prstGeom>
          <a:noFill/>
          <a:ln w="22225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ACAFF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F509B98-6EC6-B14C-AB5F-4EAF5F6ACFFF}"/>
              </a:ext>
            </a:extLst>
          </p:cNvPr>
          <p:cNvGrpSpPr/>
          <p:nvPr/>
        </p:nvGrpSpPr>
        <p:grpSpPr>
          <a:xfrm>
            <a:off x="8593543" y="4767519"/>
            <a:ext cx="2088312" cy="1661606"/>
            <a:chOff x="8630528" y="4908956"/>
            <a:chExt cx="2088312" cy="16616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C3B076-3936-104E-85B7-493B20C17273}"/>
                </a:ext>
              </a:extLst>
            </p:cNvPr>
            <p:cNvGrpSpPr/>
            <p:nvPr/>
          </p:nvGrpSpPr>
          <p:grpSpPr>
            <a:xfrm>
              <a:off x="8630528" y="4908956"/>
              <a:ext cx="895021" cy="1650783"/>
              <a:chOff x="8423920" y="4842350"/>
              <a:chExt cx="895021" cy="165078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302701B-AAB8-734F-B3EB-E858BD980538}"/>
                  </a:ext>
                </a:extLst>
              </p:cNvPr>
              <p:cNvGrpSpPr/>
              <p:nvPr/>
            </p:nvGrpSpPr>
            <p:grpSpPr>
              <a:xfrm>
                <a:off x="8709974" y="6203608"/>
                <a:ext cx="335709" cy="289525"/>
                <a:chOff x="10681183" y="4914029"/>
                <a:chExt cx="335709" cy="28952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C100CFB-572F-4F48-A9FE-6EB10F254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802AF24-244C-5E45-A6C4-0BD801022C21}"/>
                    </a:ext>
                  </a:extLst>
                </p:cNvPr>
                <p:cNvSpPr/>
                <p:nvPr/>
              </p:nvSpPr>
              <p:spPr>
                <a:xfrm>
                  <a:off x="10681183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x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704B120-69D1-CF49-B2DF-08EA865D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3920" y="5398122"/>
                <a:ext cx="895021" cy="372763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172EA2-D446-6C45-8E7A-8076FE023682}"/>
                  </a:ext>
                </a:extLst>
              </p:cNvPr>
              <p:cNvSpPr/>
              <p:nvPr/>
            </p:nvSpPr>
            <p:spPr>
              <a:xfrm>
                <a:off x="8656376" y="5579428"/>
                <a:ext cx="442376" cy="276999"/>
              </a:xfrm>
              <a:prstGeom prst="rect">
                <a:avLst/>
              </a:prstGeom>
              <a:solidFill>
                <a:srgbClr val="D5D5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DBD185-68B6-5A42-8FAF-37B5374C56DE}"/>
                  </a:ext>
                </a:extLst>
              </p:cNvPr>
              <p:cNvGrpSpPr/>
              <p:nvPr/>
            </p:nvGrpSpPr>
            <p:grpSpPr>
              <a:xfrm>
                <a:off x="8959742" y="5127590"/>
                <a:ext cx="335709" cy="289525"/>
                <a:chOff x="10687320" y="4914029"/>
                <a:chExt cx="335709" cy="289525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BB012AC-539D-634F-AA40-E6D81F2190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1F1F1D9-8D6D-F546-A525-684160DEEEBD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h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CA1E283-BCC2-CB43-9521-B31F44DE4A81}"/>
                  </a:ext>
                </a:extLst>
              </p:cNvPr>
              <p:cNvGrpSpPr/>
              <p:nvPr/>
            </p:nvGrpSpPr>
            <p:grpSpPr>
              <a:xfrm>
                <a:off x="8709000" y="4842350"/>
                <a:ext cx="335709" cy="289525"/>
                <a:chOff x="10687320" y="4914029"/>
                <a:chExt cx="335709" cy="289525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52D2DA4-5749-AD4B-8D0C-DBC73F4A63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0D79305-C7FB-B541-96EB-4CCCB3B873B8}"/>
                    </a:ext>
                  </a:extLst>
                </p:cNvPr>
                <p:cNvSpPr/>
                <p:nvPr/>
              </p:nvSpPr>
              <p:spPr>
                <a:xfrm>
                  <a:off x="10687320" y="4914029"/>
                  <a:ext cx="3357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</a:t>
                  </a:r>
                  <a:r>
                    <a:rPr lang="en-US" sz="1200" baseline="-25000" dirty="0" err="1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</a:t>
                  </a:r>
                  <a:endParaRPr lang="en-US" sz="12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00BC48D-AEF7-B84C-9398-24873DCCDE86}"/>
                  </a:ext>
                </a:extLst>
              </p:cNvPr>
              <p:cNvCxnSpPr>
                <a:stCxn id="76" idx="0"/>
                <a:endCxn id="21" idx="2"/>
              </p:cNvCxnSpPr>
              <p:nvPr/>
            </p:nvCxnSpPr>
            <p:spPr>
              <a:xfrm flipV="1">
                <a:off x="8876138" y="5856427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540C674-5369-3248-ABD8-F9465FE696F4}"/>
                  </a:ext>
                </a:extLst>
              </p:cNvPr>
              <p:cNvCxnSpPr>
                <a:cxnSpLocks/>
                <a:stCxn id="21" idx="0"/>
                <a:endCxn id="73" idx="2"/>
              </p:cNvCxnSpPr>
              <p:nvPr/>
            </p:nvCxnSpPr>
            <p:spPr>
              <a:xfrm flipH="1" flipV="1">
                <a:off x="8876855" y="5119349"/>
                <a:ext cx="709" cy="46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8CCBFD-AE2F-BB40-A705-B08AB69357C2}"/>
                </a:ext>
              </a:extLst>
            </p:cNvPr>
            <p:cNvGrpSpPr/>
            <p:nvPr/>
          </p:nvGrpSpPr>
          <p:grpSpPr>
            <a:xfrm>
              <a:off x="9823819" y="4919779"/>
              <a:ext cx="895021" cy="1650783"/>
              <a:chOff x="8423920" y="4842350"/>
              <a:chExt cx="895021" cy="1650783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A0BCB01-F0F0-9944-B1E8-0F4644C8A6A2}"/>
                  </a:ext>
                </a:extLst>
              </p:cNvPr>
              <p:cNvGrpSpPr/>
              <p:nvPr/>
            </p:nvGrpSpPr>
            <p:grpSpPr>
              <a:xfrm>
                <a:off x="8709974" y="6203608"/>
                <a:ext cx="335709" cy="289525"/>
                <a:chOff x="10681183" y="4914029"/>
                <a:chExt cx="335709" cy="289525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3D727775-98A7-4B46-98D4-4CF9F5188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8ACA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8B5FDA9-8465-CD4B-A505-2FC63FF65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1183" y="4914029"/>
                      <a:ext cx="335709" cy="2730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aseline="-25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8B5FDA9-8465-CD4B-A505-2FC63FF65F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1183" y="4914029"/>
                      <a:ext cx="335709" cy="27302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5E5383FE-77BD-0F4A-A4DB-7D35F5394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3920" y="5398122"/>
                <a:ext cx="895021" cy="372763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9695B2F-3A16-9E4F-8CAD-F4B96F6783B2}"/>
                  </a:ext>
                </a:extLst>
              </p:cNvPr>
              <p:cNvSpPr/>
              <p:nvPr/>
            </p:nvSpPr>
            <p:spPr>
              <a:xfrm>
                <a:off x="8656376" y="5579428"/>
                <a:ext cx="442376" cy="276999"/>
              </a:xfrm>
              <a:prstGeom prst="rect">
                <a:avLst/>
              </a:prstGeom>
              <a:solidFill>
                <a:srgbClr val="D5D5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  <a:endParaRPr lang="en-US" sz="14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A5E7D70-039A-514D-B0B0-DD5A3BAE5D62}"/>
                  </a:ext>
                </a:extLst>
              </p:cNvPr>
              <p:cNvGrpSpPr/>
              <p:nvPr/>
            </p:nvGrpSpPr>
            <p:grpSpPr>
              <a:xfrm>
                <a:off x="8959742" y="5127590"/>
                <a:ext cx="335709" cy="289525"/>
                <a:chOff x="10687320" y="4914029"/>
                <a:chExt cx="335709" cy="289525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2B9680F8-9FB1-2647-8EE5-0BCE4B2536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90FDC8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A842E180-6436-B743-9085-BB85811F4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7320" y="4914029"/>
                      <a:ext cx="335709" cy="286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aseline="-25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A842E180-6436-B743-9085-BB85811F42F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7320" y="4914029"/>
                      <a:ext cx="335709" cy="2868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70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F1F623F-511A-4B4E-8F53-BF8A6D29725C}"/>
                  </a:ext>
                </a:extLst>
              </p:cNvPr>
              <p:cNvGrpSpPr/>
              <p:nvPr/>
            </p:nvGrpSpPr>
            <p:grpSpPr>
              <a:xfrm>
                <a:off x="8709000" y="4842350"/>
                <a:ext cx="335709" cy="289525"/>
                <a:chOff x="10687320" y="4914029"/>
                <a:chExt cx="335709" cy="289525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E855B56-4071-914F-9509-731B1F8379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6705" y="4922270"/>
                  <a:ext cx="281284" cy="281284"/>
                </a:xfrm>
                <a:prstGeom prst="ellipse">
                  <a:avLst/>
                </a:prstGeom>
                <a:solidFill>
                  <a:srgbClr val="B2FB6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aseline="-25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98E1FA1-52D9-A64E-ACF0-58CB3F193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7320" y="4914029"/>
                      <a:ext cx="335709" cy="272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Helvetica Neue Light" panose="02000403000000020004" pitchFamily="2" charset="0"/>
                                <a:cs typeface="Helvetica Neue" panose="02000503000000020004" pitchFamily="2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Helvetica Neue Light" panose="02000403000000020004" pitchFamily="2" charset="0"/>
                                        <a:cs typeface="Helvetica Neue" panose="02000503000000020004" pitchFamily="2" charset="0"/>
                                      </a:rPr>
                                      <m:t>𝑜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Helvetica Neue Light" panose="02000403000000020004" pitchFamily="2" charset="0"/>
                                    <a:cs typeface="Helvetica Neue" panose="02000503000000020004" pitchFamily="2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aseline="-25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98E1FA1-52D9-A64E-ACF0-58CB3F193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7320" y="4914029"/>
                      <a:ext cx="335709" cy="27276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0DC1AFD-D0E1-A94A-92BE-EA04D7F45E60}"/>
                  </a:ext>
                </a:extLst>
              </p:cNvPr>
              <p:cNvCxnSpPr>
                <a:stCxn id="119" idx="0"/>
                <a:endCxn id="110" idx="2"/>
              </p:cNvCxnSpPr>
              <p:nvPr/>
            </p:nvCxnSpPr>
            <p:spPr>
              <a:xfrm flipV="1">
                <a:off x="8876138" y="5856427"/>
                <a:ext cx="1426" cy="3554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9AB2203B-31B6-014D-B4E2-F987EC47024B}"/>
                  </a:ext>
                </a:extLst>
              </p:cNvPr>
              <p:cNvCxnSpPr>
                <a:cxnSpLocks/>
                <a:stCxn id="110" idx="0"/>
                <a:endCxn id="116" idx="2"/>
              </p:cNvCxnSpPr>
              <p:nvPr/>
            </p:nvCxnSpPr>
            <p:spPr>
              <a:xfrm flipH="1" flipV="1">
                <a:off x="8876855" y="5115117"/>
                <a:ext cx="709" cy="4643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660E4E-159D-5C4C-BAC4-FA35372AA6EC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9251317" y="5047455"/>
              <a:ext cx="27432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0DD72C-25A9-A841-8328-7B2AD21AB0EA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 flipV="1">
              <a:off x="9799888" y="5047455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3F710E6-815E-2F46-BFA3-9F7A13129F18}"/>
                </a:ext>
              </a:extLst>
            </p:cNvPr>
            <p:cNvSpPr/>
            <p:nvPr/>
          </p:nvSpPr>
          <p:spPr>
            <a:xfrm>
              <a:off x="9463311" y="4908956"/>
              <a:ext cx="3985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6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uiExpand="1" build="p" bldLvl="2"/>
      <p:bldP spid="14" grpId="0"/>
      <p:bldP spid="102" grpId="0"/>
      <p:bldP spid="104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713-D653-FE43-A0F1-397FFA6D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CB73-E79F-464A-87E9-9844E81A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5.37% improvement on 135 models (baseline 0.6%)</a:t>
            </a:r>
          </a:p>
          <a:p>
            <a:pPr lvl="1"/>
            <a:r>
              <a:rPr lang="en-US" dirty="0"/>
              <a:t>5 datasets, 3 word embeddings, 3 RNN model structures (each with 3 different settings)</a:t>
            </a:r>
          </a:p>
          <a:p>
            <a:pPr lvl="1"/>
            <a:r>
              <a:rPr lang="en-US" dirty="0"/>
              <a:t>Case study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Artifacts: </a:t>
            </a:r>
            <a:r>
              <a:rPr lang="en-US" dirty="0">
                <a:hlinkClick r:id="rId3"/>
              </a:rPr>
              <a:t>https://github.com/trader-rnn/TRADER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49414-E6D4-F740-A61D-02EDD56C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A6FD-BF93-EB46-A951-CDB8D280C92E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4893D2-15FF-CF45-969A-06DEC20669E1}"/>
              </a:ext>
            </a:extLst>
          </p:cNvPr>
          <p:cNvGrpSpPr/>
          <p:nvPr/>
        </p:nvGrpSpPr>
        <p:grpSpPr>
          <a:xfrm>
            <a:off x="3065510" y="3158948"/>
            <a:ext cx="6060979" cy="1694588"/>
            <a:chOff x="3065510" y="3319204"/>
            <a:chExt cx="6060979" cy="1694588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0F90EE30-826F-234E-BF03-6F34F95F1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8603"/>
            <a:stretch/>
          </p:blipFill>
          <p:spPr>
            <a:xfrm>
              <a:off x="3763094" y="3319204"/>
              <a:ext cx="5363395" cy="111048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D60C477B-36C0-BD4E-8C36-EF517AAF5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1466" b="-1789"/>
            <a:stretch/>
          </p:blipFill>
          <p:spPr>
            <a:xfrm>
              <a:off x="3065510" y="4461647"/>
              <a:ext cx="5363395" cy="3651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D5A297-AE67-BB47-B15D-34189D9F6B85}"/>
                </a:ext>
              </a:extLst>
            </p:cNvPr>
            <p:cNvSpPr/>
            <p:nvPr/>
          </p:nvSpPr>
          <p:spPr>
            <a:xfrm>
              <a:off x="4531772" y="4706015"/>
              <a:ext cx="36601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Negative               Neutral                 Positive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15B0223-AF13-6C40-A97F-B9C40C8A1916}"/>
              </a:ext>
            </a:extLst>
          </p:cNvPr>
          <p:cNvSpPr/>
          <p:nvPr/>
        </p:nvSpPr>
        <p:spPr>
          <a:xfrm>
            <a:off x="3829083" y="2713564"/>
            <a:ext cx="63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AB6C8-0A54-3B45-9B36-9E56F0ECCA06}"/>
              </a:ext>
            </a:extLst>
          </p:cNvPr>
          <p:cNvSpPr/>
          <p:nvPr/>
        </p:nvSpPr>
        <p:spPr>
          <a:xfrm>
            <a:off x="4531771" y="2713563"/>
            <a:ext cx="1388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sentence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56B48-8F14-7545-BB65-9A93947AE95E}"/>
              </a:ext>
            </a:extLst>
          </p:cNvPr>
          <p:cNvSpPr/>
          <p:nvPr/>
        </p:nvSpPr>
        <p:spPr>
          <a:xfrm>
            <a:off x="7638490" y="3121950"/>
            <a:ext cx="1637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Original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49BE3-AD4C-2447-9604-25D21FFF92CD}"/>
              </a:ext>
            </a:extLst>
          </p:cNvPr>
          <p:cNvSpPr/>
          <p:nvPr/>
        </p:nvSpPr>
        <p:spPr>
          <a:xfrm>
            <a:off x="7638490" y="3391295"/>
            <a:ext cx="1637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Fixed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16DD4-D022-FF4B-AD75-4B04B88E8C14}"/>
              </a:ext>
            </a:extLst>
          </p:cNvPr>
          <p:cNvSpPr/>
          <p:nvPr/>
        </p:nvSpPr>
        <p:spPr>
          <a:xfrm>
            <a:off x="7638490" y="3718832"/>
            <a:ext cx="1637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Original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2C083-4FBC-5C42-AFE5-AA7E4400ECE1}"/>
              </a:ext>
            </a:extLst>
          </p:cNvPr>
          <p:cNvSpPr/>
          <p:nvPr/>
        </p:nvSpPr>
        <p:spPr>
          <a:xfrm>
            <a:off x="7638490" y="3988177"/>
            <a:ext cx="1637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Fixed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1BB34E-D54C-0448-B137-B69A57F88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646" y="365126"/>
            <a:ext cx="2207275" cy="11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1170</Words>
  <Application>Microsoft Macintosh PowerPoint</Application>
  <PresentationFormat>Widescreen</PresentationFormat>
  <Paragraphs>202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Helvetica Neue</vt:lpstr>
      <vt:lpstr>Helvetica Neue Light</vt:lpstr>
      <vt:lpstr>Wingdings</vt:lpstr>
      <vt:lpstr>Office Theme</vt:lpstr>
      <vt:lpstr>TRADER: Trace Divergence Analysis and Embedding Regulation for Debugging Recurrent Neural Networks</vt:lpstr>
      <vt:lpstr>Introduction</vt:lpstr>
      <vt:lpstr>Introduction</vt:lpstr>
      <vt:lpstr>Introduction</vt:lpstr>
      <vt:lpstr>Debugging An RNN Model</vt:lpstr>
      <vt:lpstr>Trace Divergence Analysis</vt:lpstr>
      <vt:lpstr>Defective Dimension Identification</vt:lpstr>
      <vt:lpstr>Embedding Regulation</vt:lpstr>
      <vt:lpstr>Experimental Results</vt:lpstr>
      <vt:lpstr>Related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Guanhong Tao</cp:lastModifiedBy>
  <cp:revision>735</cp:revision>
  <dcterms:created xsi:type="dcterms:W3CDTF">2018-10-05T20:07:30Z</dcterms:created>
  <dcterms:modified xsi:type="dcterms:W3CDTF">2020-07-15T14:38:00Z</dcterms:modified>
</cp:coreProperties>
</file>