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62" r:id="rId5"/>
    <p:sldId id="264" r:id="rId6"/>
    <p:sldId id="265" r:id="rId7"/>
    <p:sldId id="268" r:id="rId8"/>
    <p:sldId id="288" r:id="rId9"/>
    <p:sldId id="271" r:id="rId10"/>
    <p:sldId id="272" r:id="rId11"/>
    <p:sldId id="274" r:id="rId12"/>
    <p:sldId id="269" r:id="rId13"/>
    <p:sldId id="275" r:id="rId14"/>
    <p:sldId id="277" r:id="rId15"/>
    <p:sldId id="278" r:id="rId16"/>
    <p:sldId id="279" r:id="rId17"/>
    <p:sldId id="281" r:id="rId18"/>
    <p:sldId id="282" r:id="rId19"/>
    <p:sldId id="291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88" userDrawn="1">
          <p15:clr>
            <a:srgbClr val="A4A3A4"/>
          </p15:clr>
        </p15:guide>
        <p15:guide id="3" pos="6768" userDrawn="1">
          <p15:clr>
            <a:srgbClr val="A4A3A4"/>
          </p15:clr>
        </p15:guide>
        <p15:guide id="6" pos="600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  <p15:guide id="8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A00"/>
    <a:srgbClr val="FFAE00"/>
    <a:srgbClr val="DD8454"/>
    <a:srgbClr val="D6C090"/>
    <a:srgbClr val="04A1FF"/>
    <a:srgbClr val="5A7FB6"/>
    <a:srgbClr val="F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/>
    <p:restoredTop sz="72952"/>
  </p:normalViewPr>
  <p:slideViewPr>
    <p:cSldViewPr snapToGrid="0" snapToObjects="1" showGuides="1">
      <p:cViewPr varScale="1">
        <p:scale>
          <a:sx n="83" d="100"/>
          <a:sy n="83" d="100"/>
        </p:scale>
        <p:origin x="2184" y="200"/>
      </p:cViewPr>
      <p:guideLst>
        <p:guide pos="888"/>
        <p:guide pos="6768"/>
        <p:guide pos="600"/>
        <p:guide orient="horz" pos="696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FFD2-35AA-8244-9199-A80DE79F067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6ECEB-C51C-634B-A178-9A0289A2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9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8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3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82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ECEB-C51C-634B-A178-9A0289A2F7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11CD-5449-5049-8E7C-26CDDE64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E99A1-B7BF-3A4D-B178-A09704E1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5E74-B491-BC4F-8724-5BC1ADE6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9656-D58B-5041-B0C3-39E83EC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B134-E4C1-8A43-9C20-A9575176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8A6D-BD8D-0841-AB0A-D171310F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B11B-8B54-0A49-8F1E-07758C9E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950C-1A0B-F144-98B3-3E876E53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0B01-9C7F-1348-B598-08D799F9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DB44-8DA4-324D-B8DC-F5F3BD4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4121-E16A-AE47-869B-75C2E7BD2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BA2-8088-4547-B710-CFE3EFFB4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AB6F-6CB8-B345-8AC7-B6565985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3A10-9462-F941-A2F7-1DC75CAF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8A61-D2A3-0645-9DFC-1D9849C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93-648C-DA4D-9EE6-15E239A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F174-9A74-CC46-8470-1FCC5A85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DE70-394E-B24D-8503-101EB9DE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38B2-32F8-1943-A988-28311E84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6524-A44C-9941-BC80-D1DC71F6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8471-C16C-154C-880B-15D37372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50C8-D702-9643-BE4F-049CD2D2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C9B5-4BA2-0A4A-BE32-E38554B2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5E53-31DE-5340-956B-74D39CEF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904B-CF5E-C84F-9597-69E9A920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35FE-C4F0-9542-B4F4-F2CB9D3A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E2B1-1635-F143-81AD-A65D4FE0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017A-4FEF-F94A-9938-BC477A80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6E6DF-6657-B84B-8CF7-A7115290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0564-6580-B14F-999D-9F5BBE6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227F4-7C87-EE49-9371-9F993F46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9329-279B-764C-9769-46D7FA8F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3F84-470A-F046-A074-27C482C6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6A95-BD63-A342-A7D1-5C230709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76EFB-6BAA-3245-AD9D-7DA033E2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6EA63-0430-404F-AE08-BF264EF36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0974B-603F-5748-8895-AED9D48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0970D-2AA5-3448-8CD3-FAE147DE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19A9F-F61E-CA41-A420-CC7A3E14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B03-8F96-4F42-A6A4-54B47886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9E61D-7884-7545-B5E6-C8234632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A596-11BF-1246-91BB-5C963511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C120A-1D85-E848-A95D-D7B0644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FDA2A-B7A7-604D-A760-D46E3700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B4808-AAAE-ED49-A83D-A96E3BBC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099EC-639C-1848-939A-836DC8E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61CA-8928-0844-88EB-F68E2BD4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2A69-299F-704F-BB36-86952C2E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8CD1A-B266-CE45-85D8-12A60A2CF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A3D7-D7E5-914A-B952-944A90F4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E305-F8D4-EF4F-881E-17B460A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15B8-2394-3F41-B093-221D331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5B72-D999-3C43-8A62-77386267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F41A2-3E23-F040-8264-198C251C2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64384-DD00-AC42-B5CA-177ABF40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F4DB-7EC0-CD41-A380-F169C323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5416-99A9-544B-AAC6-CCD76360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B1F84-9730-A842-BA69-3E291D3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8563-65AD-7F43-B46C-55EA7063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B5BA-6C90-B34F-B1CC-6EC84867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7D8E-C772-3F47-A868-E22AAD644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565B-431A-D94E-8A7D-3F2AF2409D8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E746-7BF3-DC4C-A9E0-34FC4A29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A188-D4B3-CD42-997B-F1D783A3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D483-2B17-C540-964D-B845F4A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1.png"/><Relationship Id="rId3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11" Type="http://schemas.openxmlformats.org/officeDocument/2006/relationships/image" Target="../media/image35.png"/><Relationship Id="rId5" Type="http://schemas.openxmlformats.org/officeDocument/2006/relationships/image" Target="../media/image1.jpeg"/><Relationship Id="rId1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43.png"/><Relationship Id="rId9" Type="http://schemas.openxmlformats.org/officeDocument/2006/relationships/image" Target="../media/image33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9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40.png"/><Relationship Id="rId5" Type="http://schemas.openxmlformats.org/officeDocument/2006/relationships/image" Target="../media/image50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winhen/MOT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3843-D391-644D-80E2-BD7EDBDFF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11338560" cy="23876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Orthogonalization: Class Distance Hardening in Neural Networks for Better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2FBE-59A9-C547-BE0A-B73220385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974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Guangyu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Shengwei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liu1751, shen447, xu1230, an93, zhan3299,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xyzhang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cs.purdue.edu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B38585-4B2D-1C4A-8189-1AAB2570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30" y="5172397"/>
            <a:ext cx="3025140" cy="7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few rounds of optimization for every pair and use the distance for further improvement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Quadratic 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warm-up with linear complexity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round of universal backdoor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probe the potential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 a small set of samples from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target class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loss change of each class to the target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flipping samples using the universal trigger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479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P1: Warm-up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5FE5E3-D009-CC02-A70F-093D41D32E01}"/>
              </a:ext>
            </a:extLst>
          </p:cNvPr>
          <p:cNvGrpSpPr/>
          <p:nvPr/>
        </p:nvGrpSpPr>
        <p:grpSpPr>
          <a:xfrm>
            <a:off x="5487742" y="558337"/>
            <a:ext cx="2063385" cy="939421"/>
            <a:chOff x="5206382" y="558337"/>
            <a:chExt cx="2063385" cy="9394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73B860-F99D-493A-15CF-EFBC5A24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0938" y="583993"/>
              <a:ext cx="611764" cy="48275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180CF0-5D61-3CB4-0103-30DC8946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4195" y="558337"/>
              <a:ext cx="727301" cy="482754"/>
              <a:chOff x="762000" y="3615945"/>
              <a:chExt cx="2066406" cy="13716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2C51821-C347-982E-B647-E094A58E0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00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1077D81-DDC7-3534-A258-47C629E4C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602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06BE921-9264-2CD8-F90A-ECA8B3548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5204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AC7370E-691C-10E0-2D4A-5A54B9CFE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6806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501D7E-D332-65E7-E521-D73AA6B118A5}"/>
                </a:ext>
              </a:extLst>
            </p:cNvPr>
            <p:cNvSpPr txBox="1"/>
            <p:nvPr/>
          </p:nvSpPr>
          <p:spPr>
            <a:xfrm>
              <a:off x="5206382" y="1128426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Model &amp;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6674F-38EB-F1EB-A467-F60142A76549}"/>
              </a:ext>
            </a:extLst>
          </p:cNvPr>
          <p:cNvGrpSpPr/>
          <p:nvPr/>
        </p:nvGrpSpPr>
        <p:grpSpPr>
          <a:xfrm>
            <a:off x="7819019" y="366352"/>
            <a:ext cx="1051058" cy="1126162"/>
            <a:chOff x="7537659" y="366352"/>
            <a:chExt cx="1051058" cy="1126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F468A0-84B8-18AE-699D-FE40F373BE9C}"/>
                </a:ext>
              </a:extLst>
            </p:cNvPr>
            <p:cNvSpPr txBox="1"/>
            <p:nvPr/>
          </p:nvSpPr>
          <p:spPr>
            <a:xfrm>
              <a:off x="7537659" y="1123182"/>
              <a:ext cx="1051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Warm-up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F0E3D5-DE6A-00D4-C66D-13F90BDB88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57306" y="366352"/>
              <a:ext cx="611764" cy="732099"/>
              <a:chOff x="7962900" y="619759"/>
              <a:chExt cx="1295400" cy="155020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D6874F-8CBA-6BB9-3CA4-E2779A18C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62900" y="874567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1CDFD1F-579F-1B62-8038-F295D2014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4650" y="619759"/>
                <a:ext cx="1231900" cy="203200"/>
              </a:xfrm>
              <a:prstGeom prst="rect">
                <a:avLst/>
              </a:prstGeom>
            </p:spPr>
          </p:pic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BF8C69C-7C06-6EEF-5286-98F92691F5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7646" y="619759"/>
            <a:ext cx="319656" cy="502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0CD1A0-ACEC-CA28-908B-048AF3A55D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2380" y="619759"/>
            <a:ext cx="319656" cy="5023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BCAC85-71B0-88AF-A7FD-CE024CFCD09C}"/>
              </a:ext>
            </a:extLst>
          </p:cNvPr>
          <p:cNvGrpSpPr/>
          <p:nvPr/>
        </p:nvGrpSpPr>
        <p:grpSpPr>
          <a:xfrm>
            <a:off x="9204496" y="583993"/>
            <a:ext cx="2800767" cy="904579"/>
            <a:chOff x="8923136" y="583993"/>
            <a:chExt cx="2800767" cy="9045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5EFA349-F817-D407-1EA8-2C6BC1BEBB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16326" y="585507"/>
              <a:ext cx="502317" cy="502317"/>
              <a:chOff x="7830673" y="2167343"/>
              <a:chExt cx="896112" cy="89611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9F26332-F371-CA20-0389-D37BA78FD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0673" y="2167343"/>
                <a:ext cx="896112" cy="896112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38621F-849D-4251-7A57-2C5764A45D46}"/>
                  </a:ext>
                </a:extLst>
              </p:cNvPr>
              <p:cNvSpPr/>
              <p:nvPr/>
            </p:nvSpPr>
            <p:spPr>
              <a:xfrm>
                <a:off x="7928688" y="2256439"/>
                <a:ext cx="257810" cy="258071"/>
              </a:xfrm>
              <a:prstGeom prst="rect">
                <a:avLst/>
              </a:prstGeom>
              <a:solidFill>
                <a:srgbClr val="FFA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9942AC-59D0-D30E-B8B0-DE024AD28E6B}"/>
                </a:ext>
              </a:extLst>
            </p:cNvPr>
            <p:cNvSpPr txBox="1"/>
            <p:nvPr/>
          </p:nvSpPr>
          <p:spPr>
            <a:xfrm>
              <a:off x="8923136" y="1119240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 Selection &amp; Hardening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5B3C210-AD55-5214-BB78-D4F62D54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93791" y="583993"/>
              <a:ext cx="607604" cy="48275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E238879-8B9A-84C9-2C60-20441B19E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183299" y="857634"/>
              <a:ext cx="2580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FFCDE62-7A34-6FCF-9198-E804E61BD9C4}"/>
              </a:ext>
            </a:extLst>
          </p:cNvPr>
          <p:cNvSpPr/>
          <p:nvPr/>
        </p:nvSpPr>
        <p:spPr>
          <a:xfrm>
            <a:off x="7704454" y="619760"/>
            <a:ext cx="1286432" cy="476820"/>
          </a:xfrm>
          <a:prstGeom prst="rightArrow">
            <a:avLst>
              <a:gd name="adj1" fmla="val 20588"/>
              <a:gd name="adj2" fmla="val 323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947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  <p:bldP spid="45" grpId="0" animBg="1"/>
      <p:bldP spid="4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C0F0011-98CF-762E-85A8-91674637B3B1}"/>
              </a:ext>
            </a:extLst>
          </p:cNvPr>
          <p:cNvGrpSpPr>
            <a:grpSpLocks noChangeAspect="1"/>
          </p:cNvGrpSpPr>
          <p:nvPr/>
        </p:nvGrpSpPr>
        <p:grpSpPr>
          <a:xfrm>
            <a:off x="10559591" y="405260"/>
            <a:ext cx="595586" cy="612613"/>
            <a:chOff x="5726694" y="3811250"/>
            <a:chExt cx="1231900" cy="12671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698319-B7F7-56BB-DC9E-E645A29AD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6694" y="3811250"/>
              <a:ext cx="1231900" cy="952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E7176A-4A65-2ECC-11A7-38B7CFDEBBA1}"/>
                </a:ext>
              </a:extLst>
            </p:cNvPr>
            <p:cNvSpPr txBox="1"/>
            <p:nvPr/>
          </p:nvSpPr>
          <p:spPr>
            <a:xfrm>
              <a:off x="5784244" y="4709037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P1: Scheduling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/>
              <p:nvPr/>
            </p:nvSpPr>
            <p:spPr>
              <a:xfrm>
                <a:off x="853122" y="1426952"/>
                <a:ext cx="10500677" cy="398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Warm-up is the starting point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information can be leveraged as the training moves forward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most promising pair for hardening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a historical view of distance improvement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Accumulated class distance change with exponential decay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𝑖𝑚𝑝𝑟𝑜𝑣𝑒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𝑐𝑢𝑟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𝑝𝑟𝑒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𝑝𝑟𝑒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 local improvement and warm-up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2" y="1426952"/>
                <a:ext cx="10500677" cy="3980064"/>
              </a:xfrm>
              <a:prstGeom prst="rect">
                <a:avLst/>
              </a:prstGeom>
              <a:blipFill>
                <a:blip r:embed="rId4"/>
                <a:stretch>
                  <a:fillRect l="-846" b="-2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58CD3-884D-7E3B-93BC-887B7782AB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96"/>
          <a:stretch/>
        </p:blipFill>
        <p:spPr>
          <a:xfrm>
            <a:off x="8190098" y="3745022"/>
            <a:ext cx="3163702" cy="22444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EF84-D28C-89AE-1158-11535DC2EB2E}"/>
              </a:ext>
            </a:extLst>
          </p:cNvPr>
          <p:cNvCxnSpPr>
            <a:cxnSpLocks/>
          </p:cNvCxnSpPr>
          <p:nvPr/>
        </p:nvCxnSpPr>
        <p:spPr>
          <a:xfrm flipV="1">
            <a:off x="9393382" y="4270664"/>
            <a:ext cx="509154" cy="30133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0EE64-FC43-51C4-6A68-66D2CCC1FBC0}"/>
              </a:ext>
            </a:extLst>
          </p:cNvPr>
          <p:cNvCxnSpPr>
            <a:cxnSpLocks/>
          </p:cNvCxnSpPr>
          <p:nvPr/>
        </p:nvCxnSpPr>
        <p:spPr>
          <a:xfrm>
            <a:off x="9393382" y="4572000"/>
            <a:ext cx="50915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3D4E77-4A5B-93A5-FC3D-914EF292C7AA}"/>
              </a:ext>
            </a:extLst>
          </p:cNvPr>
          <p:cNvCxnSpPr>
            <a:cxnSpLocks/>
          </p:cNvCxnSpPr>
          <p:nvPr/>
        </p:nvCxnSpPr>
        <p:spPr>
          <a:xfrm>
            <a:off x="9902536" y="4270664"/>
            <a:ext cx="0" cy="30306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92DC7-962C-DE65-B9C8-998DEA507F81}"/>
              </a:ext>
            </a:extLst>
          </p:cNvPr>
          <p:cNvGrpSpPr/>
          <p:nvPr/>
        </p:nvGrpSpPr>
        <p:grpSpPr>
          <a:xfrm>
            <a:off x="5740966" y="558337"/>
            <a:ext cx="2063385" cy="939421"/>
            <a:chOff x="5206382" y="558337"/>
            <a:chExt cx="2063385" cy="93942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82ABB5-4611-C298-72EC-308BA509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0938" y="583993"/>
              <a:ext cx="611764" cy="482753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2AEBFF-520E-5571-CDA8-16FF2B3D8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4195" y="558337"/>
              <a:ext cx="727301" cy="482754"/>
              <a:chOff x="762000" y="3615945"/>
              <a:chExt cx="2066406" cy="13716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5EAD3F-7090-2A73-DDA0-8C79FF67D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000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0D3F190-3945-31D9-CA5D-ED1FFC28D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02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9F15EC-634C-C232-5844-C3DEFC4BC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204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A5D48B2-B366-3B0A-140D-674818BB6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6806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1903E-66C0-919C-60EE-E536EB4EDD44}"/>
                </a:ext>
              </a:extLst>
            </p:cNvPr>
            <p:cNvSpPr txBox="1"/>
            <p:nvPr/>
          </p:nvSpPr>
          <p:spPr>
            <a:xfrm>
              <a:off x="5206382" y="1128426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Model &amp; Data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5AD152-9049-567C-2F80-9C22DC40D993}"/>
              </a:ext>
            </a:extLst>
          </p:cNvPr>
          <p:cNvGrpSpPr/>
          <p:nvPr/>
        </p:nvGrpSpPr>
        <p:grpSpPr>
          <a:xfrm>
            <a:off x="8072243" y="366352"/>
            <a:ext cx="1051058" cy="1126162"/>
            <a:chOff x="7537659" y="366352"/>
            <a:chExt cx="1051058" cy="1126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C137BA-79D5-6902-13B7-5859AD0CA2E3}"/>
                </a:ext>
              </a:extLst>
            </p:cNvPr>
            <p:cNvSpPr txBox="1"/>
            <p:nvPr/>
          </p:nvSpPr>
          <p:spPr>
            <a:xfrm>
              <a:off x="7537659" y="1123182"/>
              <a:ext cx="1051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Warm-up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EF885A-36F1-DC1A-0D77-A883258910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57306" y="366352"/>
              <a:ext cx="611764" cy="732099"/>
              <a:chOff x="7962900" y="619759"/>
              <a:chExt cx="1295400" cy="1550208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4BF4D15-AA94-FF73-C8A6-1A28A8EB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2900" y="874567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C840336-23DF-761E-6054-37F3AD036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4650" y="619759"/>
                <a:ext cx="1231900" cy="203200"/>
              </a:xfrm>
              <a:prstGeom prst="rect">
                <a:avLst/>
              </a:prstGeom>
            </p:spPr>
          </p:pic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F3B8B23-21B0-E9B6-CF30-177C90D46B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0870" y="619759"/>
            <a:ext cx="319656" cy="502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BCA681-3A7A-C271-D92F-D7A7684B85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5604" y="619759"/>
            <a:ext cx="319656" cy="50231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2332D-FB36-4EE8-37F7-1467546E51FA}"/>
              </a:ext>
            </a:extLst>
          </p:cNvPr>
          <p:cNvGrpSpPr/>
          <p:nvPr/>
        </p:nvGrpSpPr>
        <p:grpSpPr>
          <a:xfrm>
            <a:off x="9457720" y="583993"/>
            <a:ext cx="2800767" cy="904579"/>
            <a:chOff x="8923136" y="583993"/>
            <a:chExt cx="2800767" cy="904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E04455-DC2A-B7D8-7D28-28885F0C5C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10879" y="588153"/>
              <a:ext cx="502317" cy="502317"/>
              <a:chOff x="7820957" y="2172065"/>
              <a:chExt cx="896112" cy="896112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3586438-083B-4229-E614-2C60D069C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0957" y="2172065"/>
                <a:ext cx="896112" cy="89611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2E3139-9843-0A9A-320B-2416EFDD3E2A}"/>
                  </a:ext>
                </a:extLst>
              </p:cNvPr>
              <p:cNvSpPr/>
              <p:nvPr/>
            </p:nvSpPr>
            <p:spPr>
              <a:xfrm>
                <a:off x="7918971" y="2261161"/>
                <a:ext cx="257810" cy="258071"/>
              </a:xfrm>
              <a:prstGeom prst="rect">
                <a:avLst/>
              </a:prstGeom>
              <a:solidFill>
                <a:srgbClr val="FFA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664251-7C67-D0C1-857E-B2F3A4682A8C}"/>
                </a:ext>
              </a:extLst>
            </p:cNvPr>
            <p:cNvSpPr txBox="1"/>
            <p:nvPr/>
          </p:nvSpPr>
          <p:spPr>
            <a:xfrm>
              <a:off x="8923136" y="1119240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 Selection &amp; Hardening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DB6E41-B74A-F639-FDA5-55EA00926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593791" y="583993"/>
              <a:ext cx="607604" cy="482754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1EE51B6-2781-FE57-7F5B-3697B14B00BC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797" y="857634"/>
              <a:ext cx="2580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6C65A8-15E4-88F7-A0B7-E02B996A8BF2}"/>
              </a:ext>
            </a:extLst>
          </p:cNvPr>
          <p:cNvCxnSpPr>
            <a:cxnSpLocks/>
          </p:cNvCxnSpPr>
          <p:nvPr/>
        </p:nvCxnSpPr>
        <p:spPr>
          <a:xfrm flipH="1">
            <a:off x="10516784" y="1202370"/>
            <a:ext cx="341320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5E-6 0.16504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106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Training Along Two Directions Cancels Out 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BCF45D-9825-FEEC-7ADD-FA44530CBBAA}"/>
              </a:ext>
            </a:extLst>
          </p:cNvPr>
          <p:cNvGrpSpPr/>
          <p:nvPr/>
        </p:nvGrpSpPr>
        <p:grpSpPr>
          <a:xfrm>
            <a:off x="2245062" y="1988655"/>
            <a:ext cx="2593437" cy="2880685"/>
            <a:chOff x="2245062" y="1988655"/>
            <a:chExt cx="2593437" cy="288068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287650-C5CC-1EA3-F53C-1C5C153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5062" y="1988655"/>
              <a:ext cx="2593437" cy="288068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EF94A5-1481-B183-EBA7-21E43F75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013" y="3219952"/>
              <a:ext cx="291613" cy="2754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FF1D1A-EEF8-D25C-D991-40D867AD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3746" y="3275116"/>
              <a:ext cx="291613" cy="275412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8DAC3DD-A166-7293-8596-07A07F6A0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272" y="3409276"/>
            <a:ext cx="631824" cy="484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DAAFE9-6F6D-1153-9ACC-4158296C4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875" y="3017291"/>
            <a:ext cx="458646" cy="3603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3F1EE7-CC60-353C-92D6-CE280DC77A0B}"/>
              </a:ext>
            </a:extLst>
          </p:cNvPr>
          <p:cNvSpPr txBox="1"/>
          <p:nvPr/>
        </p:nvSpPr>
        <p:spPr>
          <a:xfrm>
            <a:off x="1947211" y="5003141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Two Directions Separately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65B1F1-BDF1-98D2-E94F-7B9FEB7C7E0E}"/>
              </a:ext>
            </a:extLst>
          </p:cNvPr>
          <p:cNvCxnSpPr>
            <a:cxnSpLocks/>
          </p:cNvCxnSpPr>
          <p:nvPr/>
        </p:nvCxnSpPr>
        <p:spPr>
          <a:xfrm flipV="1">
            <a:off x="2556171" y="2009218"/>
            <a:ext cx="2038350" cy="28289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D30FBB0-4D9E-A41F-A0FD-F30D035B8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251" y="3395607"/>
            <a:ext cx="774403" cy="5933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C7AE0-5AC4-3EAC-E964-7A66D7604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114" y="3127846"/>
            <a:ext cx="291613" cy="2291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246B44-3018-522F-ECBC-0800E2B7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888" y="1988655"/>
            <a:ext cx="2593437" cy="28806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9C6FCC-3841-D80B-3105-28C3F006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839" y="3219952"/>
            <a:ext cx="291613" cy="2754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1BF34CB-D9D3-3BB5-98D7-C2E3EABE0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572" y="3275116"/>
            <a:ext cx="291613" cy="2754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A9018F3-1960-8F6A-527A-283B44F9E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098" y="3409276"/>
            <a:ext cx="631824" cy="484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9724A54-F25C-EDEA-59AE-5E30B27A9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1298" y="3367776"/>
            <a:ext cx="835024" cy="1200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6CD7C09-0B92-ECB1-5364-648B71A0C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701" y="3017291"/>
            <a:ext cx="458646" cy="36036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FE43F66-6507-AE6B-915F-25FBDC9A8599}"/>
              </a:ext>
            </a:extLst>
          </p:cNvPr>
          <p:cNvSpPr txBox="1"/>
          <p:nvPr/>
        </p:nvSpPr>
        <p:spPr>
          <a:xfrm>
            <a:off x="7078700" y="5003141"/>
            <a:ext cx="302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Two Directions Together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34A0BC-99C5-78A9-19E1-0E51211C767E}"/>
              </a:ext>
            </a:extLst>
          </p:cNvPr>
          <p:cNvCxnSpPr>
            <a:cxnSpLocks/>
          </p:cNvCxnSpPr>
          <p:nvPr/>
        </p:nvCxnSpPr>
        <p:spPr>
          <a:xfrm flipV="1">
            <a:off x="7606997" y="2012950"/>
            <a:ext cx="2038350" cy="28289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8D9DA83E-CB03-CD33-1F5C-B6A5CD0A0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70648">
            <a:off x="7691754" y="3304338"/>
            <a:ext cx="726741" cy="55685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C272F7F-5120-0F9C-21A8-3A0E1B67A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833072">
            <a:off x="8812424" y="3051914"/>
            <a:ext cx="549237" cy="43154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5D84F5D-F95E-8C96-003B-D184302ED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7865" y="3319620"/>
            <a:ext cx="758952" cy="1194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730BAB-8A33-B05A-74DC-4949B5BC1F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392" y="2057153"/>
            <a:ext cx="2335913" cy="27361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8A184A-A876-36CB-C205-2B14DD9984B6}"/>
              </a:ext>
            </a:extLst>
          </p:cNvPr>
          <p:cNvSpPr txBox="1"/>
          <p:nvPr/>
        </p:nvSpPr>
        <p:spPr>
          <a:xfrm>
            <a:off x="7559463" y="1119572"/>
            <a:ext cx="184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perpendicular to the linking line</a:t>
            </a:r>
          </a:p>
        </p:txBody>
      </p:sp>
    </p:spTree>
    <p:extLst>
      <p:ext uri="{BB962C8B-B14F-4D97-AF65-F5344CB8AC3E}">
        <p14:creationId xmlns:p14="http://schemas.microsoft.com/office/powerpoint/2010/main" val="1589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1211 0.0180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198 0.01851 L 3.54167E-6 -2.22222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B46819B-D3F7-6D52-086D-19C7D179B4DF}"/>
              </a:ext>
            </a:extLst>
          </p:cNvPr>
          <p:cNvGrpSpPr>
            <a:grpSpLocks noChangeAspect="1"/>
          </p:cNvGrpSpPr>
          <p:nvPr/>
        </p:nvGrpSpPr>
        <p:grpSpPr>
          <a:xfrm>
            <a:off x="7031928" y="5159594"/>
            <a:ext cx="502317" cy="502317"/>
            <a:chOff x="7830673" y="2167343"/>
            <a:chExt cx="896112" cy="89611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838666-F9E4-4E6E-2191-D38D0B65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673" y="2167343"/>
              <a:ext cx="896112" cy="896112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84C4D-4C87-2E82-4A71-8D1E0F1CFA6B}"/>
                </a:ext>
              </a:extLst>
            </p:cNvPr>
            <p:cNvSpPr/>
            <p:nvPr/>
          </p:nvSpPr>
          <p:spPr>
            <a:xfrm>
              <a:off x="7928688" y="2256439"/>
              <a:ext cx="257810" cy="258071"/>
            </a:xfrm>
            <a:prstGeom prst="rect">
              <a:avLst/>
            </a:prstGeom>
            <a:solidFill>
              <a:srgbClr val="FF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FA6972-C55B-77F7-EBB4-8A684CB1EFA0}"/>
              </a:ext>
            </a:extLst>
          </p:cNvPr>
          <p:cNvGrpSpPr/>
          <p:nvPr/>
        </p:nvGrpSpPr>
        <p:grpSpPr>
          <a:xfrm>
            <a:off x="6438738" y="5158080"/>
            <a:ext cx="2800767" cy="904579"/>
            <a:chOff x="6126848" y="5102005"/>
            <a:chExt cx="2800767" cy="90457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89EFF7-6799-8A11-827D-DE0DD14C45F7}"/>
                </a:ext>
              </a:extLst>
            </p:cNvPr>
            <p:cNvSpPr txBox="1"/>
            <p:nvPr/>
          </p:nvSpPr>
          <p:spPr>
            <a:xfrm>
              <a:off x="6126848" y="5637252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 Selection &amp; Hardening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CA3B3D-2270-ABFC-A785-5CABF4BC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7503" y="5102005"/>
              <a:ext cx="607604" cy="48275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4A7E61-8170-00F4-9646-95391982EE74}"/>
                </a:ext>
              </a:extLst>
            </p:cNvPr>
            <p:cNvCxnSpPr>
              <a:cxnSpLocks/>
            </p:cNvCxnSpPr>
            <p:nvPr/>
          </p:nvCxnSpPr>
          <p:spPr>
            <a:xfrm>
              <a:off x="7433505" y="5375646"/>
              <a:ext cx="2580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/>
              <p:nvPr/>
            </p:nvSpPr>
            <p:spPr>
              <a:xfrm>
                <a:off x="853122" y="1426952"/>
                <a:ext cx="10500677" cy="206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Harden the two directions of a pair simultaneously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Two-sided backdoor generation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two triggers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stamp one on each direction of a pair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two backdoor triggers simultaneously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2" y="1426952"/>
                <a:ext cx="10500677" cy="2068323"/>
              </a:xfrm>
              <a:prstGeom prst="rect">
                <a:avLst/>
              </a:prstGeom>
              <a:blipFill>
                <a:blip r:embed="rId5"/>
                <a:stretch>
                  <a:fillRect l="-846" b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7259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P2: Symmetric Hardening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4966C-F1F3-D8C7-FFCE-475D1B992870}"/>
              </a:ext>
            </a:extLst>
          </p:cNvPr>
          <p:cNvGrpSpPr/>
          <p:nvPr/>
        </p:nvGrpSpPr>
        <p:grpSpPr>
          <a:xfrm>
            <a:off x="2721984" y="4443869"/>
            <a:ext cx="2063385" cy="939421"/>
            <a:chOff x="5206382" y="558337"/>
            <a:chExt cx="2063385" cy="9394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4AC49E-C6DC-8653-D130-8C6B2A202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0938" y="583993"/>
              <a:ext cx="611764" cy="48275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2AAFB6-486B-0AB6-7D40-BE1F160CFA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4195" y="558337"/>
              <a:ext cx="727301" cy="482754"/>
              <a:chOff x="762000" y="3615945"/>
              <a:chExt cx="2066406" cy="13716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F3DB15B-7890-EF72-B185-FEF928DBD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000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69EBD9E-9C6D-01B3-94E5-97EFFC679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02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7ECD8DF-B679-A7A5-D76C-C5704EB21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204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90F9B0E-1968-A1A1-7BE1-D75514038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806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02C364-15D1-A5EB-62BC-0B50669276BE}"/>
                </a:ext>
              </a:extLst>
            </p:cNvPr>
            <p:cNvSpPr txBox="1"/>
            <p:nvPr/>
          </p:nvSpPr>
          <p:spPr>
            <a:xfrm>
              <a:off x="5206382" y="1128426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Model &amp;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2B44F-0201-FA74-E635-1D435206B4E3}"/>
              </a:ext>
            </a:extLst>
          </p:cNvPr>
          <p:cNvGrpSpPr/>
          <p:nvPr/>
        </p:nvGrpSpPr>
        <p:grpSpPr>
          <a:xfrm>
            <a:off x="5053261" y="4251884"/>
            <a:ext cx="1051058" cy="1126162"/>
            <a:chOff x="7537659" y="366352"/>
            <a:chExt cx="1051058" cy="11261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82A932-3BE9-C5BB-387A-6D1745613C94}"/>
                </a:ext>
              </a:extLst>
            </p:cNvPr>
            <p:cNvSpPr txBox="1"/>
            <p:nvPr/>
          </p:nvSpPr>
          <p:spPr>
            <a:xfrm>
              <a:off x="7537659" y="1123182"/>
              <a:ext cx="1051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Warm-up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680E9B-BB8D-5652-015D-1447183799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57306" y="366352"/>
              <a:ext cx="611764" cy="732099"/>
              <a:chOff x="7962900" y="619759"/>
              <a:chExt cx="1295400" cy="155020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99A2ED8-026A-AB31-3ECD-297AB6582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2900" y="874567"/>
                <a:ext cx="1295400" cy="12954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DAEE1D-E022-D605-CAEF-BFB67E996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4650" y="619759"/>
                <a:ext cx="1231900" cy="203200"/>
              </a:xfrm>
              <a:prstGeom prst="rect">
                <a:avLst/>
              </a:prstGeom>
            </p:spPr>
          </p:pic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EE65E0F-78EC-9792-BF52-2097D5ECB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1888" y="4505291"/>
            <a:ext cx="319656" cy="502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9848CE-E276-C5A9-CA66-198240CBFF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6622" y="4505291"/>
            <a:ext cx="319656" cy="50231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0475870-DDA3-3F20-EB3F-6C106EC5742F}"/>
              </a:ext>
            </a:extLst>
          </p:cNvPr>
          <p:cNvGrpSpPr>
            <a:grpSpLocks noChangeAspect="1"/>
          </p:cNvGrpSpPr>
          <p:nvPr/>
        </p:nvGrpSpPr>
        <p:grpSpPr>
          <a:xfrm>
            <a:off x="7540609" y="3670855"/>
            <a:ext cx="595586" cy="612613"/>
            <a:chOff x="5726694" y="3811250"/>
            <a:chExt cx="1231900" cy="126711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236F091-1348-D885-4564-01723DA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26694" y="3811250"/>
              <a:ext cx="1231900" cy="952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6F28FB-FE98-B975-5B05-BD715489FC23}"/>
                </a:ext>
              </a:extLst>
            </p:cNvPr>
            <p:cNvSpPr txBox="1"/>
            <p:nvPr/>
          </p:nvSpPr>
          <p:spPr>
            <a:xfrm>
              <a:off x="5784244" y="4709037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0558A1-A34B-CC54-AFE9-B8714659B4F7}"/>
              </a:ext>
            </a:extLst>
          </p:cNvPr>
          <p:cNvCxnSpPr>
            <a:cxnSpLocks/>
          </p:cNvCxnSpPr>
          <p:nvPr/>
        </p:nvCxnSpPr>
        <p:spPr>
          <a:xfrm flipH="1">
            <a:off x="7497802" y="4467965"/>
            <a:ext cx="341320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7142607-EE0C-8454-4F39-45E6794E93BF}"/>
              </a:ext>
            </a:extLst>
          </p:cNvPr>
          <p:cNvGrpSpPr/>
          <p:nvPr/>
        </p:nvGrpSpPr>
        <p:grpSpPr>
          <a:xfrm>
            <a:off x="7086870" y="5216941"/>
            <a:ext cx="502317" cy="502318"/>
            <a:chOff x="10216892" y="4009204"/>
            <a:chExt cx="502317" cy="50231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D39D80-F28E-3BAD-4B7A-48F89CD6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16892" y="4009204"/>
              <a:ext cx="502317" cy="50231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EFD2E2-0CC4-2892-7813-B94602091FB2}"/>
                </a:ext>
              </a:extLst>
            </p:cNvPr>
            <p:cNvSpPr/>
            <p:nvPr/>
          </p:nvSpPr>
          <p:spPr>
            <a:xfrm>
              <a:off x="10533082" y="4331495"/>
              <a:ext cx="144516" cy="144662"/>
            </a:xfrm>
            <a:prstGeom prst="rect">
              <a:avLst/>
            </a:prstGeom>
            <a:solidFill>
              <a:srgbClr val="04A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4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1602 -0.0294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391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models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CIFAR-10, SVHN, LISA, and GTSRB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ResNet20, ResNet32 , ResNet50, Network in Network, CNN, VGG19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(downloaded) pre-trained models (30 benign and 59 poisoned)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 universal backdoors for hardening (Universal)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Universal adversarial perturbation (UAP)</a:t>
            </a:r>
            <a:r>
              <a:rPr lang="en-US" sz="20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[2]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 backdoor-erasing approaches: NC</a:t>
            </a:r>
            <a:r>
              <a:rPr lang="en-US" sz="20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NAD</a:t>
            </a:r>
            <a:r>
              <a:rPr lang="en-US" sz="20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[4]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0A686C-58AF-3222-59AC-D2A639A73F76}"/>
              </a:ext>
            </a:extLst>
          </p:cNvPr>
          <p:cNvSpPr txBox="1"/>
          <p:nvPr/>
        </p:nvSpPr>
        <p:spPr>
          <a:xfrm>
            <a:off x="1320482" y="5592414"/>
            <a:ext cx="946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Shafahi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Ali, et al. “Universal adversarial training.” AAAI 2020.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Wang,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cleanse: Identifying and mitigating backdoor attacks in neural networks.” IEEE S&amp;P 2019.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Li,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attention distillation: Erasing backdoor triggers from deep neural networks.” ICLR 2021.</a:t>
            </a:r>
          </a:p>
        </p:txBody>
      </p:sp>
    </p:spTree>
    <p:extLst>
      <p:ext uri="{BB962C8B-B14F-4D97-AF65-F5344CB8AC3E}">
        <p14:creationId xmlns:p14="http://schemas.microsoft.com/office/powerpoint/2010/main" val="19087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495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Enlarging Class Distance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16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Metric: relative improvement of pair-wise class distance for all pairs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trained models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largest distance improvement with reasonable time cost and accuracy drop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763351A-3025-C438-A892-168C2619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149631"/>
                  </p:ext>
                </p:extLst>
              </p:nvPr>
            </p:nvGraphicFramePr>
            <p:xfrm>
              <a:off x="2030094" y="3146318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515098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203165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6274141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43182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1774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(min)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Improvement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2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503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91.37%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68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90.53%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-4.59%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9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UAP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</m:sSup>
                            </m:oMath>
                          </a14:m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188.15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20.80%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8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Universal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91.73%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66.20%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0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OTH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91.62%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112.88%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3670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763351A-3025-C438-A892-168C2619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149631"/>
                  </p:ext>
                </p:extLst>
              </p:nvPr>
            </p:nvGraphicFramePr>
            <p:xfrm>
              <a:off x="2030094" y="3146318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515098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203165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6274141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43182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1774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(min)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Improvement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2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503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91.37%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68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90.53%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-4.59%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9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13793" r="-40156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188.15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20.80%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87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6667" r="-401563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91.73%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66.20%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0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OTH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91.62%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112.88%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3670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04EBD1-ACF5-EB0A-9758-955A5B99A777}"/>
              </a:ext>
            </a:extLst>
          </p:cNvPr>
          <p:cNvSpPr/>
          <p:nvPr/>
        </p:nvSpPr>
        <p:spPr>
          <a:xfrm>
            <a:off x="8788368" y="3146318"/>
            <a:ext cx="1369726" cy="2595879"/>
          </a:xfrm>
          <a:prstGeom prst="roundRect">
            <a:avLst>
              <a:gd name="adj" fmla="val 815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6177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Enlarging Class Distance (cont.)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models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has the largest distance improvement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0.58% accuracy degradation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robustness degradation on average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injected backdoors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attack success rate from almost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to 1%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average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comparison, SOTA methods (NC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NAD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 can only reduce to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 at most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D20361-FA48-5E1C-6246-152563E7A1E3}"/>
              </a:ext>
            </a:extLst>
          </p:cNvPr>
          <p:cNvSpPr txBox="1"/>
          <p:nvPr/>
        </p:nvSpPr>
        <p:spPr>
          <a:xfrm>
            <a:off x="1320482" y="5780679"/>
            <a:ext cx="946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Wang,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cleanse: Identifying and mitigating backdoor attacks in neural networks.” IEEE S&amp;P 2019.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Li,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attention distillation: Erasing backdoor triggers from deep neural networks.” ICLR 2021.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39916-C79B-2EEF-B85C-356E9BD43D46}"/>
              </a:ext>
            </a:extLst>
          </p:cNvPr>
          <p:cNvSpPr txBox="1"/>
          <p:nvPr/>
        </p:nvSpPr>
        <p:spPr>
          <a:xfrm>
            <a:off x="3810456" y="4070253"/>
            <a:ext cx="456727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https://github.com/Gwinhen/MOTH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  <p:bldP spid="15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271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https://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/applications/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Shafahi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Ali, et al. “Universal adversarial training.” AAAI 2020.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Wang,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cleanse: Identifying and mitigating backdoor attacks in neural networks.” IEEE S&amp;P 2019.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Li,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“Neural attention distillation: Erasing backdoor triggers from deep neural networks.” ICLR 2021.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Auer, Peter, et al. “Finite-time analysis of the multiarmed bandit problem.” Machine learning 47.2 (2002): 235-256.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Watkins, Christopher John Cornish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Hellaby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“Learning from delayed rewards.” (1989).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Gu,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Badnets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Evaluating backdooring attacks on deep neural networks.” IEEE Access 7 (2019).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Liu,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Yingqi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 neural networks.” NDSS 2018.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Liu,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Yingqi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“Abs: Scanning neural networks for back-doors by artificial brain stimulation.” CCS 2019.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Leaderboard, https://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pages.nist.gov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7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 technique M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enlarge class distances, making models resilient to backdoor attacks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 distances by 177.63%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 with only 1% accuracy loss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48 models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attack success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injected backdoors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99%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outperforming state-of-the-art backdoor removal techniques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6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E307CC-EC3D-25A4-B1AA-60434F61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29" y="2994679"/>
            <a:ext cx="1371600" cy="137160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590115-C195-1156-D0B8-A2CCA9698192}"/>
              </a:ext>
            </a:extLst>
          </p:cNvPr>
          <p:cNvCxnSpPr>
            <a:cxnSpLocks/>
          </p:cNvCxnSpPr>
          <p:nvPr/>
        </p:nvCxnSpPr>
        <p:spPr>
          <a:xfrm flipV="1">
            <a:off x="3159125" y="3680459"/>
            <a:ext cx="45007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29C73-2441-9944-886D-B448A5B15C46}"/>
              </a:ext>
            </a:extLst>
          </p:cNvPr>
          <p:cNvCxnSpPr>
            <a:cxnSpLocks/>
          </p:cNvCxnSpPr>
          <p:nvPr/>
        </p:nvCxnSpPr>
        <p:spPr>
          <a:xfrm>
            <a:off x="5059745" y="368046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330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Attack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0797FE-D5B1-DC41-A27D-5556A9057EF7}"/>
              </a:ext>
            </a:extLst>
          </p:cNvPr>
          <p:cNvGrpSpPr/>
          <p:nvPr/>
        </p:nvGrpSpPr>
        <p:grpSpPr>
          <a:xfrm>
            <a:off x="5559352" y="2861926"/>
            <a:ext cx="1597425" cy="1819326"/>
            <a:chOff x="5574527" y="1149271"/>
            <a:chExt cx="1597425" cy="181932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055FCD-F925-C24F-8727-4D98DCC4D7E3}"/>
                </a:ext>
              </a:extLst>
            </p:cNvPr>
            <p:cNvGrpSpPr/>
            <p:nvPr/>
          </p:nvGrpSpPr>
          <p:grpSpPr>
            <a:xfrm>
              <a:off x="5620232" y="1149271"/>
              <a:ext cx="1512366" cy="1504337"/>
              <a:chOff x="5620232" y="1149271"/>
              <a:chExt cx="1512366" cy="1504337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F7EE66A-1E27-674A-BFD6-1B9C374F2FE2}"/>
                  </a:ext>
                </a:extLst>
              </p:cNvPr>
              <p:cNvSpPr/>
              <p:nvPr/>
            </p:nvSpPr>
            <p:spPr>
              <a:xfrm>
                <a:off x="5626582" y="1149271"/>
                <a:ext cx="1506016" cy="1501923"/>
              </a:xfrm>
              <a:prstGeom prst="cube">
                <a:avLst>
                  <a:gd name="adj" fmla="val 890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98C08C0-0CA7-A748-997E-252DE745B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0232" y="128200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64F4EC-52CA-7E4C-8400-E2938E27EBE2}"/>
                  </a:ext>
                </a:extLst>
              </p:cNvPr>
              <p:cNvSpPr/>
              <p:nvPr/>
            </p:nvSpPr>
            <p:spPr>
              <a:xfrm>
                <a:off x="6700002" y="2363595"/>
                <a:ext cx="291830" cy="290013"/>
              </a:xfrm>
              <a:prstGeom prst="rect">
                <a:avLst/>
              </a:prstGeom>
              <a:solidFill>
                <a:srgbClr val="FD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6571B0-2991-0B4F-AB14-E7E90D0EADC6}"/>
                </a:ext>
              </a:extLst>
            </p:cNvPr>
            <p:cNvSpPr txBox="1"/>
            <p:nvPr/>
          </p:nvSpPr>
          <p:spPr>
            <a:xfrm>
              <a:off x="5574527" y="2599265"/>
              <a:ext cx="159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+ Trigger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075624-0192-1F44-B46E-6BEA91F3F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129" y="2994660"/>
            <a:ext cx="1371600" cy="13716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2596DF9-CE6D-B62E-6BDA-6F3E8A183F57}"/>
              </a:ext>
            </a:extLst>
          </p:cNvPr>
          <p:cNvGrpSpPr/>
          <p:nvPr/>
        </p:nvGrpSpPr>
        <p:grpSpPr>
          <a:xfrm>
            <a:off x="7822361" y="3003377"/>
            <a:ext cx="853117" cy="1371600"/>
            <a:chOff x="7822361" y="2790017"/>
            <a:chExt cx="853117" cy="1371600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158D08E1-DC51-0E48-82B7-F9E3B0DCAC48}"/>
                </a:ext>
              </a:extLst>
            </p:cNvPr>
            <p:cNvSpPr/>
            <p:nvPr/>
          </p:nvSpPr>
          <p:spPr>
            <a:xfrm>
              <a:off x="7822361" y="2790017"/>
              <a:ext cx="523097" cy="1371600"/>
            </a:xfrm>
            <a:prstGeom prst="cube">
              <a:avLst>
                <a:gd name="adj" fmla="val 857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64A51D76-9F95-D14A-8B6E-DDE2AD8A5A68}"/>
                </a:ext>
              </a:extLst>
            </p:cNvPr>
            <p:cNvSpPr/>
            <p:nvPr/>
          </p:nvSpPr>
          <p:spPr>
            <a:xfrm>
              <a:off x="8093339" y="3081724"/>
              <a:ext cx="382743" cy="888754"/>
            </a:xfrm>
            <a:prstGeom prst="cube">
              <a:avLst>
                <a:gd name="adj" fmla="val 68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3EF9F40-2660-2A46-93FC-625754535205}"/>
                </a:ext>
              </a:extLst>
            </p:cNvPr>
            <p:cNvSpPr/>
            <p:nvPr/>
          </p:nvSpPr>
          <p:spPr>
            <a:xfrm>
              <a:off x="8394343" y="3339836"/>
              <a:ext cx="281135" cy="443947"/>
            </a:xfrm>
            <a:prstGeom prst="cube">
              <a:avLst>
                <a:gd name="adj" fmla="val 475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Graphic 32" descr="Beetle with solid fill">
            <a:extLst>
              <a:ext uri="{FF2B5EF4-FFF2-40B4-BE49-F238E27FC236}">
                <a16:creationId xmlns:a16="http://schemas.microsoft.com/office/drawing/2014/main" id="{C0A17D5F-0EA5-624D-9AAB-4B9E92590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5150" y="3372512"/>
            <a:ext cx="523097" cy="52309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142EE9-0C79-C343-8D5C-B18DCCA07E60}"/>
              </a:ext>
            </a:extLst>
          </p:cNvPr>
          <p:cNvCxnSpPr>
            <a:cxnSpLocks/>
          </p:cNvCxnSpPr>
          <p:nvPr/>
        </p:nvCxnSpPr>
        <p:spPr>
          <a:xfrm>
            <a:off x="7266396" y="368046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E935D1-88BF-534A-B2FE-E0EDF2373E85}"/>
              </a:ext>
            </a:extLst>
          </p:cNvPr>
          <p:cNvCxnSpPr>
            <a:cxnSpLocks/>
          </p:cNvCxnSpPr>
          <p:nvPr/>
        </p:nvCxnSpPr>
        <p:spPr>
          <a:xfrm>
            <a:off x="8851619" y="368046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A7F027-894F-E64A-956B-9F2CD3E3B840}"/>
              </a:ext>
            </a:extLst>
          </p:cNvPr>
          <p:cNvSpPr txBox="1"/>
          <p:nvPr/>
        </p:nvSpPr>
        <p:spPr>
          <a:xfrm>
            <a:off x="7438965" y="431192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Poisoned 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2AA016-632E-1E4C-9244-97FBC857401C}"/>
              </a:ext>
            </a:extLst>
          </p:cNvPr>
          <p:cNvSpPr txBox="1"/>
          <p:nvPr/>
        </p:nvSpPr>
        <p:spPr>
          <a:xfrm>
            <a:off x="9661995" y="43119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487C1-E969-7642-AE0A-72C8BBD1E5FF}"/>
              </a:ext>
            </a:extLst>
          </p:cNvPr>
          <p:cNvSpPr txBox="1"/>
          <p:nvPr/>
        </p:nvSpPr>
        <p:spPr>
          <a:xfrm>
            <a:off x="3041434" y="344327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E31CA9-FBB2-0D91-CF9B-BB3EC28E7CCA}"/>
              </a:ext>
            </a:extLst>
          </p:cNvPr>
          <p:cNvGrpSpPr/>
          <p:nvPr/>
        </p:nvGrpSpPr>
        <p:grpSpPr>
          <a:xfrm>
            <a:off x="1409700" y="2861165"/>
            <a:ext cx="1506762" cy="1820087"/>
            <a:chOff x="1409700" y="2647805"/>
            <a:chExt cx="1506762" cy="18200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6FF932-4650-784A-83A3-6167FF9E73BE}"/>
                </a:ext>
              </a:extLst>
            </p:cNvPr>
            <p:cNvGrpSpPr/>
            <p:nvPr/>
          </p:nvGrpSpPr>
          <p:grpSpPr>
            <a:xfrm>
              <a:off x="1409700" y="2647805"/>
              <a:ext cx="1506762" cy="1505098"/>
              <a:chOff x="1424875" y="1148510"/>
              <a:chExt cx="1506762" cy="1505098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CFBAA5DD-36C0-1648-8F83-D5D4F61A1A28}"/>
                  </a:ext>
                </a:extLst>
              </p:cNvPr>
              <p:cNvSpPr/>
              <p:nvPr/>
            </p:nvSpPr>
            <p:spPr>
              <a:xfrm>
                <a:off x="1425621" y="1148510"/>
                <a:ext cx="1506016" cy="1501923"/>
              </a:xfrm>
              <a:prstGeom prst="cube">
                <a:avLst>
                  <a:gd name="adj" fmla="val 890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E44375-7FD5-5244-9727-F779369FC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875" y="1282008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AB105C-E8A3-664A-B835-A4F7D2B050BA}"/>
                </a:ext>
              </a:extLst>
            </p:cNvPr>
            <p:cNvSpPr txBox="1"/>
            <p:nvPr/>
          </p:nvSpPr>
          <p:spPr>
            <a:xfrm>
              <a:off x="1759190" y="409856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8CBBF1-4896-B4A9-EAD8-D8D24B01F73F}"/>
              </a:ext>
            </a:extLst>
          </p:cNvPr>
          <p:cNvGrpSpPr/>
          <p:nvPr/>
        </p:nvGrpSpPr>
        <p:grpSpPr>
          <a:xfrm>
            <a:off x="3422820" y="2994662"/>
            <a:ext cx="1666354" cy="1686590"/>
            <a:chOff x="3422820" y="2781302"/>
            <a:chExt cx="1666354" cy="1686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9EC3E2-DC18-C84C-8F21-186DF74C6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0197" y="2781302"/>
              <a:ext cx="1371600" cy="13716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37A1590-E10A-E949-8F8C-36B4ED87AC1F}"/>
                </a:ext>
              </a:extLst>
            </p:cNvPr>
            <p:cNvSpPr txBox="1"/>
            <p:nvPr/>
          </p:nvSpPr>
          <p:spPr>
            <a:xfrm>
              <a:off x="3422820" y="4098560"/>
              <a:ext cx="166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Injected Trigger</a:t>
              </a: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EF9A45-1CEE-2079-1A93-9EC6051648E2}"/>
              </a:ext>
            </a:extLst>
          </p:cNvPr>
          <p:cNvSpPr txBox="1"/>
          <p:nvPr/>
        </p:nvSpPr>
        <p:spPr>
          <a:xfrm>
            <a:off x="7891011" y="4311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9336210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attack is a prominent security threat to deep neural networks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3A8288-8587-B7C5-3B64-0BBC4DE353B5}"/>
              </a:ext>
            </a:extLst>
          </p:cNvPr>
          <p:cNvSpPr txBox="1"/>
          <p:nvPr/>
        </p:nvSpPr>
        <p:spPr>
          <a:xfrm>
            <a:off x="9691361" y="430870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63E4AE-385D-2825-A9D2-4B04D68739AE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B969AEF3-74D1-008F-70D2-8BA86F950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DC5C5D-D030-7613-D3DA-CD8B445E6AEE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E9BFBE33-7978-457D-49CC-B7093C90FFFD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6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  <p:bldP spid="17" grpId="0"/>
      <p:bldP spid="83" grpId="0"/>
      <p:bldP spid="83" grpId="1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55DD58-6BA9-F64E-B016-60EC33480615}"/>
              </a:ext>
            </a:extLst>
          </p:cNvPr>
          <p:cNvSpPr txBox="1">
            <a:spLocks/>
          </p:cNvSpPr>
          <p:nvPr/>
        </p:nvSpPr>
        <p:spPr>
          <a:xfrm>
            <a:off x="426720" y="2235200"/>
            <a:ext cx="1133856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30033-A203-3584-1A0C-8E90E662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948" y="321688"/>
            <a:ext cx="1703468" cy="170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B2ABC-0DBD-1E20-CF67-EEB0091208C3}"/>
              </a:ext>
            </a:extLst>
          </p:cNvPr>
          <p:cNvSpPr txBox="1"/>
          <p:nvPr/>
        </p:nvSpPr>
        <p:spPr>
          <a:xfrm>
            <a:off x="10145574" y="2004536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14760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Defense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6248827" cy="316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scanning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a model has an injected backdoor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input detection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 input with a backdoor pattern on-the-fly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elimination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 a model by removing an injected backdoor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80355-AFF9-B04F-436C-757B6097DFC3}"/>
              </a:ext>
            </a:extLst>
          </p:cNvPr>
          <p:cNvSpPr txBox="1"/>
          <p:nvPr/>
        </p:nvSpPr>
        <p:spPr>
          <a:xfrm rot="18900000">
            <a:off x="4343841" y="2778765"/>
            <a:ext cx="25667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Injected Backdoors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E3920-C540-F630-53F9-063322B7C02A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B26A2A0-4506-D65D-A508-124D685F7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46C046-51B2-85EC-DC7B-50856FA10483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8857C4A-58EF-62B4-E10E-5761FB5A6256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0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6D39A14-20D5-B74A-86C8-0600E3C3734F}"/>
              </a:ext>
            </a:extLst>
          </p:cNvPr>
          <p:cNvSpPr txBox="1"/>
          <p:nvPr/>
        </p:nvSpPr>
        <p:spPr>
          <a:xfrm>
            <a:off x="3055608" y="465935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8F43E-1C94-244C-B1C2-1148038B3346}"/>
              </a:ext>
            </a:extLst>
          </p:cNvPr>
          <p:cNvCxnSpPr>
            <a:cxnSpLocks/>
          </p:cNvCxnSpPr>
          <p:nvPr/>
        </p:nvCxnSpPr>
        <p:spPr>
          <a:xfrm>
            <a:off x="5111839" y="489019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C246D9-6C37-FED6-B76C-715840D1F962}"/>
              </a:ext>
            </a:extLst>
          </p:cNvPr>
          <p:cNvGrpSpPr/>
          <p:nvPr/>
        </p:nvGrpSpPr>
        <p:grpSpPr>
          <a:xfrm>
            <a:off x="1424875" y="4070894"/>
            <a:ext cx="1506762" cy="1820087"/>
            <a:chOff x="1424875" y="4070894"/>
            <a:chExt cx="1506762" cy="18200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99D33F-CF05-1648-BB1E-BC29A0967C10}"/>
                </a:ext>
              </a:extLst>
            </p:cNvPr>
            <p:cNvGrpSpPr/>
            <p:nvPr/>
          </p:nvGrpSpPr>
          <p:grpSpPr>
            <a:xfrm>
              <a:off x="1424875" y="4070894"/>
              <a:ext cx="1506762" cy="1505101"/>
              <a:chOff x="1424875" y="4070894"/>
              <a:chExt cx="1506762" cy="1505101"/>
            </a:xfrm>
          </p:grpSpPr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78E0BA4A-A086-B847-958D-F4B3F7BC2DD4}"/>
                  </a:ext>
                </a:extLst>
              </p:cNvPr>
              <p:cNvSpPr/>
              <p:nvPr/>
            </p:nvSpPr>
            <p:spPr>
              <a:xfrm>
                <a:off x="1425621" y="4070894"/>
                <a:ext cx="1506016" cy="1501923"/>
              </a:xfrm>
              <a:prstGeom prst="cube">
                <a:avLst>
                  <a:gd name="adj" fmla="val 890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FDBD7C-4016-B247-933B-1262E58E7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875" y="4204395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B97EE4-07A5-1544-B8E4-416E9FEE203F}"/>
                </a:ext>
              </a:extLst>
            </p:cNvPr>
            <p:cNvSpPr txBox="1"/>
            <p:nvPr/>
          </p:nvSpPr>
          <p:spPr>
            <a:xfrm>
              <a:off x="1774365" y="552164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08DC1E-9555-5D9B-657B-55B09FAC01C5}"/>
              </a:ext>
            </a:extLst>
          </p:cNvPr>
          <p:cNvGrpSpPr/>
          <p:nvPr/>
        </p:nvGrpSpPr>
        <p:grpSpPr>
          <a:xfrm>
            <a:off x="3338313" y="4204395"/>
            <a:ext cx="1871538" cy="1683891"/>
            <a:chOff x="3338313" y="4204395"/>
            <a:chExt cx="1871538" cy="16838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F8EBBA-4C29-F245-9399-1497B11D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5372" y="4204395"/>
              <a:ext cx="1371600" cy="13716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9590A1-6042-8949-A163-CE8A74B094BD}"/>
                </a:ext>
              </a:extLst>
            </p:cNvPr>
            <p:cNvSpPr txBox="1"/>
            <p:nvPr/>
          </p:nvSpPr>
          <p:spPr>
            <a:xfrm>
              <a:off x="3338313" y="5518954"/>
              <a:ext cx="18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Generated Trigger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565D3D-0419-011B-1A9B-A2AFCBFD5F68}"/>
              </a:ext>
            </a:extLst>
          </p:cNvPr>
          <p:cNvGrpSpPr/>
          <p:nvPr/>
        </p:nvGrpSpPr>
        <p:grpSpPr>
          <a:xfrm>
            <a:off x="5574527" y="4070893"/>
            <a:ext cx="1597425" cy="1820088"/>
            <a:chOff x="5574527" y="4070893"/>
            <a:chExt cx="1597425" cy="18200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283A0F-ECB5-284C-A828-256CBF8FF972}"/>
                </a:ext>
              </a:extLst>
            </p:cNvPr>
            <p:cNvGrpSpPr/>
            <p:nvPr/>
          </p:nvGrpSpPr>
          <p:grpSpPr>
            <a:xfrm>
              <a:off x="5620232" y="4070893"/>
              <a:ext cx="1509191" cy="1505102"/>
              <a:chOff x="5620232" y="4070893"/>
              <a:chExt cx="1509191" cy="1505102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39C688FE-C5DB-AD43-B8F6-6114E0DE0E5B}"/>
                  </a:ext>
                </a:extLst>
              </p:cNvPr>
              <p:cNvSpPr/>
              <p:nvPr/>
            </p:nvSpPr>
            <p:spPr>
              <a:xfrm>
                <a:off x="5623407" y="4070893"/>
                <a:ext cx="1506016" cy="1501923"/>
              </a:xfrm>
              <a:prstGeom prst="cube">
                <a:avLst>
                  <a:gd name="adj" fmla="val 890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84E76AB-8C21-CF4F-BC36-21A7D36DB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0232" y="4204395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5AB502-DF7C-2040-B285-78E489396D50}"/>
                </a:ext>
              </a:extLst>
            </p:cNvPr>
            <p:cNvSpPr txBox="1"/>
            <p:nvPr/>
          </p:nvSpPr>
          <p:spPr>
            <a:xfrm>
              <a:off x="5574527" y="5521649"/>
              <a:ext cx="159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+ Trigger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D633338-74EA-6B4D-976B-EFD602551C21}"/>
              </a:ext>
            </a:extLst>
          </p:cNvPr>
          <p:cNvSpPr txBox="1"/>
          <p:nvPr/>
        </p:nvSpPr>
        <p:spPr>
          <a:xfrm>
            <a:off x="1320482" y="3422302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Backdoor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A5BBC-4446-474D-B643-C78A528EA398}"/>
              </a:ext>
            </a:extLst>
          </p:cNvPr>
          <p:cNvCxnSpPr>
            <a:cxnSpLocks/>
          </p:cNvCxnSpPr>
          <p:nvPr/>
        </p:nvCxnSpPr>
        <p:spPr>
          <a:xfrm>
            <a:off x="7281571" y="489019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7D4CC9-F5C3-4D4A-8346-84C3E7085F27}"/>
              </a:ext>
            </a:extLst>
          </p:cNvPr>
          <p:cNvCxnSpPr>
            <a:cxnSpLocks/>
          </p:cNvCxnSpPr>
          <p:nvPr/>
        </p:nvCxnSpPr>
        <p:spPr>
          <a:xfrm>
            <a:off x="8850762" y="4890190"/>
            <a:ext cx="39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122B4-6A68-20A6-E777-C0F0641F5B11}"/>
              </a:ext>
            </a:extLst>
          </p:cNvPr>
          <p:cNvGrpSpPr/>
          <p:nvPr/>
        </p:nvGrpSpPr>
        <p:grpSpPr>
          <a:xfrm>
            <a:off x="7543908" y="4204395"/>
            <a:ext cx="1511952" cy="1691013"/>
            <a:chOff x="7543908" y="4204395"/>
            <a:chExt cx="1511952" cy="16910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B934791-9D0A-F44D-8C8F-E8ECC0F88A0F}"/>
                </a:ext>
              </a:extLst>
            </p:cNvPr>
            <p:cNvGrpSpPr/>
            <p:nvPr/>
          </p:nvGrpSpPr>
          <p:grpSpPr>
            <a:xfrm>
              <a:off x="7830325" y="4204395"/>
              <a:ext cx="853117" cy="1371600"/>
              <a:chOff x="7830325" y="4204395"/>
              <a:chExt cx="853117" cy="137160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577F6A39-5E9D-A446-83B1-C6A0129F3CD7}"/>
                  </a:ext>
                </a:extLst>
              </p:cNvPr>
              <p:cNvSpPr/>
              <p:nvPr/>
            </p:nvSpPr>
            <p:spPr>
              <a:xfrm>
                <a:off x="7830325" y="4204395"/>
                <a:ext cx="523097" cy="1371600"/>
              </a:xfrm>
              <a:prstGeom prst="cube">
                <a:avLst>
                  <a:gd name="adj" fmla="val 8572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DB5378D0-7488-6945-8B78-E0046021E83B}"/>
                  </a:ext>
                </a:extLst>
              </p:cNvPr>
              <p:cNvSpPr/>
              <p:nvPr/>
            </p:nvSpPr>
            <p:spPr>
              <a:xfrm>
                <a:off x="8101303" y="4496102"/>
                <a:ext cx="382743" cy="888754"/>
              </a:xfrm>
              <a:prstGeom prst="cube">
                <a:avLst>
                  <a:gd name="adj" fmla="val 6885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EF19F191-0027-1649-BC27-9963250F65BF}"/>
                  </a:ext>
                </a:extLst>
              </p:cNvPr>
              <p:cNvSpPr/>
              <p:nvPr/>
            </p:nvSpPr>
            <p:spPr>
              <a:xfrm>
                <a:off x="8402307" y="4754214"/>
                <a:ext cx="281135" cy="443947"/>
              </a:xfrm>
              <a:prstGeom prst="cube">
                <a:avLst>
                  <a:gd name="adj" fmla="val 4756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18FEC4-07B9-5744-AF87-B2149952C7D5}"/>
                </a:ext>
              </a:extLst>
            </p:cNvPr>
            <p:cNvSpPr txBox="1"/>
            <p:nvPr/>
          </p:nvSpPr>
          <p:spPr>
            <a:xfrm>
              <a:off x="7543908" y="55260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Benign Model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4E3754-975F-E420-590E-D2514115A63F}"/>
              </a:ext>
            </a:extLst>
          </p:cNvPr>
          <p:cNvGrpSpPr/>
          <p:nvPr/>
        </p:nvGrpSpPr>
        <p:grpSpPr>
          <a:xfrm>
            <a:off x="9403007" y="4204395"/>
            <a:ext cx="1372897" cy="1686586"/>
            <a:chOff x="9403007" y="4204395"/>
            <a:chExt cx="1372897" cy="16865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9100BE-1069-0444-AC2C-F8CFB6950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939" b="4029"/>
            <a:stretch/>
          </p:blipFill>
          <p:spPr>
            <a:xfrm>
              <a:off x="9403007" y="4204395"/>
              <a:ext cx="1372897" cy="13716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569A40-AB68-F64B-96A5-88C82B7DB7B7}"/>
                </a:ext>
              </a:extLst>
            </p:cNvPr>
            <p:cNvSpPr txBox="1"/>
            <p:nvPr/>
          </p:nvSpPr>
          <p:spPr>
            <a:xfrm>
              <a:off x="9705888" y="5521649"/>
              <a:ext cx="76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1629CDE-1AE8-A345-8C9D-2DACC42CBC1C}"/>
              </a:ext>
            </a:extLst>
          </p:cNvPr>
          <p:cNvSpPr/>
          <p:nvPr/>
        </p:nvSpPr>
        <p:spPr>
          <a:xfrm>
            <a:off x="3796295" y="4202428"/>
            <a:ext cx="457200" cy="4549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498817-22CF-9095-C80C-365C1FA605CC}"/>
              </a:ext>
            </a:extLst>
          </p:cNvPr>
          <p:cNvGrpSpPr/>
          <p:nvPr/>
        </p:nvGrpSpPr>
        <p:grpSpPr>
          <a:xfrm>
            <a:off x="1320482" y="500018"/>
            <a:ext cx="9455422" cy="2468579"/>
            <a:chOff x="1320482" y="500018"/>
            <a:chExt cx="9455422" cy="246857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329C73-2441-9944-886D-B448A5B15C46}"/>
                </a:ext>
              </a:extLst>
            </p:cNvPr>
            <p:cNvCxnSpPr>
              <a:cxnSpLocks/>
            </p:cNvCxnSpPr>
            <p:nvPr/>
          </p:nvCxnSpPr>
          <p:spPr>
            <a:xfrm>
              <a:off x="5074920" y="1967805"/>
              <a:ext cx="3934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AF285A-DEB2-434B-A447-CC12D7D17FD6}"/>
                </a:ext>
              </a:extLst>
            </p:cNvPr>
            <p:cNvSpPr txBox="1"/>
            <p:nvPr/>
          </p:nvSpPr>
          <p:spPr>
            <a:xfrm>
              <a:off x="1320482" y="500018"/>
              <a:ext cx="2446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Injected Backdoor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0797FE-D5B1-DC41-A27D-5556A9057EF7}"/>
                </a:ext>
              </a:extLst>
            </p:cNvPr>
            <p:cNvGrpSpPr/>
            <p:nvPr/>
          </p:nvGrpSpPr>
          <p:grpSpPr>
            <a:xfrm>
              <a:off x="5574527" y="1149271"/>
              <a:ext cx="1597425" cy="1819326"/>
              <a:chOff x="5574527" y="1149271"/>
              <a:chExt cx="1597425" cy="181932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1055FCD-F925-C24F-8727-4D98DCC4D7E3}"/>
                  </a:ext>
                </a:extLst>
              </p:cNvPr>
              <p:cNvGrpSpPr/>
              <p:nvPr/>
            </p:nvGrpSpPr>
            <p:grpSpPr>
              <a:xfrm>
                <a:off x="5620232" y="1149271"/>
                <a:ext cx="1512366" cy="1504337"/>
                <a:chOff x="5620232" y="1149271"/>
                <a:chExt cx="1512366" cy="1504337"/>
              </a:xfrm>
            </p:grpSpPr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EF7EE66A-1E27-674A-BFD6-1B9C374F2FE2}"/>
                    </a:ext>
                  </a:extLst>
                </p:cNvPr>
                <p:cNvSpPr/>
                <p:nvPr/>
              </p:nvSpPr>
              <p:spPr>
                <a:xfrm>
                  <a:off x="5626582" y="1149271"/>
                  <a:ext cx="1506016" cy="1501923"/>
                </a:xfrm>
                <a:prstGeom prst="cube">
                  <a:avLst>
                    <a:gd name="adj" fmla="val 8903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98C08C0-0CA7-A748-997E-252DE745B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20232" y="128200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064F4EC-52CA-7E4C-8400-E2938E27EBE2}"/>
                    </a:ext>
                  </a:extLst>
                </p:cNvPr>
                <p:cNvSpPr/>
                <p:nvPr/>
              </p:nvSpPr>
              <p:spPr>
                <a:xfrm>
                  <a:off x="6700002" y="2363595"/>
                  <a:ext cx="291830" cy="290013"/>
                </a:xfrm>
                <a:prstGeom prst="rect">
                  <a:avLst/>
                </a:prstGeom>
                <a:solidFill>
                  <a:srgbClr val="FD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6571B0-2991-0B4F-AB14-E7E90D0EADC6}"/>
                  </a:ext>
                </a:extLst>
              </p:cNvPr>
              <p:cNvSpPr txBox="1"/>
              <p:nvPr/>
            </p:nvSpPr>
            <p:spPr>
              <a:xfrm>
                <a:off x="5574527" y="2599265"/>
                <a:ext cx="1597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+ Trigger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57793D-205B-034A-8710-88859F67713E}"/>
                </a:ext>
              </a:extLst>
            </p:cNvPr>
            <p:cNvGrpSpPr/>
            <p:nvPr/>
          </p:nvGrpSpPr>
          <p:grpSpPr>
            <a:xfrm>
              <a:off x="7281571" y="1282005"/>
              <a:ext cx="3494333" cy="1686592"/>
              <a:chOff x="7281571" y="1282005"/>
              <a:chExt cx="3494333" cy="168659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B432839-3EEC-F741-BEF6-79F036844BAC}"/>
                  </a:ext>
                </a:extLst>
              </p:cNvPr>
              <p:cNvGrpSpPr/>
              <p:nvPr/>
            </p:nvGrpSpPr>
            <p:grpSpPr>
              <a:xfrm>
                <a:off x="7281571" y="1282005"/>
                <a:ext cx="3494333" cy="1380317"/>
                <a:chOff x="7281571" y="1282005"/>
                <a:chExt cx="3494333" cy="1380317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C075624-0192-1F44-B46E-6BEA91F3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04304" y="1282005"/>
                  <a:ext cx="1371600" cy="1371600"/>
                </a:xfrm>
                <a:prstGeom prst="rect">
                  <a:avLst/>
                </a:prstGeom>
              </p:spPr>
            </p:pic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D017623-DFF1-E04F-9E46-D1C3CB1B5ED6}"/>
                    </a:ext>
                  </a:extLst>
                </p:cNvPr>
                <p:cNvGrpSpPr/>
                <p:nvPr/>
              </p:nvGrpSpPr>
              <p:grpSpPr>
                <a:xfrm>
                  <a:off x="7830325" y="1290722"/>
                  <a:ext cx="860328" cy="1371600"/>
                  <a:chOff x="7830325" y="1290722"/>
                  <a:chExt cx="860328" cy="1371600"/>
                </a:xfrm>
              </p:grpSpPr>
              <p:sp>
                <p:nvSpPr>
                  <p:cNvPr id="23" name="Cube 22">
                    <a:extLst>
                      <a:ext uri="{FF2B5EF4-FFF2-40B4-BE49-F238E27FC236}">
                        <a16:creationId xmlns:a16="http://schemas.microsoft.com/office/drawing/2014/main" id="{158D08E1-DC51-0E48-82B7-F9E3B0DCAC48}"/>
                      </a:ext>
                    </a:extLst>
                  </p:cNvPr>
                  <p:cNvSpPr/>
                  <p:nvPr/>
                </p:nvSpPr>
                <p:spPr>
                  <a:xfrm>
                    <a:off x="7837536" y="1290722"/>
                    <a:ext cx="523097" cy="1371600"/>
                  </a:xfrm>
                  <a:prstGeom prst="cube">
                    <a:avLst>
                      <a:gd name="adj" fmla="val 8572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Cube 23">
                    <a:extLst>
                      <a:ext uri="{FF2B5EF4-FFF2-40B4-BE49-F238E27FC236}">
                        <a16:creationId xmlns:a16="http://schemas.microsoft.com/office/drawing/2014/main" id="{64A51D76-9F95-D14A-8B6E-DDE2AD8A5A68}"/>
                      </a:ext>
                    </a:extLst>
                  </p:cNvPr>
                  <p:cNvSpPr/>
                  <p:nvPr/>
                </p:nvSpPr>
                <p:spPr>
                  <a:xfrm>
                    <a:off x="8108514" y="1582429"/>
                    <a:ext cx="382743" cy="888754"/>
                  </a:xfrm>
                  <a:prstGeom prst="cube">
                    <a:avLst>
                      <a:gd name="adj" fmla="val 6885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Cube 24">
                    <a:extLst>
                      <a:ext uri="{FF2B5EF4-FFF2-40B4-BE49-F238E27FC236}">
                        <a16:creationId xmlns:a16="http://schemas.microsoft.com/office/drawing/2014/main" id="{E3EF9F40-2660-2A46-93FC-625754535205}"/>
                      </a:ext>
                    </a:extLst>
                  </p:cNvPr>
                  <p:cNvSpPr/>
                  <p:nvPr/>
                </p:nvSpPr>
                <p:spPr>
                  <a:xfrm>
                    <a:off x="8409518" y="1840541"/>
                    <a:ext cx="281135" cy="443947"/>
                  </a:xfrm>
                  <a:prstGeom prst="cube">
                    <a:avLst>
                      <a:gd name="adj" fmla="val 47566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3" name="Graphic 32" descr="Beetle with solid fill">
                    <a:extLst>
                      <a:ext uri="{FF2B5EF4-FFF2-40B4-BE49-F238E27FC236}">
                        <a16:creationId xmlns:a16="http://schemas.microsoft.com/office/drawing/2014/main" id="{C0A17D5F-0EA5-624D-9AAB-4B9E92590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30325" y="1659857"/>
                    <a:ext cx="523097" cy="52309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8F142EE9-0C79-C343-8D5C-B18DCCA07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1571" y="1967805"/>
                  <a:ext cx="3934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EE935D1-88BF-534A-B2FE-E0EDF2373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6794" y="1967805"/>
                  <a:ext cx="3934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A7F027-894F-E64A-956B-9F2CD3E3B840}"/>
                  </a:ext>
                </a:extLst>
              </p:cNvPr>
              <p:cNvSpPr txBox="1"/>
              <p:nvPr/>
            </p:nvSpPr>
            <p:spPr>
              <a:xfrm>
                <a:off x="7454140" y="2599265"/>
                <a:ext cx="1691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Poisoned Model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2AA016-632E-1E4C-9244-97FBC857401C}"/>
                  </a:ext>
                </a:extLst>
              </p:cNvPr>
              <p:cNvSpPr txBox="1"/>
              <p:nvPr/>
            </p:nvSpPr>
            <p:spPr>
              <a:xfrm>
                <a:off x="9705888" y="2599265"/>
                <a:ext cx="767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ED3C04E-967E-6743-9948-49228F382192}"/>
                </a:ext>
              </a:extLst>
            </p:cNvPr>
            <p:cNvGrpSpPr/>
            <p:nvPr/>
          </p:nvGrpSpPr>
          <p:grpSpPr>
            <a:xfrm>
              <a:off x="1424875" y="1148510"/>
              <a:ext cx="3679474" cy="1820087"/>
              <a:chOff x="1424875" y="1148510"/>
              <a:chExt cx="3679474" cy="182008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E808344-8BE7-E648-BDBA-85E1C3C3315B}"/>
                  </a:ext>
                </a:extLst>
              </p:cNvPr>
              <p:cNvGrpSpPr/>
              <p:nvPr/>
            </p:nvGrpSpPr>
            <p:grpSpPr>
              <a:xfrm>
                <a:off x="1424875" y="1148510"/>
                <a:ext cx="3532097" cy="1505098"/>
                <a:chOff x="1424875" y="1148510"/>
                <a:chExt cx="3532097" cy="150509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F487C1-E969-7642-AE0A-72C8BBD1E5FF}"/>
                    </a:ext>
                  </a:extLst>
                </p:cNvPr>
                <p:cNvSpPr txBox="1"/>
                <p:nvPr/>
              </p:nvSpPr>
              <p:spPr>
                <a:xfrm>
                  <a:off x="3056609" y="1736972"/>
                  <a:ext cx="3593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69EC3E2-DC18-C84C-8F21-186DF74C6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5372" y="1282007"/>
                  <a:ext cx="1371600" cy="137160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86FF932-4650-784A-83A3-6167FF9E73BE}"/>
                    </a:ext>
                  </a:extLst>
                </p:cNvPr>
                <p:cNvGrpSpPr/>
                <p:nvPr/>
              </p:nvGrpSpPr>
              <p:grpSpPr>
                <a:xfrm>
                  <a:off x="1424875" y="1148510"/>
                  <a:ext cx="1506762" cy="1505098"/>
                  <a:chOff x="1424875" y="1148510"/>
                  <a:chExt cx="1506762" cy="1505098"/>
                </a:xfrm>
              </p:grpSpPr>
              <p:sp>
                <p:nvSpPr>
                  <p:cNvPr id="20" name="Cube 19">
                    <a:extLst>
                      <a:ext uri="{FF2B5EF4-FFF2-40B4-BE49-F238E27FC236}">
                        <a16:creationId xmlns:a16="http://schemas.microsoft.com/office/drawing/2014/main" id="{CFBAA5DD-36C0-1648-8F83-D5D4F61A1A28}"/>
                      </a:ext>
                    </a:extLst>
                  </p:cNvPr>
                  <p:cNvSpPr/>
                  <p:nvPr/>
                </p:nvSpPr>
                <p:spPr>
                  <a:xfrm>
                    <a:off x="1425621" y="1148510"/>
                    <a:ext cx="1506016" cy="1501923"/>
                  </a:xfrm>
                  <a:prstGeom prst="cube">
                    <a:avLst>
                      <a:gd name="adj" fmla="val 8903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DE44375-7FD5-5244-9727-F779369FC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424875" y="1282008"/>
                    <a:ext cx="1371600" cy="13716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2AB105C-E8A3-664A-B835-A4F7D2B050BA}"/>
                  </a:ext>
                </a:extLst>
              </p:cNvPr>
              <p:cNvSpPr txBox="1"/>
              <p:nvPr/>
            </p:nvSpPr>
            <p:spPr>
              <a:xfrm>
                <a:off x="1774365" y="259926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7A1590-E10A-E949-8F8C-36B4ED87AC1F}"/>
                  </a:ext>
                </a:extLst>
              </p:cNvPr>
              <p:cNvSpPr txBox="1"/>
              <p:nvPr/>
            </p:nvSpPr>
            <p:spPr>
              <a:xfrm>
                <a:off x="3437995" y="2599265"/>
                <a:ext cx="1666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Injected Trigger</a:t>
                </a:r>
              </a:p>
            </p:txBody>
          </p:sp>
        </p:grpSp>
      </p:grpSp>
      <p:pic>
        <p:nvPicPr>
          <p:cNvPr id="13" name="Graphic 12" descr="Download from cloud with solid fill">
            <a:extLst>
              <a:ext uri="{FF2B5EF4-FFF2-40B4-BE49-F238E27FC236}">
                <a16:creationId xmlns:a16="http://schemas.microsoft.com/office/drawing/2014/main" id="{7CC85A42-0C4C-FA58-7A93-C711B7F3E0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4418" y="4520858"/>
            <a:ext cx="369332" cy="3693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E96E171-599A-8405-227B-AF8CF771CD66}"/>
              </a:ext>
            </a:extLst>
          </p:cNvPr>
          <p:cNvSpPr txBox="1"/>
          <p:nvPr/>
        </p:nvSpPr>
        <p:spPr>
          <a:xfrm>
            <a:off x="7365176" y="3548247"/>
            <a:ext cx="185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from Model Zoo</a:t>
            </a:r>
            <a:r>
              <a:rPr lang="en-US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720339-E885-BB2F-E797-4A9D1DD70BC8}"/>
              </a:ext>
            </a:extLst>
          </p:cNvPr>
          <p:cNvSpPr txBox="1"/>
          <p:nvPr/>
        </p:nvSpPr>
        <p:spPr>
          <a:xfrm>
            <a:off x="1320482" y="5961443"/>
            <a:ext cx="3637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keras.io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/applications/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0F36F1-0EDF-8800-DF8E-0F325CFD89A5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EFD10462-A929-71DB-716F-755E0CBDB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B3EF08-DBE7-2E29-CD64-160D7ABC8F74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FEE37442-663B-AA0F-C5A2-C857F75D719C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9259 L -0.00052 -1.11111E-6 " pathEditMode="relative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3" grpId="0"/>
      <p:bldP spid="57" grpId="0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Distance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/>
              <p:nvPr/>
            </p:nvSpPr>
            <p:spPr>
              <a:xfrm>
                <a:off x="853122" y="1426952"/>
                <a:ext cx="10500677" cy="464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Backdoor: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transformation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𝕋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transforms any samples of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induce misclassification to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Backdoor size: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distance: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 of 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minimum backdoor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 victim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 target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Directional: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Asymmetric: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the robustness to backdoor attacks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07FF78-9731-386E-6F6E-39088024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2" y="1426952"/>
                <a:ext cx="10500677" cy="4642618"/>
              </a:xfrm>
              <a:prstGeom prst="rect">
                <a:avLst/>
              </a:prstGeom>
              <a:blipFill>
                <a:blip r:embed="rId3"/>
                <a:stretch>
                  <a:fillRect l="-846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568397-2366-1F21-8EB3-242C20D7DBC9}"/>
              </a:ext>
            </a:extLst>
          </p:cNvPr>
          <p:cNvGrpSpPr/>
          <p:nvPr/>
        </p:nvGrpSpPr>
        <p:grpSpPr>
          <a:xfrm>
            <a:off x="7861901" y="3748261"/>
            <a:ext cx="1497398" cy="2017931"/>
            <a:chOff x="7861901" y="3748261"/>
            <a:chExt cx="1497398" cy="20179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83FE2CA-1FA4-BAAF-9830-9554D553C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24800" y="3748261"/>
              <a:ext cx="1371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B9DF8-119B-4259-C5FD-DB8CDA913B52}"/>
                </a:ext>
              </a:extLst>
            </p:cNvPr>
            <p:cNvSpPr txBox="1"/>
            <p:nvPr/>
          </p:nvSpPr>
          <p:spPr>
            <a:xfrm>
              <a:off x="7861901" y="5119861"/>
              <a:ext cx="1497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Turtle → Bird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Distance: </a:t>
              </a: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1B3BE-B6FB-BA20-4628-92F55F8626B5}"/>
              </a:ext>
            </a:extLst>
          </p:cNvPr>
          <p:cNvGrpSpPr/>
          <p:nvPr/>
        </p:nvGrpSpPr>
        <p:grpSpPr>
          <a:xfrm>
            <a:off x="9479354" y="3748261"/>
            <a:ext cx="1691489" cy="2014826"/>
            <a:chOff x="9479354" y="3748261"/>
            <a:chExt cx="1691489" cy="2014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E75336-2CDA-997B-C9FA-751A6611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9639299" y="3748261"/>
              <a:ext cx="1371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0AD6CF-33DA-CE51-C1CB-69CC95191E2B}"/>
                </a:ext>
              </a:extLst>
            </p:cNvPr>
            <p:cNvSpPr txBox="1"/>
            <p:nvPr/>
          </p:nvSpPr>
          <p:spPr>
            <a:xfrm>
              <a:off x="9479354" y="5393755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Distance: </a:t>
              </a: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48004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D2DADB-5E2F-374C-578F-A6E28FFC939F}"/>
              </a:ext>
            </a:extLst>
          </p:cNvPr>
          <p:cNvGrpSpPr/>
          <p:nvPr/>
        </p:nvGrpSpPr>
        <p:grpSpPr>
          <a:xfrm>
            <a:off x="9533256" y="3745156"/>
            <a:ext cx="1576072" cy="2017931"/>
            <a:chOff x="9537062" y="3748261"/>
            <a:chExt cx="1576072" cy="20179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D362D7-7B98-D207-8EF0-9930F9C44927}"/>
                </a:ext>
              </a:extLst>
            </p:cNvPr>
            <p:cNvSpPr txBox="1"/>
            <p:nvPr/>
          </p:nvSpPr>
          <p:spPr>
            <a:xfrm>
              <a:off x="9537062" y="5119861"/>
              <a:ext cx="157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 → Turtle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Distance: </a:t>
              </a: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1399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6B0A6FD-E9DE-7C7E-ABD8-BF8B1E4E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39299" y="3748261"/>
              <a:ext cx="1371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206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AE793A2-684C-8B19-6E3B-81B9B35B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195" y="2057153"/>
            <a:ext cx="2335913" cy="27361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0102DFA-D9CC-A2AD-E511-2564405A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91" y="1988655"/>
            <a:ext cx="2593437" cy="288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867202-5F2E-59B0-988F-0787A783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74" y="1988657"/>
            <a:ext cx="2593437" cy="28806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D0FE7C-3159-1BAE-EC35-8BC1C1AE2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615" y="2057153"/>
            <a:ext cx="2356585" cy="2685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8BCD4-36C8-FF8A-603B-97E99479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88" y="1988657"/>
            <a:ext cx="2593437" cy="28806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778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Intuition: How to Enlarge Class Distance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99AD27-0484-1CED-4436-F4C102EAD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188" y="3212372"/>
            <a:ext cx="291613" cy="27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0C132-7325-649C-EB4E-FD9CBC1C0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921" y="3273886"/>
            <a:ext cx="291613" cy="275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579B25-F1B1-F433-AD70-B911300E0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834" y="3407457"/>
            <a:ext cx="641549" cy="48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F79A7-90B4-0BF5-9182-82344F61F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9864" y="3017291"/>
            <a:ext cx="462479" cy="3633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6C80B5-2148-1A4D-A9D7-76E14530DB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8610" y="2861316"/>
            <a:ext cx="547287" cy="54728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E082B-9136-3B35-AFE7-EC0CFAB4EB2F}"/>
              </a:ext>
            </a:extLst>
          </p:cNvPr>
          <p:cNvGrpSpPr/>
          <p:nvPr/>
        </p:nvGrpSpPr>
        <p:grpSpPr>
          <a:xfrm>
            <a:off x="4616074" y="2586602"/>
            <a:ext cx="1558278" cy="1775848"/>
            <a:chOff x="4616074" y="2586602"/>
            <a:chExt cx="1558278" cy="17758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B4CDA6-384E-A88E-67D1-DAA402DA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30283" y="3815163"/>
              <a:ext cx="547287" cy="5472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7D9C12-3878-6167-BF5C-C836A94FC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16074" y="3672486"/>
              <a:ext cx="547287" cy="54728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B15CB6-2FD1-EE24-80DD-36F6C6425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9954" y="2965692"/>
              <a:ext cx="547287" cy="54728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3109D2-0BDE-5D90-5F89-71347EC3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38303" y="2586602"/>
              <a:ext cx="547287" cy="54728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8DBC79D-052D-32EA-653B-ED9287EE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27065" y="2989673"/>
              <a:ext cx="547287" cy="54728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03DE11B-1E12-EBCC-6402-9D9142D2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97537" y="3376450"/>
              <a:ext cx="547287" cy="54728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739F7C-6B33-FEA7-056D-B1C3F4A7D123}"/>
              </a:ext>
            </a:extLst>
          </p:cNvPr>
          <p:cNvGrpSpPr/>
          <p:nvPr/>
        </p:nvGrpSpPr>
        <p:grpSpPr>
          <a:xfrm>
            <a:off x="5985153" y="2475837"/>
            <a:ext cx="1594420" cy="1745571"/>
            <a:chOff x="5985153" y="2475837"/>
            <a:chExt cx="1594420" cy="17455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5CC281-A589-B1BC-8701-81AB57F5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85153" y="3674121"/>
              <a:ext cx="547287" cy="54728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9617238-0C1B-A413-00ED-EA2F749F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75757" y="3403785"/>
              <a:ext cx="547287" cy="54728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2F0A69B-526F-E107-A798-890D4B482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7196" y="3155355"/>
              <a:ext cx="547287" cy="54728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C8D475-FFEC-2658-AE32-04B2A531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91312" y="2974822"/>
              <a:ext cx="547287" cy="54728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B7DAB5-A64B-3768-5707-1829B64EF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32286" y="2593946"/>
              <a:ext cx="547287" cy="54728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E0854F-8797-3AE9-0ADF-B83C1BF39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02102" y="2475837"/>
              <a:ext cx="547287" cy="54728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A011F12-4026-0AEC-A448-109529AFA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642" y="3219952"/>
            <a:ext cx="291613" cy="2754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2E4EDF8-B3D5-21C4-D9F3-95162768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375" y="3275116"/>
            <a:ext cx="291613" cy="2754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22858D-742F-7C95-E155-4BE3440695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05901" y="3409276"/>
            <a:ext cx="631824" cy="4841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529F5A2-7693-A5B9-C92F-93B115EDF4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93504" y="3017291"/>
            <a:ext cx="458646" cy="3603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DBD0C68-04F8-5B6C-20AF-2320AF8736E6}"/>
              </a:ext>
            </a:extLst>
          </p:cNvPr>
          <p:cNvSpPr txBox="1"/>
          <p:nvPr/>
        </p:nvSpPr>
        <p:spPr>
          <a:xfrm>
            <a:off x="1388580" y="4869329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Training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998086-4D0B-06B9-CB8C-0E976478E2D2}"/>
              </a:ext>
            </a:extLst>
          </p:cNvPr>
          <p:cNvSpPr txBox="1"/>
          <p:nvPr/>
        </p:nvSpPr>
        <p:spPr>
          <a:xfrm>
            <a:off x="5042906" y="4869329"/>
            <a:ext cx="21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BE79B8-09DB-AE8B-6023-99B4CADD46E9}"/>
              </a:ext>
            </a:extLst>
          </p:cNvPr>
          <p:cNvSpPr txBox="1"/>
          <p:nvPr/>
        </p:nvSpPr>
        <p:spPr>
          <a:xfrm>
            <a:off x="9528265" y="4869329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CC1428E-1554-7CE1-0EF6-3003EB0D7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66" y="3217610"/>
            <a:ext cx="291613" cy="2754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BB7B448-1CEE-1DCA-B6BA-57EB6600D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999" y="3279124"/>
            <a:ext cx="291613" cy="2754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6FF165-F4B9-6F99-0AC7-78592D849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07063">
            <a:off x="5082715" y="3467550"/>
            <a:ext cx="685230" cy="51831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0314DAB-4203-C946-D1B0-A4DA5ACF9F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519630">
            <a:off x="6322002" y="3138064"/>
            <a:ext cx="536910" cy="42185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5E162A-B6F5-A33D-DD29-7990B59DF2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3235" y="3412847"/>
            <a:ext cx="631824" cy="4841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E9C1B17-72E3-CA4B-D6D0-0F0D6F2458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0838" y="3020862"/>
            <a:ext cx="458646" cy="3603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8A1277A-1246-9F76-19B8-5D5FD695EED9}"/>
              </a:ext>
            </a:extLst>
          </p:cNvPr>
          <p:cNvSpPr txBox="1"/>
          <p:nvPr/>
        </p:nvSpPr>
        <p:spPr>
          <a:xfrm>
            <a:off x="1270492" y="1278131"/>
            <a:ext cx="184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flipping samples to the other side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3199DF-F863-3154-A04B-C4260332B710}"/>
              </a:ext>
            </a:extLst>
          </p:cNvPr>
          <p:cNvSpPr txBox="1"/>
          <p:nvPr/>
        </p:nvSpPr>
        <p:spPr>
          <a:xfrm>
            <a:off x="5173492" y="1278131"/>
            <a:ext cx="184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 after adv. training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3161CC-C40E-FA2A-BE51-B97CC76F1D9F}"/>
              </a:ext>
            </a:extLst>
          </p:cNvPr>
          <p:cNvSpPr txBox="1"/>
          <p:nvPr/>
        </p:nvSpPr>
        <p:spPr>
          <a:xfrm>
            <a:off x="5367754" y="2217376"/>
            <a:ext cx="145648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sufficient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F56246-8A47-A595-6EB6-570D85B4FAAF}"/>
              </a:ext>
            </a:extLst>
          </p:cNvPr>
          <p:cNvCxnSpPr>
            <a:cxnSpLocks/>
          </p:cNvCxnSpPr>
          <p:nvPr/>
        </p:nvCxnSpPr>
        <p:spPr>
          <a:xfrm flipV="1">
            <a:off x="9105901" y="3376450"/>
            <a:ext cx="1724024" cy="52550"/>
          </a:xfrm>
          <a:prstGeom prst="line">
            <a:avLst/>
          </a:prstGeom>
          <a:ln w="28575">
            <a:solidFill>
              <a:srgbClr val="F77A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01ADE3-9C58-B5D6-A291-434A6D92CDDF}"/>
              </a:ext>
            </a:extLst>
          </p:cNvPr>
          <p:cNvSpPr txBox="1"/>
          <p:nvPr/>
        </p:nvSpPr>
        <p:spPr>
          <a:xfrm>
            <a:off x="9132810" y="1281426"/>
            <a:ext cx="184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perpendicular to the linking line</a:t>
            </a:r>
          </a:p>
        </p:txBody>
      </p:sp>
    </p:spTree>
    <p:extLst>
      <p:ext uri="{BB962C8B-B14F-4D97-AF65-F5344CB8AC3E}">
        <p14:creationId xmlns:p14="http://schemas.microsoft.com/office/powerpoint/2010/main" val="17953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2" grpId="0"/>
      <p:bldP spid="55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2" y="1426952"/>
            <a:ext cx="1050067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robustness against backdoors by enlarging pairwise class distances w/o sacrificing much accuracy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Knowledge: 5% of the original training dataset when removing injected backdoors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Static trigger: doesn’t change regarding the input, e.g. patch backdoors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Label-specific: flip samples from a victim class to a target class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Injected (poisoned model) or naturally present (clean model)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444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Straightforward Idea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B4377FB-09F9-6B41-404D-DDE1089D905E}"/>
              </a:ext>
            </a:extLst>
          </p:cNvPr>
          <p:cNvSpPr txBox="1"/>
          <p:nvPr/>
        </p:nvSpPr>
        <p:spPr>
          <a:xfrm>
            <a:off x="5154169" y="5252666"/>
            <a:ext cx="18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AEB02B1-8F12-5373-7B62-FEF729A4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73" y="2962255"/>
            <a:ext cx="464569" cy="7300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60D3D57-C6BF-E378-26CB-01E39AB1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466" y="2962255"/>
            <a:ext cx="464569" cy="73003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1B41495-E46E-778B-6F6B-3614F789BD2D}"/>
              </a:ext>
            </a:extLst>
          </p:cNvPr>
          <p:cNvGrpSpPr/>
          <p:nvPr/>
        </p:nvGrpSpPr>
        <p:grpSpPr>
          <a:xfrm>
            <a:off x="9489997" y="2590674"/>
            <a:ext cx="1854200" cy="3031324"/>
            <a:chOff x="9489997" y="2590674"/>
            <a:chExt cx="1854200" cy="303132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EAA4EC5-15AB-A169-7CFF-8CE98D350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9997" y="2590674"/>
              <a:ext cx="1854200" cy="14732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127423-26DE-62CB-231B-6FB21A129476}"/>
                </a:ext>
              </a:extLst>
            </p:cNvPr>
            <p:cNvSpPr txBox="1"/>
            <p:nvPr/>
          </p:nvSpPr>
          <p:spPr>
            <a:xfrm>
              <a:off x="9673945" y="5252666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Model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3D98A10-4F43-5B61-D4EA-50A700ECA26A}"/>
              </a:ext>
            </a:extLst>
          </p:cNvPr>
          <p:cNvGrpSpPr/>
          <p:nvPr/>
        </p:nvGrpSpPr>
        <p:grpSpPr>
          <a:xfrm>
            <a:off x="782781" y="1558544"/>
            <a:ext cx="2180696" cy="4063454"/>
            <a:chOff x="782781" y="1558544"/>
            <a:chExt cx="2180696" cy="406345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03A0F10-C679-87D8-67A6-1517C672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500" y="1558544"/>
              <a:ext cx="1866900" cy="1473200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9138F4B-67D0-28FE-14F7-425E32EBBC05}"/>
                </a:ext>
              </a:extLst>
            </p:cNvPr>
            <p:cNvGrpSpPr/>
            <p:nvPr/>
          </p:nvGrpSpPr>
          <p:grpSpPr>
            <a:xfrm>
              <a:off x="782781" y="3551937"/>
              <a:ext cx="2066406" cy="1371600"/>
              <a:chOff x="762000" y="3615945"/>
              <a:chExt cx="2066406" cy="1371600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3A741A3-C469-BE18-A547-E1FC825C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000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DFB8CFE-83E5-AC59-E145-B725367AF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602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A53C4108-B6CD-F31C-C0F9-8F7B1C8B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204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85A83BF-4DDF-3262-2866-076D8DED2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6806" y="3615945"/>
                <a:ext cx="1371600" cy="1371600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E3D373-8C0D-EEC3-5C1B-701A967642E2}"/>
                </a:ext>
              </a:extLst>
            </p:cNvPr>
            <p:cNvSpPr txBox="1"/>
            <p:nvPr/>
          </p:nvSpPr>
          <p:spPr>
            <a:xfrm>
              <a:off x="900092" y="5252666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Model &amp; 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C89AA7-82F4-DEE9-9B9F-E8EEECF7F7D6}"/>
              </a:ext>
            </a:extLst>
          </p:cNvPr>
          <p:cNvGrpSpPr/>
          <p:nvPr/>
        </p:nvGrpSpPr>
        <p:grpSpPr>
          <a:xfrm>
            <a:off x="4216493" y="1855339"/>
            <a:ext cx="1377428" cy="1408420"/>
            <a:chOff x="4446262" y="2411662"/>
            <a:chExt cx="1377428" cy="140842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974ECFC-B5BA-71A8-4AF2-02633C32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90984" y="2411662"/>
              <a:ext cx="896112" cy="89611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EEC936-9FF6-1BFA-BA34-218E428EF17A}"/>
                </a:ext>
              </a:extLst>
            </p:cNvPr>
            <p:cNvSpPr txBox="1"/>
            <p:nvPr/>
          </p:nvSpPr>
          <p:spPr>
            <a:xfrm>
              <a:off x="4446262" y="3450750"/>
              <a:ext cx="137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A Pair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672554-8BA1-80E5-CAD8-7974584509DB}"/>
              </a:ext>
            </a:extLst>
          </p:cNvPr>
          <p:cNvGrpSpPr/>
          <p:nvPr/>
        </p:nvGrpSpPr>
        <p:grpSpPr>
          <a:xfrm>
            <a:off x="6419145" y="1851552"/>
            <a:ext cx="2010359" cy="1415567"/>
            <a:chOff x="6083292" y="2405943"/>
            <a:chExt cx="2010359" cy="141556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7FCFCFB-457B-5210-BEE4-6FD08EA934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49732" y="2405943"/>
              <a:ext cx="896112" cy="896112"/>
              <a:chOff x="7785266" y="2049702"/>
              <a:chExt cx="896112" cy="89611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0D25DB4-B0BF-612D-74CA-8F1E66723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5266" y="2049702"/>
                <a:ext cx="896112" cy="896112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6C4480-1C20-8D92-87CE-2DA01DC5B114}"/>
                  </a:ext>
                </a:extLst>
              </p:cNvPr>
              <p:cNvSpPr/>
              <p:nvPr/>
            </p:nvSpPr>
            <p:spPr>
              <a:xfrm>
                <a:off x="7883280" y="2138799"/>
                <a:ext cx="257810" cy="258070"/>
              </a:xfrm>
              <a:prstGeom prst="rect">
                <a:avLst/>
              </a:prstGeom>
              <a:solidFill>
                <a:srgbClr val="FFA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252D6C3-015E-0467-B213-EB90163A9B5B}"/>
                </a:ext>
              </a:extLst>
            </p:cNvPr>
            <p:cNvSpPr txBox="1"/>
            <p:nvPr/>
          </p:nvSpPr>
          <p:spPr>
            <a:xfrm>
              <a:off x="6083292" y="3452178"/>
              <a:ext cx="201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Generation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04E820F9-4312-ED61-5CFB-F06A4013C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723" y="3643387"/>
            <a:ext cx="1866900" cy="1473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F4DFBB-EBCB-1E94-10ED-5D7055665A85}"/>
              </a:ext>
            </a:extLst>
          </p:cNvPr>
          <p:cNvCxnSpPr/>
          <p:nvPr/>
        </p:nvCxnSpPr>
        <p:spPr>
          <a:xfrm>
            <a:off x="5854390" y="2306296"/>
            <a:ext cx="564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C875DB-1467-00D2-9050-B77EEFB2AF23}"/>
              </a:ext>
            </a:extLst>
          </p:cNvPr>
          <p:cNvCxnSpPr>
            <a:cxnSpLocks/>
          </p:cNvCxnSpPr>
          <p:nvPr/>
        </p:nvCxnSpPr>
        <p:spPr>
          <a:xfrm>
            <a:off x="5048632" y="3274055"/>
            <a:ext cx="841211" cy="37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69202A-F9B5-46C6-C8CD-2BEE62961D36}"/>
              </a:ext>
            </a:extLst>
          </p:cNvPr>
          <p:cNvCxnSpPr>
            <a:cxnSpLocks/>
          </p:cNvCxnSpPr>
          <p:nvPr/>
        </p:nvCxnSpPr>
        <p:spPr>
          <a:xfrm flipH="1">
            <a:off x="6302158" y="3263759"/>
            <a:ext cx="841211" cy="37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5AF285A-DEB2-434B-A447-CC12D7D17FD6}"/>
              </a:ext>
            </a:extLst>
          </p:cNvPr>
          <p:cNvSpPr txBox="1"/>
          <p:nvPr/>
        </p:nvSpPr>
        <p:spPr>
          <a:xfrm>
            <a:off x="853122" y="500018"/>
            <a:ext cx="872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Different Potentials of Class Pairs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93F85B-4B8B-6E6B-C754-62DCFB1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D483-2B17-C540-964D-B845F4A9BC18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7FF78-9731-386E-6F6E-390880242F36}"/>
              </a:ext>
            </a:extLst>
          </p:cNvPr>
          <p:cNvSpPr txBox="1"/>
          <p:nvPr/>
        </p:nvSpPr>
        <p:spPr>
          <a:xfrm>
            <a:off x="853123" y="1426952"/>
            <a:ext cx="5941960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 pair like </a:t>
            </a:r>
            <a:r>
              <a:rPr lang="en-US" sz="2400" dirty="0">
                <a:solidFill>
                  <a:srgbClr val="DD8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deer and horse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distance does not grow much over time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promising pair like </a:t>
            </a:r>
            <a:r>
              <a:rPr lang="en-US" sz="2400" dirty="0">
                <a:solidFill>
                  <a:srgbClr val="5A7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and horse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saturates after certain iterations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each pair to their maximum distance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Quadratic complexity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Random selection is suboptimal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Different pairs have various capacities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BE265-B192-5F9F-A6F9-EF4FFE077A2D}"/>
              </a:ext>
            </a:extLst>
          </p:cNvPr>
          <p:cNvGrpSpPr/>
          <p:nvPr/>
        </p:nvGrpSpPr>
        <p:grpSpPr>
          <a:xfrm>
            <a:off x="-9526" y="6238240"/>
            <a:ext cx="12207240" cy="483234"/>
            <a:chOff x="-9526" y="6238240"/>
            <a:chExt cx="12207240" cy="483234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F1DA2F0-D15A-3A70-C528-DCA95DABE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5" y="6356349"/>
              <a:ext cx="1556585" cy="36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78D338-04EF-1F0F-7A68-09B76717043D}"/>
                </a:ext>
              </a:extLst>
            </p:cNvPr>
            <p:cNvCxnSpPr>
              <a:cxnSpLocks/>
            </p:cNvCxnSpPr>
            <p:nvPr/>
          </p:nvCxnSpPr>
          <p:spPr>
            <a:xfrm>
              <a:off x="-9526" y="6238240"/>
              <a:ext cx="12207240" cy="0"/>
            </a:xfrm>
            <a:prstGeom prst="line">
              <a:avLst/>
            </a:prstGeom>
            <a:ln w="28575">
              <a:solidFill>
                <a:srgbClr val="D6C0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85FE235-9C76-C443-7F50-C753B40D674A}"/>
                </a:ext>
              </a:extLst>
            </p:cNvPr>
            <p:cNvSpPr txBox="1">
              <a:spLocks/>
            </p:cNvSpPr>
            <p:nvPr/>
          </p:nvSpPr>
          <p:spPr>
            <a:xfrm>
              <a:off x="4473479" y="6352142"/>
              <a:ext cx="3245041" cy="369332"/>
            </a:xfrm>
            <a:prstGeom prst="rect">
              <a:avLst/>
            </a:prstGeom>
          </p:spPr>
          <p:txBody>
            <a:bodyPr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Orthogonalization: Class Distance Hardening in Neural Networks for Better Security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2EB613-6E37-F729-1542-AE347DBE8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65" y="1440061"/>
            <a:ext cx="4149512" cy="397787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67CB80-64C6-9D36-8575-93C1D7E2980E}"/>
              </a:ext>
            </a:extLst>
          </p:cNvPr>
          <p:cNvSpPr/>
          <p:nvPr/>
        </p:nvSpPr>
        <p:spPr>
          <a:xfrm>
            <a:off x="7852992" y="1730188"/>
            <a:ext cx="1739244" cy="3585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F025C8-C68E-CC2A-DBF0-A858153218C2}"/>
              </a:ext>
            </a:extLst>
          </p:cNvPr>
          <p:cNvCxnSpPr>
            <a:cxnSpLocks/>
          </p:cNvCxnSpPr>
          <p:nvPr/>
        </p:nvCxnSpPr>
        <p:spPr>
          <a:xfrm flipV="1">
            <a:off x="7934634" y="4043082"/>
            <a:ext cx="3244354" cy="1346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CB6C33-1B9D-00B0-9D65-07EE51A8AEEA}"/>
              </a:ext>
            </a:extLst>
          </p:cNvPr>
          <p:cNvCxnSpPr>
            <a:cxnSpLocks/>
          </p:cNvCxnSpPr>
          <p:nvPr/>
        </p:nvCxnSpPr>
        <p:spPr>
          <a:xfrm flipV="1">
            <a:off x="7934634" y="3602327"/>
            <a:ext cx="2374778" cy="11310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B8D60E-F6F7-79C4-8144-8446DA6A11FD}"/>
              </a:ext>
            </a:extLst>
          </p:cNvPr>
          <p:cNvCxnSpPr>
            <a:cxnSpLocks/>
          </p:cNvCxnSpPr>
          <p:nvPr/>
        </p:nvCxnSpPr>
        <p:spPr>
          <a:xfrm>
            <a:off x="10309412" y="3602327"/>
            <a:ext cx="86957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A65A39-7CD0-63D8-8336-DE2B9F0E5015}"/>
              </a:ext>
            </a:extLst>
          </p:cNvPr>
          <p:cNvCxnSpPr>
            <a:cxnSpLocks/>
          </p:cNvCxnSpPr>
          <p:nvPr/>
        </p:nvCxnSpPr>
        <p:spPr>
          <a:xfrm>
            <a:off x="10309412" y="3316941"/>
            <a:ext cx="0" cy="15777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DF4DAA-3291-54E1-AE20-6FA0B4CA5AE0}"/>
              </a:ext>
            </a:extLst>
          </p:cNvPr>
          <p:cNvGrpSpPr/>
          <p:nvPr/>
        </p:nvGrpSpPr>
        <p:grpSpPr>
          <a:xfrm>
            <a:off x="952500" y="3533236"/>
            <a:ext cx="2304112" cy="1892712"/>
            <a:chOff x="952500" y="3533236"/>
            <a:chExt cx="2304112" cy="1892712"/>
          </a:xfrm>
        </p:grpSpPr>
        <p:pic>
          <p:nvPicPr>
            <p:cNvPr id="1026" name="Picture 2" descr="Coronavirus may be evolving in deer | Science | AAAS">
              <a:extLst>
                <a:ext uri="{FF2B5EF4-FFF2-40B4-BE49-F238E27FC236}">
                  <a16:creationId xmlns:a16="http://schemas.microsoft.com/office/drawing/2014/main" id="{D922791B-1498-4F2B-7007-2AB30BC4D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3533236"/>
              <a:ext cx="2304112" cy="1523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617AA-F2AF-BEFF-CA35-583754A94451}"/>
                </a:ext>
              </a:extLst>
            </p:cNvPr>
            <p:cNvSpPr txBox="1"/>
            <p:nvPr/>
          </p:nvSpPr>
          <p:spPr>
            <a:xfrm>
              <a:off x="1787804" y="505661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4AB00A-FC4E-866F-AD4C-2069E890B7A8}"/>
              </a:ext>
            </a:extLst>
          </p:cNvPr>
          <p:cNvGrpSpPr/>
          <p:nvPr/>
        </p:nvGrpSpPr>
        <p:grpSpPr>
          <a:xfrm>
            <a:off x="4473480" y="3533237"/>
            <a:ext cx="2213924" cy="1892711"/>
            <a:chOff x="4473480" y="3533237"/>
            <a:chExt cx="2213924" cy="1892711"/>
          </a:xfrm>
        </p:grpSpPr>
        <p:pic>
          <p:nvPicPr>
            <p:cNvPr id="1028" name="Picture 4" descr="Horse - Wikipedia">
              <a:extLst>
                <a:ext uri="{FF2B5EF4-FFF2-40B4-BE49-F238E27FC236}">
                  <a16:creationId xmlns:a16="http://schemas.microsoft.com/office/drawing/2014/main" id="{B19D9971-0BE1-AE2A-5ECF-8636AEFC3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3480" y="3533237"/>
              <a:ext cx="2213924" cy="1523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DE2F83-77FE-E022-AE58-2B541B60B8B0}"/>
                </a:ext>
              </a:extLst>
            </p:cNvPr>
            <p:cNvSpPr txBox="1"/>
            <p:nvPr/>
          </p:nvSpPr>
          <p:spPr>
            <a:xfrm>
              <a:off x="5212393" y="505661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Horse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EC6A1-5D41-7AA0-F492-59874E4143A0}"/>
              </a:ext>
            </a:extLst>
          </p:cNvPr>
          <p:cNvGrpSpPr/>
          <p:nvPr/>
        </p:nvGrpSpPr>
        <p:grpSpPr>
          <a:xfrm>
            <a:off x="942978" y="3533236"/>
            <a:ext cx="2323156" cy="1892712"/>
            <a:chOff x="942978" y="3533236"/>
            <a:chExt cx="2323156" cy="1892712"/>
          </a:xfrm>
        </p:grpSpPr>
        <p:pic>
          <p:nvPicPr>
            <p:cNvPr id="1030" name="Picture 6" descr="As Mid-Atlantic Bird Illness Investigated, Restraint Still Urged for  Backyard Bird-Feeding - American Bird Conservancy">
              <a:extLst>
                <a:ext uri="{FF2B5EF4-FFF2-40B4-BE49-F238E27FC236}">
                  <a16:creationId xmlns:a16="http://schemas.microsoft.com/office/drawing/2014/main" id="{AD184D5C-F38B-D264-9422-9BDB9CF6B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8" y="3533236"/>
              <a:ext cx="2323156" cy="152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D0A72F-508A-A2D5-7E87-FD8DA5561FA4}"/>
                </a:ext>
              </a:extLst>
            </p:cNvPr>
            <p:cNvSpPr txBox="1"/>
            <p:nvPr/>
          </p:nvSpPr>
          <p:spPr>
            <a:xfrm>
              <a:off x="1807040" y="5056616"/>
              <a:ext cx="595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625 " pathEditMode="relative" ptsTypes="AA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 bldLvl="2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1548</Words>
  <Application>Microsoft Macintosh PowerPoint</Application>
  <PresentationFormat>Widescreen</PresentationFormat>
  <Paragraphs>259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Model Orthogonalization: Class Distance Hardening in Neural Networks for Better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Orthogonalization: Class Distance Hardening in Neural Networks for Better Security</dc:title>
  <dc:creator>Guanhong Tao</dc:creator>
  <cp:lastModifiedBy>Guanhong Tao</cp:lastModifiedBy>
  <cp:revision>585</cp:revision>
  <dcterms:created xsi:type="dcterms:W3CDTF">2022-04-07T14:37:46Z</dcterms:created>
  <dcterms:modified xsi:type="dcterms:W3CDTF">2023-11-20T15:49:48Z</dcterms:modified>
</cp:coreProperties>
</file>