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504" r:id="rId5"/>
    <p:sldId id="579" r:id="rId6"/>
    <p:sldId id="581" r:id="rId7"/>
    <p:sldId id="582" r:id="rId8"/>
    <p:sldId id="583" r:id="rId9"/>
    <p:sldId id="584" r:id="rId10"/>
    <p:sldId id="580" r:id="rId11"/>
    <p:sldId id="567" r:id="rId12"/>
    <p:sldId id="575" r:id="rId13"/>
    <p:sldId id="32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336" y="19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EC6FC-2FF8-4B37-B9CA-4CB95C9309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C752B-A728-456F-AA45-52B88FCFEF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507301-D887-4EAC-AA71-C1A4B63E6B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1" Type="http://schemas.openxmlformats.org/officeDocument/2006/relationships/notesSlide" Target="../notesSlides/notesSlide4.xml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857364"/>
            <a:ext cx="7772400" cy="1470025"/>
          </a:xfrm>
        </p:spPr>
        <p:txBody>
          <a:bodyPr/>
          <a:lstStyle/>
          <a:p>
            <a:r>
              <a:rPr lang="zh-CN" altLang="en-US" b="1" dirty="0"/>
              <a:t>本周组会研究进展报告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7577" y="364331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tx1"/>
                </a:solidFill>
                <a:latin typeface="+mn-ea"/>
                <a:cs typeface="+mj-cs"/>
              </a:rPr>
              <a:t>2021/7/7-2021/7/12</a:t>
            </a:r>
            <a:endParaRPr lang="en-US" altLang="zh-CN" sz="3600" dirty="0">
              <a:solidFill>
                <a:schemeClr val="tx1"/>
              </a:solidFill>
              <a:latin typeface="+mn-ea"/>
              <a:cs typeface="+mj-cs"/>
            </a:endParaRPr>
          </a:p>
          <a:p>
            <a:endParaRPr lang="zh-CN" altLang="en-US" sz="3600" dirty="0">
              <a:solidFill>
                <a:schemeClr val="tx1"/>
              </a:solidFill>
              <a:latin typeface="+mn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2379345" y="1600200"/>
          <a:ext cx="4384040" cy="452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552950" imgH="4700270" progId="Paint.Picture">
                  <p:embed/>
                </p:oleObj>
              </mc:Choice>
              <mc:Fallback>
                <p:oleObj name="" r:id="rId1" imgW="4552950" imgH="470027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79345" y="1600200"/>
                        <a:ext cx="4384040" cy="4526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赵阳洋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400" dirty="0" smtClean="0"/>
              <a:t>完成 </a:t>
            </a:r>
            <a:r>
              <a:rPr lang="en-US" altLang="zh-CN" sz="2400" dirty="0" smtClean="0"/>
              <a:t>AES</a:t>
            </a:r>
            <a:r>
              <a:rPr lang="zh-CN" altLang="en-US" sz="2400" dirty="0" smtClean="0"/>
              <a:t>加解密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密钥包传输版本仿真</a:t>
            </a:r>
            <a:endParaRPr lang="en-US" altLang="zh-CN" sz="2400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285720" y="714356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latin typeface="+mj-lt"/>
                <a:ea typeface="+mj-ea"/>
                <a:cs typeface="+mj-cs"/>
              </a:rPr>
              <a:t>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周研究计划（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～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页）：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赵阳洋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zh-CN" altLang="en-US" dirty="0" smtClean="0"/>
              <a:t>加解密版本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仿真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进行中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285720" y="714356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上周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研究计划（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～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页）：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赵阳洋</a:t>
            </a:r>
            <a:endParaRPr lang="zh-CN" altLang="en-US" sz="2400" dirty="0"/>
          </a:p>
        </p:txBody>
      </p:sp>
      <p:sp>
        <p:nvSpPr>
          <p:cNvPr id="7" name="标题 1"/>
          <p:cNvSpPr txBox="1"/>
          <p:nvPr/>
        </p:nvSpPr>
        <p:spPr>
          <a:xfrm>
            <a:off x="285720" y="720071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dirty="0">
                <a:latin typeface="+mj-lt"/>
                <a:ea typeface="+mj-ea"/>
                <a:cs typeface="+mj-cs"/>
              </a:rPr>
              <a:t>本周研究进展</a:t>
            </a:r>
            <a:r>
              <a:rPr kumimoji="0" lang="zh-CN" altLang="en-US" sz="2800" b="1" i="0" kern="1200" cap="none" spc="0" normalizeH="0" baseline="0" noProof="0" dirty="0" smtClean="0"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2800" b="1" i="0" kern="1200" cap="none" spc="0" normalizeH="0" baseline="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2800" b="1" i="0" kern="1200" cap="none" spc="0" normalizeH="0" baseline="0" noProof="0" dirty="0" smtClean="0">
                <a:latin typeface="+mj-lt"/>
                <a:ea typeface="+mj-ea"/>
                <a:cs typeface="+mj-cs"/>
              </a:rPr>
              <a:t>页</a:t>
            </a:r>
            <a:r>
              <a:rPr kumimoji="0" lang="zh-CN" altLang="en-US" sz="2800" b="1" i="0" kern="1200" cap="none" spc="0" normalizeH="0" baseline="0" noProof="0" dirty="0">
                <a:latin typeface="+mj-lt"/>
                <a:ea typeface="+mj-ea"/>
                <a:cs typeface="+mj-cs"/>
              </a:rPr>
              <a:t>）：</a:t>
            </a:r>
            <a:endParaRPr kumimoji="0" lang="zh-CN" altLang="en-US" sz="2800" b="1" i="0" kern="1200" cap="none" spc="0" normalizeH="0" baseline="0" noProof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4168"/>
            <a:ext cx="8229600" cy="4759452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dirty="0" smtClean="0"/>
              <a:t>1.zz</a:t>
            </a:r>
            <a:r>
              <a:rPr lang="zh-CN" altLang="en-US" sz="2400" dirty="0" smtClean="0"/>
              <a:t>测试版本增加</a:t>
            </a:r>
            <a:r>
              <a:rPr lang="en-US" altLang="zh-CN" sz="2400" dirty="0" smtClean="0"/>
              <a:t>checksum——</a:t>
            </a:r>
            <a:r>
              <a:rPr lang="zh-CN" altLang="en-US" sz="2400" dirty="0" smtClean="0"/>
              <a:t>已完成，提交</a:t>
            </a:r>
            <a:r>
              <a:rPr lang="en-US" altLang="zh-CN" sz="2400" dirty="0" smtClean="0"/>
              <a:t>zz</a:t>
            </a:r>
            <a:r>
              <a:rPr lang="zh-CN" altLang="en-US" sz="2400" dirty="0" smtClean="0"/>
              <a:t>测试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1</a:t>
            </a:r>
            <a:r>
              <a:rPr lang="zh-CN" altLang="en-US" sz="2000" dirty="0" smtClean="0"/>
              <a:t>）添加计算</a:t>
            </a:r>
            <a:r>
              <a:rPr lang="en-US" altLang="zh-CN" sz="2000" dirty="0" smtClean="0"/>
              <a:t>checksum</a:t>
            </a:r>
            <a:r>
              <a:rPr lang="zh-CN" altLang="en-US" sz="2000" dirty="0" smtClean="0"/>
              <a:t>代码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复用</a:t>
            </a:r>
            <a:r>
              <a:rPr lang="en-US" altLang="zh-CN" sz="2000" dirty="0" smtClean="0"/>
              <a:t>hzh</a:t>
            </a:r>
            <a:r>
              <a:rPr lang="zh-CN" altLang="en-US" sz="2000" dirty="0" smtClean="0"/>
              <a:t>版本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）添加</a:t>
            </a:r>
            <a:r>
              <a:rPr lang="en-US" altLang="zh-CN" sz="2000" dirty="0" smtClean="0"/>
              <a:t>checksum</a:t>
            </a:r>
            <a:r>
              <a:rPr lang="zh-CN" altLang="en-US" sz="2000" dirty="0" smtClean="0"/>
              <a:t>更新包内容的代码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hzh版本基础上的修改：</a:t>
            </a:r>
            <a:endParaRPr lang="zh-CN" altLang="en-US" sz="2000" dirty="0" smtClean="0"/>
          </a:p>
          <a:p>
            <a:pPr lvl="3"/>
            <a:r>
              <a:rPr lang="zh-CN" altLang="en-US" sz="1665" dirty="0" smtClean="0"/>
              <a:t>1)增加了ip_chksum的计算(ip头20字节输入)；</a:t>
            </a:r>
            <a:endParaRPr lang="zh-CN" altLang="en-US" sz="1665" dirty="0" smtClean="0"/>
          </a:p>
          <a:p>
            <a:pPr lvl="3"/>
            <a:r>
              <a:rPr lang="zh-CN" altLang="en-US" sz="1665" dirty="0" smtClean="0"/>
              <a:t>2)输出逻辑的处理：chksum算法之前版本缺一步没实现： 将32bit值的高16bit与低16bit相加到一个新的32bit值中，</a:t>
            </a:r>
            <a:r>
              <a:rPr lang="zh-CN" altLang="en-US" sz="1665" b="1" dirty="0" smtClean="0"/>
              <a:t>若新的32bit值大于0Xffff,再将新值的高16bit与低16bit相加</a:t>
            </a:r>
            <a:r>
              <a:rPr lang="zh-CN" altLang="en-US" sz="1665" dirty="0" smtClean="0"/>
              <a:t>；</a:t>
            </a:r>
            <a:endParaRPr lang="zh-CN" altLang="en-US" sz="1665" dirty="0" smtClean="0"/>
          </a:p>
          <a:p>
            <a:pPr lvl="2"/>
            <a:r>
              <a:rPr lang="en-US" altLang="zh-CN" sz="1995" dirty="0" smtClean="0"/>
              <a:t>zz</a:t>
            </a:r>
            <a:r>
              <a:rPr lang="zh-CN" altLang="en-US" sz="1995" dirty="0" smtClean="0"/>
              <a:t>帮生成了一份软件计算</a:t>
            </a:r>
            <a:r>
              <a:rPr lang="en-US" altLang="zh-CN" sz="1995" dirty="0" smtClean="0"/>
              <a:t>checksum</a:t>
            </a:r>
            <a:r>
              <a:rPr lang="zh-CN" altLang="en-US" sz="1995" dirty="0" smtClean="0"/>
              <a:t>的</a:t>
            </a:r>
            <a:r>
              <a:rPr lang="en-US" altLang="zh-CN" sz="1995" dirty="0" smtClean="0"/>
              <a:t>pcap</a:t>
            </a:r>
            <a:r>
              <a:rPr lang="zh-CN" altLang="en-US" sz="1995" dirty="0" smtClean="0"/>
              <a:t>包，方便硬件验证正确性</a:t>
            </a:r>
            <a:endParaRPr lang="zh-CN" altLang="en-US" sz="1995" dirty="0" smtClean="0"/>
          </a:p>
          <a:p>
            <a:pPr lvl="2"/>
            <a:r>
              <a:rPr lang="zh-CN" altLang="en-US" sz="1995" dirty="0" smtClean="0"/>
              <a:t>仿真结果：</a:t>
            </a:r>
            <a:r>
              <a:rPr lang="en-US" altLang="zh-CN" sz="1995" dirty="0" smtClean="0"/>
              <a:t>checksum</a:t>
            </a:r>
            <a:r>
              <a:rPr lang="zh-CN" altLang="en-US" sz="1995" dirty="0" smtClean="0"/>
              <a:t>与软件计算结果一致，包对应位置</a:t>
            </a:r>
            <a:r>
              <a:rPr lang="en-US" altLang="zh-CN" sz="1995" dirty="0" smtClean="0"/>
              <a:t>checksum</a:t>
            </a:r>
            <a:r>
              <a:rPr lang="zh-CN" altLang="en-US" sz="1995" dirty="0" smtClean="0"/>
              <a:t>值可以正确更新</a:t>
            </a:r>
            <a:endParaRPr lang="zh-CN" altLang="en-US" sz="1995" dirty="0" smtClean="0"/>
          </a:p>
          <a:p>
            <a:pPr lvl="3"/>
            <a:endParaRPr lang="zh-CN" altLang="en-US" sz="1665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赵阳洋</a:t>
            </a:r>
            <a:endParaRPr lang="zh-CN" altLang="en-US" sz="2400" dirty="0"/>
          </a:p>
        </p:txBody>
      </p:sp>
      <p:sp>
        <p:nvSpPr>
          <p:cNvPr id="7" name="标题 1"/>
          <p:cNvSpPr txBox="1"/>
          <p:nvPr/>
        </p:nvSpPr>
        <p:spPr>
          <a:xfrm>
            <a:off x="285720" y="720071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dirty="0">
                <a:latin typeface="+mj-lt"/>
                <a:ea typeface="+mj-ea"/>
                <a:cs typeface="+mj-cs"/>
              </a:rPr>
              <a:t>本周研究进展</a:t>
            </a:r>
            <a:r>
              <a:rPr kumimoji="0" lang="zh-CN" altLang="en-US" sz="2800" b="1" i="0" kern="1200" cap="none" spc="0" normalizeH="0" baseline="0" noProof="0" dirty="0" smtClean="0"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2800" b="1" i="0" kern="1200" cap="none" spc="0" normalizeH="0" baseline="0" noProof="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2800" b="1" i="0" kern="1200" cap="none" spc="0" normalizeH="0" baseline="0" noProof="0" dirty="0" smtClean="0">
                <a:latin typeface="+mj-lt"/>
                <a:ea typeface="+mj-ea"/>
                <a:cs typeface="+mj-cs"/>
              </a:rPr>
              <a:t>页</a:t>
            </a:r>
            <a:r>
              <a:rPr kumimoji="0" lang="zh-CN" altLang="en-US" sz="2800" b="1" i="0" kern="1200" cap="none" spc="0" normalizeH="0" baseline="0" noProof="0" dirty="0">
                <a:latin typeface="+mj-lt"/>
                <a:ea typeface="+mj-ea"/>
                <a:cs typeface="+mj-cs"/>
              </a:rPr>
              <a:t>）：</a:t>
            </a:r>
            <a:endParaRPr kumimoji="0" lang="zh-CN" altLang="en-US" sz="2800" b="1" i="0" kern="1200" cap="none" spc="0" normalizeH="0" baseline="0" noProof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4168"/>
            <a:ext cx="8229600" cy="4759452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dirty="0" smtClean="0"/>
              <a:t>1.zz</a:t>
            </a:r>
            <a:r>
              <a:rPr lang="zh-CN" altLang="en-US" sz="2400" dirty="0" smtClean="0"/>
              <a:t>测试版本增加</a:t>
            </a:r>
            <a:r>
              <a:rPr lang="en-US" altLang="zh-CN" sz="2400" dirty="0" smtClean="0"/>
              <a:t>checksum</a:t>
            </a:r>
            <a:endParaRPr lang="en-US" altLang="zh-CN" sz="2400" dirty="0" smtClean="0"/>
          </a:p>
          <a:p>
            <a:pPr lvl="2"/>
            <a:r>
              <a:rPr lang="zh-CN" altLang="en-US" sz="1995" dirty="0" smtClean="0"/>
              <a:t>计算</a:t>
            </a:r>
            <a:r>
              <a:rPr lang="en-US" altLang="zh-CN" sz="1995" dirty="0" smtClean="0"/>
              <a:t>checksum——</a:t>
            </a:r>
            <a:r>
              <a:rPr lang="zh-CN" altLang="en-US" sz="1995" dirty="0" smtClean="0"/>
              <a:t>正确</a:t>
            </a:r>
            <a:endParaRPr lang="zh-CN" altLang="en-US" sz="1995" dirty="0" smtClean="0"/>
          </a:p>
          <a:p>
            <a:pPr lvl="3"/>
            <a:r>
              <a:rPr lang="zh-CN" altLang="en-US" sz="1660">
                <a:sym typeface="+mn-ea"/>
              </a:rPr>
              <a:t>注意：输出的</a:t>
            </a:r>
            <a:r>
              <a:rPr lang="en-US" altLang="zh-CN" sz="1660">
                <a:sym typeface="+mn-ea"/>
              </a:rPr>
              <a:t>chksum</a:t>
            </a:r>
            <a:r>
              <a:rPr lang="zh-CN" altLang="en-US" sz="1660">
                <a:sym typeface="+mn-ea"/>
              </a:rPr>
              <a:t>需要</a:t>
            </a:r>
            <a:r>
              <a:rPr lang="en-US" altLang="zh-CN" sz="1660">
                <a:sym typeface="+mn-ea"/>
              </a:rPr>
              <a:t>2</a:t>
            </a:r>
            <a:r>
              <a:rPr lang="zh-CN" altLang="en-US" sz="1660">
                <a:sym typeface="+mn-ea"/>
              </a:rPr>
              <a:t>个字节换序才能替换包内对应字节</a:t>
            </a:r>
            <a:endParaRPr lang="zh-CN" altLang="en-US" sz="1665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2513330" y="4275455"/>
            <a:ext cx="4364990" cy="2564130"/>
            <a:chOff x="3939" y="5539"/>
            <a:chExt cx="6874" cy="4038"/>
          </a:xfrm>
        </p:grpSpPr>
        <p:graphicFrame>
          <p:nvGraphicFramePr>
            <p:cNvPr id="9" name="对象 8"/>
            <p:cNvGraphicFramePr/>
            <p:nvPr/>
          </p:nvGraphicFramePr>
          <p:xfrm>
            <a:off x="3939" y="5539"/>
            <a:ext cx="6875" cy="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" imgW="4362450" imgH="2562225" progId="Paint.Picture">
                    <p:embed/>
                  </p:oleObj>
                </mc:Choice>
                <mc:Fallback>
                  <p:oleObj name="" r:id="rId1" imgW="4362450" imgH="2562225" progId="Paint.Picture">
                    <p:embed/>
                    <p:pic>
                      <p:nvPicPr>
                        <p:cNvPr id="0" name="图片 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939" y="5539"/>
                          <a:ext cx="6875" cy="4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/>
            <p:cNvSpPr/>
            <p:nvPr/>
          </p:nvSpPr>
          <p:spPr>
            <a:xfrm>
              <a:off x="5485" y="8996"/>
              <a:ext cx="788" cy="3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774" y="8466"/>
              <a:ext cx="788" cy="3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aphicFrame>
        <p:nvGraphicFramePr>
          <p:cNvPr id="15" name="对象 14"/>
          <p:cNvGraphicFramePr/>
          <p:nvPr/>
        </p:nvGraphicFramePr>
        <p:xfrm>
          <a:off x="796925" y="2426335"/>
          <a:ext cx="7797800" cy="178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8034655" imgH="1781175" progId="Paint.Picture">
                  <p:embed/>
                </p:oleObj>
              </mc:Choice>
              <mc:Fallback>
                <p:oleObj name="" r:id="rId3" imgW="8034655" imgH="1781175" progId="Paint.Picture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925" y="2426335"/>
                        <a:ext cx="7797800" cy="1782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赵阳洋</a:t>
            </a:r>
            <a:endParaRPr lang="zh-CN" altLang="en-US" sz="2400" dirty="0"/>
          </a:p>
        </p:txBody>
      </p:sp>
      <p:sp>
        <p:nvSpPr>
          <p:cNvPr id="7" name="标题 1"/>
          <p:cNvSpPr txBox="1"/>
          <p:nvPr/>
        </p:nvSpPr>
        <p:spPr>
          <a:xfrm>
            <a:off x="285720" y="720071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dirty="0">
                <a:latin typeface="+mj-lt"/>
                <a:ea typeface="+mj-ea"/>
                <a:cs typeface="+mj-cs"/>
              </a:rPr>
              <a:t>本周研究进展</a:t>
            </a:r>
            <a:r>
              <a:rPr kumimoji="0" lang="zh-CN" altLang="en-US" sz="2800" b="1" i="0" kern="1200" cap="none" spc="0" normalizeH="0" baseline="0" noProof="0" dirty="0" smtClean="0"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2800" b="1" i="0" kern="1200" cap="none" spc="0" normalizeH="0" baseline="0" noProof="0" dirty="0" smtClean="0">
                <a:latin typeface="+mj-lt"/>
                <a:ea typeface="+mj-ea"/>
                <a:cs typeface="+mj-cs"/>
              </a:rPr>
              <a:t>3</a:t>
            </a:r>
            <a:r>
              <a:rPr kumimoji="0" lang="zh-CN" altLang="en-US" sz="2800" b="1" i="0" kern="1200" cap="none" spc="0" normalizeH="0" baseline="0" noProof="0" dirty="0" smtClean="0">
                <a:latin typeface="+mj-lt"/>
                <a:ea typeface="+mj-ea"/>
                <a:cs typeface="+mj-cs"/>
              </a:rPr>
              <a:t>页</a:t>
            </a:r>
            <a:r>
              <a:rPr kumimoji="0" lang="zh-CN" altLang="en-US" sz="2800" b="1" i="0" kern="1200" cap="none" spc="0" normalizeH="0" baseline="0" noProof="0" dirty="0">
                <a:latin typeface="+mj-lt"/>
                <a:ea typeface="+mj-ea"/>
                <a:cs typeface="+mj-cs"/>
              </a:rPr>
              <a:t>）：</a:t>
            </a:r>
            <a:endParaRPr kumimoji="0" lang="zh-CN" altLang="en-US" sz="2800" b="1" i="0" kern="1200" cap="none" spc="0" normalizeH="0" baseline="0" noProof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4168"/>
            <a:ext cx="8229600" cy="4759452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dirty="0" smtClean="0"/>
              <a:t>1.zz</a:t>
            </a:r>
            <a:r>
              <a:rPr lang="zh-CN" altLang="en-US" sz="2400" dirty="0" smtClean="0"/>
              <a:t>测试版本增加</a:t>
            </a:r>
            <a:r>
              <a:rPr lang="en-US" altLang="zh-CN" sz="2400" dirty="0" smtClean="0"/>
              <a:t>checksum</a:t>
            </a:r>
            <a:endParaRPr lang="en-US" altLang="zh-CN" sz="2400" dirty="0" smtClean="0"/>
          </a:p>
          <a:p>
            <a:pPr lvl="2"/>
            <a:r>
              <a:rPr lang="zh-CN" altLang="en-US" sz="1995" dirty="0" smtClean="0"/>
              <a:t>包对应位置更新</a:t>
            </a:r>
            <a:r>
              <a:rPr lang="en-US" altLang="zh-CN" sz="1995" dirty="0" smtClean="0"/>
              <a:t>checksum——</a:t>
            </a:r>
            <a:r>
              <a:rPr lang="zh-CN" altLang="en-US" sz="1995" dirty="0" smtClean="0"/>
              <a:t>正确</a:t>
            </a:r>
            <a:endParaRPr lang="zh-CN" altLang="en-US" sz="1995" dirty="0" smtClean="0"/>
          </a:p>
          <a:p>
            <a:pPr lvl="3"/>
            <a:r>
              <a:rPr lang="zh-CN" altLang="en-US" sz="1665" dirty="0" smtClean="0"/>
              <a:t>输入：</a:t>
            </a:r>
            <a:r>
              <a:rPr lang="en-US" altLang="zh-CN" sz="1665" dirty="0" smtClean="0"/>
              <a:t>ip_chksum</a:t>
            </a:r>
            <a:r>
              <a:rPr lang="zh-CN" altLang="en-US" sz="1665" dirty="0" smtClean="0"/>
              <a:t>第</a:t>
            </a:r>
            <a:r>
              <a:rPr lang="en-US" altLang="zh-CN" sz="1665" dirty="0" smtClean="0"/>
              <a:t>4</a:t>
            </a:r>
            <a:r>
              <a:rPr lang="zh-CN" altLang="en-US" sz="1665" dirty="0" smtClean="0"/>
              <a:t>拍</a:t>
            </a:r>
            <a:r>
              <a:rPr lang="en-US" altLang="zh-CN" sz="1665" dirty="0" smtClean="0"/>
              <a:t>[15:0]=0x0000; tcp_chksum</a:t>
            </a:r>
            <a:r>
              <a:rPr lang="zh-CN" altLang="en-US" sz="1665" dirty="0" smtClean="0"/>
              <a:t>第</a:t>
            </a:r>
            <a:r>
              <a:rPr lang="en-US" altLang="zh-CN" sz="1665" dirty="0" smtClean="0"/>
              <a:t>7</a:t>
            </a:r>
            <a:r>
              <a:rPr lang="zh-CN" altLang="en-US" sz="1665" dirty="0" smtClean="0"/>
              <a:t>拍</a:t>
            </a:r>
            <a:r>
              <a:rPr lang="en-US" altLang="zh-CN" sz="1665" dirty="0" smtClean="0"/>
              <a:t>[31:16]</a:t>
            </a:r>
            <a:r>
              <a:rPr lang="en-US" altLang="zh-CN" sz="1660" dirty="0" smtClean="0">
                <a:sym typeface="+mn-ea"/>
              </a:rPr>
              <a:t>=0x0000;</a:t>
            </a:r>
            <a:endParaRPr lang="en-US" altLang="zh-CN" sz="1660" dirty="0" smtClean="0">
              <a:sym typeface="+mn-ea"/>
            </a:endParaRPr>
          </a:p>
          <a:p>
            <a:pPr lvl="3"/>
            <a:endParaRPr lang="en-US" altLang="zh-CN" sz="1600" dirty="0" smtClean="0">
              <a:sym typeface="+mn-ea"/>
            </a:endParaRPr>
          </a:p>
          <a:p>
            <a:pPr lvl="3"/>
            <a:endParaRPr lang="en-US" altLang="zh-CN" sz="1600" dirty="0" smtClean="0">
              <a:sym typeface="+mn-ea"/>
            </a:endParaRPr>
          </a:p>
          <a:p>
            <a:pPr lvl="3"/>
            <a:endParaRPr lang="en-US" altLang="zh-CN" sz="1600" dirty="0" smtClean="0">
              <a:sym typeface="+mn-ea"/>
            </a:endParaRPr>
          </a:p>
          <a:p>
            <a:pPr lvl="3"/>
            <a:endParaRPr lang="en-US" altLang="zh-CN" sz="1600" dirty="0" smtClean="0">
              <a:sym typeface="+mn-ea"/>
            </a:endParaRPr>
          </a:p>
          <a:p>
            <a:pPr lvl="3"/>
            <a:endParaRPr lang="en-US" altLang="zh-CN" sz="1600" dirty="0" smtClean="0">
              <a:sym typeface="+mn-ea"/>
            </a:endParaRPr>
          </a:p>
          <a:p>
            <a:pPr lvl="3"/>
            <a:endParaRPr lang="en-US" altLang="zh-CN" sz="1600" dirty="0" smtClean="0">
              <a:sym typeface="+mn-ea"/>
            </a:endParaRPr>
          </a:p>
          <a:p>
            <a:pPr lvl="3"/>
            <a:endParaRPr lang="zh-CN" altLang="en-US" sz="1600" dirty="0" smtClean="0">
              <a:sym typeface="+mn-ea"/>
            </a:endParaRPr>
          </a:p>
          <a:p>
            <a:pPr lvl="3"/>
            <a:r>
              <a:rPr lang="zh-CN" altLang="en-US" sz="1660" dirty="0" smtClean="0">
                <a:sym typeface="+mn-ea"/>
              </a:rPr>
              <a:t>输出：</a:t>
            </a:r>
            <a:r>
              <a:rPr lang="en-US" altLang="zh-CN" sz="1660" dirty="0" smtClean="0">
                <a:sym typeface="+mn-ea"/>
              </a:rPr>
              <a:t> ip_chksum</a:t>
            </a:r>
            <a:r>
              <a:rPr lang="zh-CN" altLang="en-US" sz="1660" dirty="0" smtClean="0">
                <a:sym typeface="+mn-ea"/>
              </a:rPr>
              <a:t>第</a:t>
            </a:r>
            <a:r>
              <a:rPr lang="en-US" altLang="zh-CN" sz="1660" dirty="0" smtClean="0">
                <a:sym typeface="+mn-ea"/>
              </a:rPr>
              <a:t>4</a:t>
            </a:r>
            <a:r>
              <a:rPr lang="zh-CN" altLang="en-US" sz="1660" dirty="0" smtClean="0">
                <a:sym typeface="+mn-ea"/>
              </a:rPr>
              <a:t>拍</a:t>
            </a:r>
            <a:r>
              <a:rPr lang="en-US" altLang="zh-CN" sz="1660" dirty="0" smtClean="0">
                <a:sym typeface="+mn-ea"/>
              </a:rPr>
              <a:t>[15:0]=0x7585; tcp_chksum</a:t>
            </a:r>
            <a:r>
              <a:rPr lang="zh-CN" altLang="en-US" sz="1660" dirty="0" smtClean="0">
                <a:sym typeface="+mn-ea"/>
              </a:rPr>
              <a:t>第</a:t>
            </a:r>
            <a:r>
              <a:rPr lang="en-US" altLang="zh-CN" sz="1660" dirty="0" smtClean="0">
                <a:sym typeface="+mn-ea"/>
              </a:rPr>
              <a:t>7</a:t>
            </a:r>
            <a:r>
              <a:rPr lang="zh-CN" altLang="en-US" sz="1660" dirty="0" smtClean="0">
                <a:sym typeface="+mn-ea"/>
              </a:rPr>
              <a:t>拍</a:t>
            </a:r>
            <a:r>
              <a:rPr lang="en-US" altLang="zh-CN" sz="1660" dirty="0" smtClean="0">
                <a:sym typeface="+mn-ea"/>
              </a:rPr>
              <a:t>[31:16]</a:t>
            </a:r>
            <a:r>
              <a:rPr lang="en-US" altLang="zh-CN" sz="1660" dirty="0" smtClean="0">
                <a:sym typeface="+mn-ea"/>
              </a:rPr>
              <a:t>=0xf261</a:t>
            </a:r>
            <a:r>
              <a:rPr lang="en-US" altLang="zh-CN" sz="1660" dirty="0" smtClean="0">
                <a:sym typeface="+mn-ea"/>
              </a:rPr>
              <a:t>;</a:t>
            </a:r>
            <a:endParaRPr lang="en-US" altLang="zh-CN" sz="1660" dirty="0" smtClean="0">
              <a:sym typeface="+mn-ea"/>
            </a:endParaRPr>
          </a:p>
          <a:p>
            <a:pPr lvl="3"/>
            <a:endParaRPr lang="en-US" altLang="zh-CN" sz="1660" dirty="0" smtClean="0">
              <a:sym typeface="+mn-ea"/>
            </a:endParaRPr>
          </a:p>
          <a:p>
            <a:pPr lvl="3"/>
            <a:endParaRPr lang="en-US" altLang="zh-CN" sz="1665" dirty="0" smtClean="0"/>
          </a:p>
        </p:txBody>
      </p:sp>
      <p:grpSp>
        <p:nvGrpSpPr>
          <p:cNvPr id="20" name="组合 19"/>
          <p:cNvGrpSpPr/>
          <p:nvPr/>
        </p:nvGrpSpPr>
        <p:grpSpPr>
          <a:xfrm>
            <a:off x="1130300" y="2479040"/>
            <a:ext cx="6620510" cy="2042160"/>
            <a:chOff x="1420" y="4075"/>
            <a:chExt cx="10426" cy="3216"/>
          </a:xfrm>
        </p:grpSpPr>
        <p:graphicFrame>
          <p:nvGraphicFramePr>
            <p:cNvPr id="3" name="对象 2"/>
            <p:cNvGraphicFramePr/>
            <p:nvPr/>
          </p:nvGraphicFramePr>
          <p:xfrm>
            <a:off x="1420" y="5317"/>
            <a:ext cx="10426" cy="19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1" imgW="6614795" imgH="1252220" progId="Paint.Picture">
                    <p:embed/>
                  </p:oleObj>
                </mc:Choice>
                <mc:Fallback>
                  <p:oleObj name="" r:id="rId1" imgW="6614795" imgH="1252220" progId="Paint.Picture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20" y="5317"/>
                          <a:ext cx="10426" cy="19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/>
            <p:nvPr/>
          </p:nvGraphicFramePr>
          <p:xfrm>
            <a:off x="1420" y="4075"/>
            <a:ext cx="10043" cy="19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" r:id="rId3" imgW="6372225" imgH="1219200" progId="Paint.Picture">
                    <p:embed/>
                  </p:oleObj>
                </mc:Choice>
                <mc:Fallback>
                  <p:oleObj name="" r:id="rId3" imgW="6372225" imgH="1219200" progId="Paint.Picture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20" y="4075"/>
                          <a:ext cx="10043" cy="19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矩形 17"/>
            <p:cNvSpPr/>
            <p:nvPr/>
          </p:nvSpPr>
          <p:spPr>
            <a:xfrm>
              <a:off x="5238" y="5571"/>
              <a:ext cx="444" cy="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618" y="6887"/>
              <a:ext cx="444" cy="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540510" y="4818380"/>
            <a:ext cx="5800090" cy="1960880"/>
            <a:chOff x="2426" y="7588"/>
            <a:chExt cx="9134" cy="3088"/>
          </a:xfrm>
        </p:grpSpPr>
        <p:graphicFrame>
          <p:nvGraphicFramePr>
            <p:cNvPr id="21" name="对象 20"/>
            <p:cNvGraphicFramePr/>
            <p:nvPr/>
          </p:nvGraphicFramePr>
          <p:xfrm>
            <a:off x="2434" y="8732"/>
            <a:ext cx="8467" cy="1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5" imgW="5372100" imgH="1233170" progId="Paint.Picture">
                    <p:embed/>
                  </p:oleObj>
                </mc:Choice>
                <mc:Fallback>
                  <p:oleObj name="" r:id="rId5" imgW="5372100" imgH="1233170" progId="Paint.Picture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34" y="8732"/>
                          <a:ext cx="8467" cy="19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/>
            <p:nvPr/>
          </p:nvGraphicFramePr>
          <p:xfrm>
            <a:off x="2426" y="7588"/>
            <a:ext cx="9135" cy="1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7" imgW="5796280" imgH="1200150" progId="Paint.Picture">
                    <p:embed/>
                  </p:oleObj>
                </mc:Choice>
                <mc:Fallback>
                  <p:oleObj name="" r:id="rId7" imgW="5796280" imgH="1200150" progId="Paint.Picture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26" y="7588"/>
                          <a:ext cx="9135" cy="18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矩形 24"/>
            <p:cNvSpPr/>
            <p:nvPr/>
          </p:nvSpPr>
          <p:spPr>
            <a:xfrm>
              <a:off x="6194" y="9110"/>
              <a:ext cx="444" cy="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6574" y="10291"/>
              <a:ext cx="444" cy="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赵阳洋</a:t>
            </a:r>
            <a:endParaRPr lang="zh-CN" altLang="en-US" sz="2400" dirty="0"/>
          </a:p>
        </p:txBody>
      </p:sp>
      <p:sp>
        <p:nvSpPr>
          <p:cNvPr id="7" name="标题 1"/>
          <p:cNvSpPr txBox="1"/>
          <p:nvPr/>
        </p:nvSpPr>
        <p:spPr>
          <a:xfrm>
            <a:off x="285720" y="720071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dirty="0">
                <a:latin typeface="+mj-lt"/>
                <a:ea typeface="+mj-ea"/>
                <a:cs typeface="+mj-cs"/>
              </a:rPr>
              <a:t>本周研究进展</a:t>
            </a:r>
            <a:r>
              <a:rPr kumimoji="0" lang="zh-CN" altLang="en-US" sz="2800" b="1" i="0" kern="1200" cap="none" spc="0" normalizeH="0" baseline="0" noProof="0" dirty="0" smtClean="0"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2800" b="1" i="0" kern="1200" cap="none" spc="0" normalizeH="0" baseline="0" noProof="0" dirty="0" smtClean="0">
                <a:latin typeface="+mj-lt"/>
                <a:ea typeface="+mj-ea"/>
                <a:cs typeface="+mj-cs"/>
              </a:rPr>
              <a:t>N</a:t>
            </a:r>
            <a:r>
              <a:rPr kumimoji="0" lang="zh-CN" altLang="en-US" sz="2800" b="1" i="0" kern="1200" cap="none" spc="0" normalizeH="0" baseline="0" noProof="0" dirty="0" smtClean="0">
                <a:latin typeface="+mj-lt"/>
                <a:ea typeface="+mj-ea"/>
                <a:cs typeface="+mj-cs"/>
              </a:rPr>
              <a:t>页</a:t>
            </a:r>
            <a:r>
              <a:rPr kumimoji="0" lang="zh-CN" altLang="en-US" sz="2800" b="1" i="0" kern="1200" cap="none" spc="0" normalizeH="0" baseline="0" noProof="0" dirty="0">
                <a:latin typeface="+mj-lt"/>
                <a:ea typeface="+mj-ea"/>
                <a:cs typeface="+mj-cs"/>
              </a:rPr>
              <a:t>）：</a:t>
            </a:r>
            <a:endParaRPr kumimoji="0" lang="zh-CN" altLang="en-US" sz="2800" b="1" i="0" kern="1200" cap="none" spc="0" normalizeH="0" baseline="0" noProof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4168"/>
            <a:ext cx="8229600" cy="4759452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dirty="0" smtClean="0"/>
              <a:t>3.</a:t>
            </a:r>
            <a:r>
              <a:rPr lang="zh-CN" altLang="en-US" sz="2400" dirty="0" smtClean="0"/>
              <a:t>其他辅助工作</a:t>
            </a:r>
            <a:endParaRPr lang="en-US" altLang="zh-CN" sz="2400" dirty="0" smtClean="0"/>
          </a:p>
          <a:p>
            <a:pPr lvl="2"/>
            <a:r>
              <a:rPr lang="en-US" altLang="zh-CN" sz="1995" dirty="0" smtClean="0"/>
              <a:t>1) </a:t>
            </a:r>
            <a:r>
              <a:rPr lang="zh-CN" altLang="en-US" sz="1995" dirty="0" smtClean="0"/>
              <a:t>找赵地老师借U250板卡</a:t>
            </a:r>
            <a:endParaRPr lang="zh-CN" altLang="en-US" sz="1995" dirty="0" smtClean="0"/>
          </a:p>
          <a:p>
            <a:pPr lvl="2"/>
            <a:r>
              <a:rPr lang="zh-CN" altLang="en-US" sz="1995" dirty="0" smtClean="0"/>
              <a:t>U250卡一块(4U机箱里)；usb线一根(4U机箱里)；电源线一根(4U机箱里)；螺丝两颗(我自己收在4U机箱给配的零件盒里面了，4U机箱给送了2个盒子，一个装导轨，一个装零件)</a:t>
            </a:r>
            <a:endParaRPr lang="zh-CN" altLang="en-US" sz="1995" dirty="0" smtClean="0"/>
          </a:p>
          <a:p>
            <a:pPr lvl="2"/>
            <a:r>
              <a:rPr lang="en-US" altLang="zh-CN" sz="1995" dirty="0" smtClean="0"/>
              <a:t>2) </a:t>
            </a:r>
            <a:r>
              <a:rPr lang="zh-CN" altLang="en-US" sz="1995" dirty="0" smtClean="0">
                <a:sym typeface="+mn-ea"/>
              </a:rPr>
              <a:t>给</a:t>
            </a:r>
            <a:r>
              <a:rPr lang="en-US" altLang="zh-CN" sz="1995" dirty="0" err="1" smtClean="0">
                <a:sym typeface="+mn-ea"/>
              </a:rPr>
              <a:t>wwk</a:t>
            </a:r>
            <a:r>
              <a:rPr lang="zh-CN" altLang="en-US" sz="1995" dirty="0" smtClean="0">
                <a:sym typeface="+mn-ea"/>
              </a:rPr>
              <a:t>发邮件确认修改过的点</a:t>
            </a:r>
            <a:endParaRPr lang="zh-CN" altLang="en-US" sz="1995" dirty="0" smtClean="0">
              <a:sym typeface="+mn-ea"/>
            </a:endParaRPr>
          </a:p>
          <a:p>
            <a:pPr lvl="2"/>
            <a:r>
              <a:rPr lang="zh-CN" altLang="en-US" sz="1995" dirty="0" smtClean="0"/>
              <a:t>一个遗留问题：在收到</a:t>
            </a:r>
            <a:r>
              <a:rPr lang="en-US" altLang="zh-CN" sz="1995" dirty="0" smtClean="0"/>
              <a:t>tcp</a:t>
            </a:r>
            <a:r>
              <a:rPr lang="zh-CN" altLang="en-US" sz="1995" dirty="0" smtClean="0"/>
              <a:t>包发现</a:t>
            </a:r>
            <a:r>
              <a:rPr lang="en-US" altLang="zh-CN" sz="1995" dirty="0" smtClean="0"/>
              <a:t>tcp_sequence</a:t>
            </a:r>
            <a:r>
              <a:rPr lang="zh-CN" altLang="en-US" sz="1995" dirty="0" smtClean="0"/>
              <a:t>乱序之后，先发一个</a:t>
            </a:r>
            <a:r>
              <a:rPr lang="en-US" altLang="zh-CN" sz="1995" dirty="0" smtClean="0"/>
              <a:t>0008</a:t>
            </a:r>
            <a:r>
              <a:rPr lang="zh-CN" altLang="en-US" sz="1995" dirty="0" smtClean="0"/>
              <a:t>的配置包给上层，通知上层自己解密，再</a:t>
            </a:r>
            <a:r>
              <a:rPr lang="en-US" altLang="zh-CN" sz="1995" dirty="0" smtClean="0"/>
              <a:t>bypass</a:t>
            </a:r>
            <a:r>
              <a:rPr lang="zh-CN" altLang="en-US" sz="1995" dirty="0" smtClean="0"/>
              <a:t>收包</a:t>
            </a:r>
            <a:endParaRPr lang="zh-CN" altLang="en-US" sz="1995" dirty="0" smtClean="0"/>
          </a:p>
          <a:p>
            <a:pPr lvl="3"/>
            <a:endParaRPr lang="zh-CN" altLang="en-US" sz="1665" dirty="0" smtClean="0"/>
          </a:p>
        </p:txBody>
      </p:sp>
      <p:grpSp>
        <p:nvGrpSpPr>
          <p:cNvPr id="24" name="组合 23"/>
          <p:cNvGrpSpPr/>
          <p:nvPr/>
        </p:nvGrpSpPr>
        <p:grpSpPr>
          <a:xfrm>
            <a:off x="2279650" y="4196715"/>
            <a:ext cx="4474464" cy="2336800"/>
            <a:chOff x="1097280" y="2844800"/>
            <a:chExt cx="4474464" cy="2336800"/>
          </a:xfrm>
        </p:grpSpPr>
        <p:sp>
          <p:nvSpPr>
            <p:cNvPr id="4" name="矩形 3"/>
            <p:cNvSpPr/>
            <p:nvPr/>
          </p:nvSpPr>
          <p:spPr>
            <a:xfrm>
              <a:off x="1097280" y="2844800"/>
              <a:ext cx="4462272" cy="233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 rot="10800000" flipH="1">
              <a:off x="1100328" y="3745484"/>
              <a:ext cx="446227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10800000" flipH="1">
              <a:off x="1100328" y="4290060"/>
              <a:ext cx="446227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10800000" flipH="1">
              <a:off x="1109472" y="4634484"/>
              <a:ext cx="446227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50592" y="3099816"/>
              <a:ext cx="1892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 smtClean="0"/>
                <a:t>Header(56 byte)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8578" y="3827272"/>
              <a:ext cx="1975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 smtClean="0"/>
                <a:t>Read Key (32 byte)</a:t>
              </a:r>
              <a:endParaRPr lang="zh-CN" altLang="en-US" dirty="0"/>
            </a:p>
          </p:txBody>
        </p:sp>
        <p:cxnSp>
          <p:nvCxnSpPr>
            <p:cNvPr id="14" name="直接连接符 13"/>
            <p:cNvCxnSpPr/>
            <p:nvPr/>
          </p:nvCxnSpPr>
          <p:spPr>
            <a:xfrm rot="16200000" flipH="1">
              <a:off x="3140424" y="4454176"/>
              <a:ext cx="336836" cy="9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59078" y="4290822"/>
              <a:ext cx="1975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 smtClean="0"/>
                <a:t>Read IV (12 byte)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87928" y="4284472"/>
              <a:ext cx="1975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 smtClean="0"/>
                <a:t>Write IV (12 byte)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38578" y="4716272"/>
              <a:ext cx="1975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 smtClean="0"/>
                <a:t>Write Key (32 byte)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赵阳洋</a:t>
            </a:r>
            <a:endParaRPr lang="zh-CN" altLang="en-US" sz="2400" dirty="0"/>
          </a:p>
        </p:txBody>
      </p:sp>
      <p:sp>
        <p:nvSpPr>
          <p:cNvPr id="7" name="标题 1"/>
          <p:cNvSpPr txBox="1"/>
          <p:nvPr/>
        </p:nvSpPr>
        <p:spPr>
          <a:xfrm>
            <a:off x="285720" y="720071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dirty="0">
                <a:latin typeface="+mj-lt"/>
                <a:ea typeface="+mj-ea"/>
                <a:cs typeface="+mj-cs"/>
              </a:rPr>
              <a:t>本周研究进展</a:t>
            </a:r>
            <a:r>
              <a:rPr kumimoji="0" lang="zh-CN" altLang="en-US" sz="2800" b="1" i="0" kern="1200" cap="none" spc="0" normalizeH="0" baseline="0" noProof="0" dirty="0" smtClean="0"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2800" b="1" i="0" kern="1200" cap="none" spc="0" normalizeH="0" baseline="0" noProof="0" dirty="0" smtClean="0">
                <a:latin typeface="+mj-lt"/>
                <a:ea typeface="+mj-ea"/>
                <a:cs typeface="+mj-cs"/>
              </a:rPr>
              <a:t>N+1</a:t>
            </a:r>
            <a:r>
              <a:rPr kumimoji="0" lang="zh-CN" altLang="en-US" sz="2800" b="1" i="0" kern="1200" cap="none" spc="0" normalizeH="0" baseline="0" noProof="0" dirty="0" smtClean="0">
                <a:latin typeface="+mj-lt"/>
                <a:ea typeface="+mj-ea"/>
                <a:cs typeface="+mj-cs"/>
              </a:rPr>
              <a:t>页</a:t>
            </a:r>
            <a:r>
              <a:rPr kumimoji="0" lang="zh-CN" altLang="en-US" sz="2800" b="1" i="0" kern="1200" cap="none" spc="0" normalizeH="0" baseline="0" noProof="0" dirty="0">
                <a:latin typeface="+mj-lt"/>
                <a:ea typeface="+mj-ea"/>
                <a:cs typeface="+mj-cs"/>
              </a:rPr>
              <a:t>）：</a:t>
            </a:r>
            <a:endParaRPr kumimoji="0" lang="zh-CN" altLang="en-US" sz="2800" b="1" i="0" kern="1200" cap="none" spc="0" normalizeH="0" baseline="0" noProof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4168"/>
            <a:ext cx="8229600" cy="4759452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dirty="0" smtClean="0"/>
              <a:t>3.</a:t>
            </a:r>
            <a:r>
              <a:rPr lang="zh-CN" altLang="en-US" sz="2400" dirty="0" smtClean="0"/>
              <a:t>其他辅助工作</a:t>
            </a:r>
            <a:endParaRPr lang="en-US" altLang="zh-CN" sz="2400" dirty="0" smtClean="0"/>
          </a:p>
          <a:p>
            <a:pPr lvl="2"/>
            <a:r>
              <a:rPr lang="en-US" altLang="zh-CN" sz="1995" dirty="0" smtClean="0"/>
              <a:t>3) </a:t>
            </a:r>
            <a:r>
              <a:rPr lang="zh-CN" altLang="en-US" sz="1995" dirty="0" smtClean="0"/>
              <a:t>百万连接测试相关</a:t>
            </a:r>
            <a:endParaRPr lang="zh-CN" altLang="en-US" sz="1995" dirty="0" smtClean="0"/>
          </a:p>
          <a:p>
            <a:pPr lvl="2"/>
            <a:r>
              <a:rPr lang="zh-CN" altLang="en-US" sz="1995" dirty="0" smtClean="0">
                <a:sym typeface="+mn-ea"/>
              </a:rPr>
              <a:t>接收端可能要做</a:t>
            </a:r>
            <a:r>
              <a:rPr lang="en-US" altLang="zh-CN" sz="1995" dirty="0" smtClean="0">
                <a:sym typeface="+mn-ea"/>
              </a:rPr>
              <a:t>4Byte</a:t>
            </a:r>
            <a:r>
              <a:rPr lang="zh-CN" altLang="en-US" sz="1995" dirty="0" smtClean="0">
                <a:sym typeface="+mn-ea"/>
              </a:rPr>
              <a:t>的偏移，有</a:t>
            </a:r>
            <a:r>
              <a:rPr lang="en-US" altLang="zh-CN" sz="1995" dirty="0" smtClean="0">
                <a:sym typeface="+mn-ea"/>
              </a:rPr>
              <a:t>WLAN</a:t>
            </a:r>
            <a:r>
              <a:rPr lang="zh-CN" altLang="en-US" sz="1995" dirty="0" smtClean="0">
                <a:sym typeface="+mn-ea"/>
              </a:rPr>
              <a:t>的四字节头会配进来。</a:t>
            </a:r>
            <a:r>
              <a:rPr lang="zh-CN" altLang="en-US" sz="1995" dirty="0" smtClean="0">
                <a:sym typeface="+mn-ea"/>
              </a:rPr>
              <a:t>经讨论硬件不需要配置，是理解问题：我这边其实收不到带WLAN信息的包，</a:t>
            </a:r>
            <a:r>
              <a:rPr lang="en-US" altLang="zh-CN" sz="1995" dirty="0" smtClean="0">
                <a:sym typeface="+mn-ea"/>
              </a:rPr>
              <a:t>sh</a:t>
            </a:r>
            <a:r>
              <a:rPr lang="zh-CN" altLang="en-US" sz="1995" dirty="0" smtClean="0">
                <a:sym typeface="+mn-ea"/>
              </a:rPr>
              <a:t>是在监测端拿到的包。</a:t>
            </a:r>
            <a:endParaRPr lang="zh-CN" altLang="en-US" sz="1995" dirty="0" smtClean="0">
              <a:sym typeface="+mn-ea"/>
            </a:endParaRPr>
          </a:p>
          <a:p>
            <a:pPr lvl="2"/>
            <a:r>
              <a:rPr lang="zh-CN" altLang="en-US" sz="1995" dirty="0" smtClean="0"/>
              <a:t>配了</a:t>
            </a:r>
            <a:r>
              <a:rPr lang="en-US" altLang="zh-CN" sz="1995" dirty="0" smtClean="0"/>
              <a:t>2</a:t>
            </a:r>
            <a:r>
              <a:rPr lang="zh-CN" altLang="en-US" sz="1995" dirty="0" smtClean="0"/>
              <a:t>版</a:t>
            </a:r>
            <a:r>
              <a:rPr lang="en-US" altLang="zh-CN" sz="1995" dirty="0" smtClean="0"/>
              <a:t>bit</a:t>
            </a:r>
            <a:r>
              <a:rPr lang="zh-CN" altLang="en-US" sz="1995" dirty="0" smtClean="0"/>
              <a:t>文件</a:t>
            </a:r>
            <a:endParaRPr lang="zh-CN" altLang="en-US" sz="1995" dirty="0" smtClean="0"/>
          </a:p>
          <a:p>
            <a:pPr lvl="3"/>
            <a:r>
              <a:rPr lang="zh-CN" altLang="en-US" sz="1660" dirty="0" smtClean="0"/>
              <a:t>需要重新配一下debug信号，抓一下uid和keyin，确保我发的包是对的xilinx_dma_pcie_ep0708-recv-xor.bit</a:t>
            </a:r>
            <a:endParaRPr lang="zh-CN" altLang="en-US" sz="1660" dirty="0" smtClean="0"/>
          </a:p>
          <a:p>
            <a:pPr lvl="3"/>
            <a:r>
              <a:rPr lang="zh-CN" altLang="en-US" sz="1660" dirty="0" smtClean="0"/>
              <a:t>在发包通路，改成从包里提取uid，然后读key，异或payload抓信号， xilinx_dma_pcie_ep0708-recv-send-xor.bit</a:t>
            </a:r>
            <a:endParaRPr lang="zh-CN" altLang="en-US" sz="1660" dirty="0" smtClean="0"/>
          </a:p>
          <a:p>
            <a:pPr lvl="3"/>
            <a:endParaRPr lang="zh-CN" altLang="en-US" sz="1665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4.testbench</a:t>
            </a:r>
            <a:r>
              <a:rPr lang="zh-CN" altLang="en-US" dirty="0" smtClean="0"/>
              <a:t>自己造几个包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已拿到</a:t>
            </a:r>
            <a:r>
              <a:rPr lang="en-US" altLang="zh-CN" dirty="0" err="1" smtClean="0"/>
              <a:t>wwk</a:t>
            </a:r>
            <a:r>
              <a:rPr lang="zh-CN" altLang="en-US" dirty="0" smtClean="0"/>
              <a:t>给的</a:t>
            </a:r>
            <a:r>
              <a:rPr lang="en-US" altLang="zh-CN" dirty="0" err="1" smtClean="0"/>
              <a:t>pcap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遗留问题：</a:t>
            </a:r>
            <a:r>
              <a:rPr lang="en-US" altLang="zh-CN" dirty="0" smtClean="0"/>
              <a:t>0008</a:t>
            </a:r>
            <a:r>
              <a:rPr lang="zh-CN" altLang="en-US" dirty="0" smtClean="0"/>
              <a:t>的约定，就是</a:t>
            </a:r>
            <a:r>
              <a:rPr lang="en-US" altLang="zh-CN" dirty="0" err="1" smtClean="0"/>
              <a:t>tcp_sequence</a:t>
            </a:r>
            <a:r>
              <a:rPr lang="zh-CN" altLang="en-US" dirty="0" smtClean="0"/>
              <a:t>不连续之后，要上边自己做解密，此刻要发一个</a:t>
            </a:r>
            <a:r>
              <a:rPr lang="en-US" altLang="zh-CN" dirty="0" smtClean="0"/>
              <a:t>0008</a:t>
            </a:r>
            <a:r>
              <a:rPr lang="zh-CN" altLang="en-US" dirty="0" smtClean="0"/>
              <a:t>的包</a:t>
            </a:r>
            <a:r>
              <a:rPr lang="en-US" altLang="zh-CN" dirty="0" smtClean="0"/>
              <a:t>(</a:t>
            </a:r>
            <a:r>
              <a:rPr lang="zh-CN" altLang="en-US" dirty="0" smtClean="0"/>
              <a:t>给上层自己做解密的提示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之后，再发后续的</a:t>
            </a:r>
            <a:r>
              <a:rPr lang="en-US" altLang="zh-CN" dirty="0" smtClean="0"/>
              <a:t>bypass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1337</Words>
  <Application>WPS 演示</Application>
  <PresentationFormat>全屏显示(4:3)</PresentationFormat>
  <Paragraphs>95</Paragraphs>
  <Slides>11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Calibri</vt:lpstr>
      <vt:lpstr>1_Office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本周组会研究进展报告</vt:lpstr>
      <vt:lpstr>赵阳洋</vt:lpstr>
      <vt:lpstr>赵阳洋</vt:lpstr>
      <vt:lpstr>赵阳洋</vt:lpstr>
      <vt:lpstr>赵阳洋</vt:lpstr>
      <vt:lpstr>赵阳洋</vt:lpstr>
      <vt:lpstr>赵阳洋</vt:lpstr>
      <vt:lpstr>PowerPoint 演示文稿</vt:lpstr>
      <vt:lpstr>PowerPoint 演示文稿</vt:lpstr>
      <vt:lpstr>PowerPoint 演示文稿</vt:lpstr>
      <vt:lpstr>赵阳洋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本周组会研究进展报告</dc:title>
  <dc:creator>Windows 用户</dc:creator>
  <cp:lastModifiedBy>86153</cp:lastModifiedBy>
  <cp:revision>944</cp:revision>
  <dcterms:created xsi:type="dcterms:W3CDTF">2019-06-11T12:47:00Z</dcterms:created>
  <dcterms:modified xsi:type="dcterms:W3CDTF">2021-07-11T06:25:35Z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