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74" r:id="rId4"/>
    <p:sldId id="296" r:id="rId5"/>
    <p:sldId id="317" r:id="rId6"/>
    <p:sldId id="318" r:id="rId7"/>
    <p:sldId id="321" r:id="rId8"/>
    <p:sldId id="319" r:id="rId9"/>
    <p:sldId id="320" r:id="rId10"/>
    <p:sldId id="322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4C5052"/>
    <a:srgbClr val="84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68"/>
      </p:cViewPr>
      <p:guideLst>
        <p:guide orient="horz" pos="2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E3182D4-5F3B-44C9-A318-23FF20CFD7C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C9A8F6-39F1-4BE6-9764-B5761D7656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/>
          <p:cNvGrpSpPr/>
          <p:nvPr/>
        </p:nvGrpSpPr>
        <p:grpSpPr bwMode="auto">
          <a:xfrm>
            <a:off x="-3175" y="-15875"/>
            <a:ext cx="12195175" cy="5130800"/>
            <a:chOff x="-3003" y="-16648"/>
            <a:chExt cx="9146319" cy="5131584"/>
          </a:xfrm>
        </p:grpSpPr>
        <p:pic>
          <p:nvPicPr>
            <p:cNvPr id="5" name="图片 1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3003" y="-16648"/>
              <a:ext cx="9144000" cy="3438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15"/>
            <p:cNvSpPr/>
            <p:nvPr/>
          </p:nvSpPr>
          <p:spPr>
            <a:xfrm>
              <a:off x="-3003" y="-10297"/>
              <a:ext cx="9143938" cy="339141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" name="组合 16"/>
            <p:cNvGrpSpPr/>
            <p:nvPr/>
          </p:nvGrpSpPr>
          <p:grpSpPr bwMode="auto">
            <a:xfrm>
              <a:off x="-622" y="1734633"/>
              <a:ext cx="9143938" cy="3380303"/>
              <a:chOff x="62" y="1813754"/>
              <a:chExt cx="9143938" cy="3380303"/>
            </a:xfrm>
          </p:grpSpPr>
          <p:sp>
            <p:nvSpPr>
              <p:cNvPr id="8" name="任意多边形 17"/>
              <p:cNvSpPr/>
              <p:nvPr/>
            </p:nvSpPr>
            <p:spPr>
              <a:xfrm>
                <a:off x="62" y="1928071"/>
                <a:ext cx="2674126" cy="249116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椭圆 18"/>
              <p:cNvSpPr/>
              <p:nvPr/>
            </p:nvSpPr>
            <p:spPr>
              <a:xfrm>
                <a:off x="1431184" y="2459965"/>
                <a:ext cx="2853909" cy="27340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椭圆 19"/>
              <p:cNvSpPr/>
              <p:nvPr/>
            </p:nvSpPr>
            <p:spPr>
              <a:xfrm>
                <a:off x="3186153" y="2163057"/>
                <a:ext cx="2853909" cy="27134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椭圆 20"/>
              <p:cNvSpPr/>
              <p:nvPr/>
            </p:nvSpPr>
            <p:spPr>
              <a:xfrm>
                <a:off x="4968507" y="1813754"/>
                <a:ext cx="2853908" cy="28007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任意多边形 21"/>
              <p:cNvSpPr/>
              <p:nvPr/>
            </p:nvSpPr>
            <p:spPr>
              <a:xfrm>
                <a:off x="6368672" y="2448851"/>
                <a:ext cx="2775328" cy="2522922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3" name="组合 23"/>
          <p:cNvGrpSpPr/>
          <p:nvPr/>
        </p:nvGrpSpPr>
        <p:grpSpPr bwMode="auto">
          <a:xfrm rot="5400000">
            <a:off x="5887245" y="5444331"/>
            <a:ext cx="417512" cy="415925"/>
            <a:chOff x="4125910" y="5085713"/>
            <a:chExt cx="546840" cy="546840"/>
          </a:xfrm>
        </p:grpSpPr>
        <p:sp>
          <p:nvSpPr>
            <p:cNvPr id="14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燕尾形 25">
              <a:hlinkClick r:id="" action="ppaction://hlinkshowjump?jump=nextslide"/>
            </p:cNvPr>
            <p:cNvSpPr/>
            <p:nvPr/>
          </p:nvSpPr>
          <p:spPr>
            <a:xfrm>
              <a:off x="4304725" y="5213032"/>
              <a:ext cx="216241" cy="292205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E8253-5769-4C64-94D0-917D5C5016CF}" type="datetimeFigureOut">
              <a:rPr lang="zh-CN" altLang="en-US"/>
            </a:fld>
            <a:endParaRPr lang="zh-CN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EE0E1-2C0D-4E50-9FB5-8E2920705D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4D58-3DA4-4674-A9D5-3870BF2A73B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4A827-F105-4ECC-BFCA-329A1B3F4C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50285-ABE1-4AD4-B4BC-6390066BCDCD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0AE28-30E4-4142-8E33-322597EAB4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1A6AF-99B5-4565-B17A-348775079060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41876-0739-468B-AFA5-36B7074F74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/>
          <p:nvPr/>
        </p:nvGrpSpPr>
        <p:grpSpPr bwMode="auto">
          <a:xfrm>
            <a:off x="0" y="2033588"/>
            <a:ext cx="12192000" cy="2790825"/>
            <a:chOff x="0" y="2409825"/>
            <a:chExt cx="9144000" cy="2092325"/>
          </a:xfrm>
        </p:grpSpPr>
        <p:sp>
          <p:nvSpPr>
            <p:cNvPr id="5" name="MH_Others_1"/>
            <p:cNvSpPr>
              <a:spLocks noChangeArrowheads="1"/>
            </p:cNvSpPr>
            <p:nvPr/>
          </p:nvSpPr>
          <p:spPr bwMode="auto">
            <a:xfrm>
              <a:off x="2777729" y="3652366"/>
              <a:ext cx="264319" cy="264219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6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>
              <a:solidFill>
                <a:srgbClr val="A0E2E4"/>
              </a:solidFill>
              <a:round/>
            </a:ln>
          </p:spPr>
        </p:cxnSp>
        <p:cxnSp>
          <p:nvCxnSpPr>
            <p:cNvPr id="7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>
              <a:solidFill>
                <a:srgbClr val="A0E2E4"/>
              </a:solidFill>
              <a:round/>
            </a:ln>
          </p:spPr>
        </p:cxnSp>
        <p:sp>
          <p:nvSpPr>
            <p:cNvPr id="8" name="MH_Others_4"/>
            <p:cNvSpPr>
              <a:spLocks noChangeArrowheads="1"/>
            </p:cNvSpPr>
            <p:nvPr/>
          </p:nvSpPr>
          <p:spPr bwMode="auto">
            <a:xfrm>
              <a:off x="2068116" y="3040617"/>
              <a:ext cx="833438" cy="830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DE88D-B815-4237-8FF8-0D468F73EC17}" type="datetimeFigureOut">
              <a:rPr lang="zh-CN" altLang="en-US"/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00995-4314-4A70-9574-E771FF7738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7183C-27F0-486A-82F2-45803DB097C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A4D4A-F866-41D0-9BC1-94A2DCCCAE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A69D6-907E-41DE-A91B-21FDA871D695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B7010-85CD-4EE5-84D8-521BD8D608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8"/>
          <p:cNvGrpSpPr/>
          <p:nvPr/>
        </p:nvGrpSpPr>
        <p:grpSpPr bwMode="auto">
          <a:xfrm>
            <a:off x="3333750" y="2408238"/>
            <a:ext cx="5524500" cy="2041525"/>
            <a:chOff x="2628900" y="1930400"/>
            <a:chExt cx="3848100" cy="1422400"/>
          </a:xfrm>
        </p:grpSpPr>
        <p:sp>
          <p:nvSpPr>
            <p:cNvPr id="4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fontAlgn="auto"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>
              <a:solidFill>
                <a:srgbClr val="B0DABC"/>
              </a:solidFill>
              <a:round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F38C6-8A56-4108-A5FF-E4CF16428ECD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B4B29-6678-45EE-9C17-A475AFCB2D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3B4FD-504B-4C55-BB33-9AC0E4D9DED9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4A8CF-6300-4FFB-BB24-58F8FDFE9E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100" y="1422400"/>
            <a:ext cx="9321800" cy="0"/>
          </a:xfrm>
          <a:prstGeom prst="line">
            <a:avLst/>
          </a:prstGeom>
          <a:noFill/>
          <a:ln w="28575">
            <a:solidFill>
              <a:srgbClr val="A0E2E4"/>
            </a:solidFill>
            <a:rou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E2799-AAEB-44E1-9C77-6F9F29763C90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637AD-A3DE-46CD-A9D2-3447854AC0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77DDD-21E9-4810-9C73-15508DA8390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91F49-94E6-429D-A594-B59DCA87D4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36"/>
          <p:cNvGrpSpPr/>
          <p:nvPr/>
        </p:nvGrpSpPr>
        <p:grpSpPr bwMode="auto">
          <a:xfrm>
            <a:off x="-3175" y="-25400"/>
            <a:ext cx="12195175" cy="5160963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241" cy="339060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33" name="组合 8"/>
            <p:cNvGrpSpPr/>
            <p:nvPr/>
          </p:nvGrpSpPr>
          <p:grpSpPr bwMode="auto"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35" name="组合 9"/>
              <p:cNvGrpSpPr/>
              <p:nvPr/>
            </p:nvGrpSpPr>
            <p:grpSpPr bwMode="auto"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54707"/>
                  <a:ext cx="2674346" cy="2550798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813" y="2459532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3745" y="2435950"/>
                  <a:ext cx="2857881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6643" y="2125453"/>
                  <a:ext cx="2854134" cy="25507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7491" y="2530278"/>
                  <a:ext cx="2775478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6" name="组合 10"/>
              <p:cNvGrpSpPr/>
              <p:nvPr/>
            </p:nvGrpSpPr>
            <p:grpSpPr bwMode="auto"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-1309" y="2083129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29503" y="2460443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6183" y="2436861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9080" y="2153875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9928" y="2531189"/>
                  <a:ext cx="2775476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7" name="组合 11"/>
              <p:cNvGrpSpPr/>
              <p:nvPr/>
            </p:nvGrpSpPr>
            <p:grpSpPr bwMode="auto"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-179" y="2083129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633" y="2460443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3566" y="2436861"/>
                  <a:ext cx="2857879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6464" y="2153875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7312" y="2531189"/>
                  <a:ext cx="2775476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8" name="组合 12"/>
              <p:cNvGrpSpPr/>
              <p:nvPr/>
            </p:nvGrpSpPr>
            <p:grpSpPr bwMode="auto"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1033" y="2083250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1846" y="2460564"/>
                  <a:ext cx="2854134" cy="27630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4779" y="2436982"/>
                  <a:ext cx="2857879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676" y="2153997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524" y="2531310"/>
                  <a:ext cx="2775476" cy="2527216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760" y="1019126"/>
              <a:ext cx="12190240" cy="4116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55563"/>
            <a:ext cx="10515600" cy="727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065213"/>
            <a:ext cx="10515600" cy="5111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096F74-9006-4272-8682-529FAC37DEE2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0DB207-B634-4F87-B33E-91FDFFF8BC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3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595313" y="2190750"/>
            <a:ext cx="10279062" cy="167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6000" b="1">
                <a:solidFill>
                  <a:srgbClr val="227577"/>
                </a:solidFill>
                <a:ea typeface="黑体" panose="02010609060101010101" pitchFamily="49" charset="-122"/>
              </a:rPr>
              <a:t>HTML5</a:t>
            </a:r>
            <a:endParaRPr lang="en-US" altLang="zh-CN" sz="6000" b="1">
              <a:solidFill>
                <a:srgbClr val="227577"/>
              </a:solidFill>
              <a:ea typeface="黑体" panose="02010609060101010101" pitchFamily="49" charset="-122"/>
            </a:endParaRPr>
          </a:p>
          <a:p>
            <a:pPr algn="ctr">
              <a:lnSpc>
                <a:spcPct val="90000"/>
              </a:lnSpc>
            </a:pPr>
            <a:r>
              <a:rPr lang="en-US" altLang="zh-CN" sz="4000" b="1">
                <a:solidFill>
                  <a:srgbClr val="227577"/>
                </a:solidFill>
                <a:ea typeface="黑体" panose="02010609060101010101" pitchFamily="49" charset="-122"/>
              </a:rPr>
              <a:t>-----</a:t>
            </a:r>
            <a:r>
              <a:rPr lang="zh-CN" altLang="en-US" sz="4000" b="1">
                <a:solidFill>
                  <a:srgbClr val="227577"/>
                </a:solidFill>
                <a:ea typeface="黑体" panose="02010609060101010101" pitchFamily="49" charset="-122"/>
              </a:rPr>
              <a:t>新结构标签</a:t>
            </a:r>
            <a:endParaRPr lang="zh-CN" altLang="en-US" sz="4000" b="1">
              <a:solidFill>
                <a:srgbClr val="227577"/>
              </a:solidFill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1673" y="313690"/>
            <a:ext cx="231648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zh-CN" altLang="en-US" sz="2400" dirty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新增的结构标签</a:t>
            </a:r>
            <a:endParaRPr lang="zh-CN" altLang="en-US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/>
          <p:nvPr/>
        </p:nvSpPr>
        <p:spPr>
          <a:xfrm>
            <a:off x="1508125" y="1303338"/>
            <a:ext cx="4114800" cy="25923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eaLnBrk="0" hangingPunct="0">
              <a:lnSpc>
                <a:spcPct val="170000"/>
              </a:lnSpc>
            </a:pPr>
            <a:r>
              <a:rPr lang="en-US" altLang="x-none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、</a:t>
            </a:r>
            <a:r>
              <a:rPr lang="en-US" altLang="x-none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&lt;</a:t>
            </a:r>
            <a:r>
              <a:rPr lang="en-US" altLang="x-none" sz="2000" dirty="0">
                <a:solidFill>
                  <a:srgbClr val="EF4832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header</a:t>
            </a:r>
            <a:r>
              <a:rPr lang="en-US" altLang="x-none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&gt;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定义页眉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indent="0" eaLnBrk="0" hangingPunct="0">
              <a:lnSpc>
                <a:spcPct val="170000"/>
              </a:lnSpc>
            </a:pP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、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&lt;</a:t>
            </a:r>
            <a:r>
              <a:rPr lang="en-US" altLang="x-none" dirty="0">
                <a:solidFill>
                  <a:srgbClr val="E64B26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footer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定义页脚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  <a:p>
            <a:pPr lvl="0" indent="0" eaLnBrk="0" hangingPunct="0">
              <a:lnSpc>
                <a:spcPct val="170000"/>
              </a:lnSpc>
            </a:pPr>
            <a:r>
              <a:rPr lang="en-US" altLang="x-none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、</a:t>
            </a:r>
            <a:r>
              <a:rPr lang="en-US" altLang="x-none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&lt;</a:t>
            </a:r>
            <a:r>
              <a:rPr lang="en-US" altLang="x-none" dirty="0">
                <a:solidFill>
                  <a:srgbClr val="EF4832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nav</a:t>
            </a:r>
            <a:r>
              <a:rPr lang="en-US" altLang="x-none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定义导航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indent="0" eaLnBrk="0" hangingPunct="0">
              <a:lnSpc>
                <a:spcPct val="170000"/>
              </a:lnSpc>
            </a:pP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、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&lt;</a:t>
            </a:r>
            <a:r>
              <a:rPr lang="en-US" altLang="x-none" dirty="0">
                <a:solidFill>
                  <a:srgbClr val="EF4832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article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&gt;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定义文章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  <a:p>
            <a:pPr lvl="0" indent="0" eaLnBrk="0" hangingPunct="0">
              <a:lnSpc>
                <a:spcPct val="170000"/>
              </a:lnSpc>
            </a:pPr>
            <a:r>
              <a:rPr lang="en-US" altLang="x-none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、</a:t>
            </a:r>
            <a:r>
              <a:rPr lang="en-US" altLang="x-none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&lt;</a:t>
            </a:r>
            <a:r>
              <a:rPr lang="en-US" altLang="x-none" dirty="0">
                <a:solidFill>
                  <a:srgbClr val="EF4832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section</a:t>
            </a:r>
            <a:r>
              <a:rPr lang="en-US" altLang="x-none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&gt;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定义文档中的区段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indent="0" eaLnBrk="0" hangingPunct="0">
              <a:lnSpc>
                <a:spcPct val="170000"/>
              </a:lnSpc>
            </a:pP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indent="0" eaLnBrk="0" hangingPunct="0">
              <a:lnSpc>
                <a:spcPct val="170000"/>
              </a:lnSpc>
            </a:pP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" name="内容占位符 2"/>
          <p:cNvSpPr/>
          <p:nvPr/>
        </p:nvSpPr>
        <p:spPr>
          <a:xfrm>
            <a:off x="6079490" y="1356360"/>
            <a:ext cx="5890260" cy="248666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algn="l" eaLnBrk="0" hangingPunct="0">
              <a:lnSpc>
                <a:spcPct val="170000"/>
              </a:lnSpc>
              <a:spcBef>
                <a:spcPct val="20000"/>
              </a:spcBef>
            </a:pP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、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&lt;</a:t>
            </a:r>
            <a:r>
              <a:rPr lang="en-US" altLang="x-none" dirty="0">
                <a:solidFill>
                  <a:srgbClr val="E64B26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aside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&gt;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定义文章的侧边栏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  <a:p>
            <a:pPr lvl="0" indent="0" algn="l" eaLnBrk="0" hangingPunct="0">
              <a:lnSpc>
                <a:spcPct val="170000"/>
              </a:lnSpc>
              <a:spcBef>
                <a:spcPct val="20000"/>
              </a:spcBef>
            </a:pPr>
            <a:r>
              <a:rPr lang="en-US" altLang="x-none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、</a:t>
            </a:r>
            <a:r>
              <a:rPr lang="en-US" altLang="x-none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&lt;</a:t>
            </a:r>
            <a:r>
              <a:rPr lang="en-US" altLang="x-none" dirty="0">
                <a:solidFill>
                  <a:srgbClr val="EF4832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hgroup</a:t>
            </a:r>
            <a:r>
              <a:rPr lang="en-US" altLang="x-none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定义网页标题 （分组标签）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  <a:p>
            <a:pPr lvl="0" indent="0" algn="l" eaLnBrk="0" hangingPunct="0">
              <a:lnSpc>
                <a:spcPct val="170000"/>
              </a:lnSpc>
              <a:spcBef>
                <a:spcPct val="20000"/>
              </a:spcBef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8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、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&lt;</a:t>
            </a:r>
            <a:r>
              <a:rPr lang="en-US" altLang="x-none" dirty="0">
                <a:solidFill>
                  <a:srgbClr val="E64B26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figure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&gt;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一组媒体对象以及文字 （分组标签）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  <a:p>
            <a:pPr lvl="0" indent="0" algn="l" eaLnBrk="0" hangingPunct="0">
              <a:lnSpc>
                <a:spcPct val="170000"/>
              </a:lnSpc>
              <a:spcBef>
                <a:spcPct val="20000"/>
              </a:spcBef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9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、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&lt;</a:t>
            </a:r>
            <a:r>
              <a:rPr lang="en-US" altLang="x-none" dirty="0">
                <a:solidFill>
                  <a:srgbClr val="E64B26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figcaption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&gt;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定义 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figure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的标题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  <a:p>
            <a:pPr lvl="0" indent="0" algn="l" eaLnBrk="0" hangingPunct="0">
              <a:lnSpc>
                <a:spcPct val="170000"/>
              </a:lnSpc>
              <a:spcBef>
                <a:spcPct val="20000"/>
              </a:spcBef>
            </a:pPr>
            <a:r>
              <a:rPr lang="en-US" altLang="x-none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&lt;</a:t>
            </a:r>
            <a:r>
              <a:rPr lang="en-US" altLang="x-none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main&gt; :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页面中只有一个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主体范围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  <a:p>
            <a:pPr lvl="0" indent="0" algn="l" eaLnBrk="0" hangingPunct="0">
              <a:lnSpc>
                <a:spcPct val="17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      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2" name="内容占位符 2"/>
          <p:cNvSpPr/>
          <p:nvPr/>
        </p:nvSpPr>
        <p:spPr>
          <a:xfrm>
            <a:off x="1286510" y="4376420"/>
            <a:ext cx="6480810" cy="223266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eaLnBrk="0" hangingPunct="0">
              <a:lnSpc>
                <a:spcPct val="17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使用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HTML5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新标签的网站：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indent="0" eaLnBrk="0" hangingPunct="0">
              <a:lnSpc>
                <a:spcPct val="17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、苹果：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http://www.apple.com.cn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indent="0" eaLnBrk="0" hangingPunct="0">
              <a:lnSpc>
                <a:spcPct val="17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、太享设计：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http://www.tihorn.com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indent="0" eaLnBrk="0" hangingPunct="0">
              <a:lnSpc>
                <a:spcPct val="17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后面两个也使用了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bootstrap.css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build="p"/>
      <p:bldP spid="4" grpId="0" bldLvl="0" build="p"/>
      <p:bldP spid="2" grpId="0" bldLvl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72148" y="323215"/>
            <a:ext cx="1805305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en-US" altLang="zh-CN" sz="2400" dirty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</a:t>
            </a:r>
            <a:r>
              <a:rPr lang="zh-CN" altLang="zh-CN" sz="2400" dirty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zh-CN" altLang="zh-CN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/>
          <p:nvPr/>
        </p:nvSpPr>
        <p:spPr>
          <a:xfrm>
            <a:off x="1343660" y="1361440"/>
            <a:ext cx="8997950" cy="118237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eaLnBrk="0" hangingPunct="0">
              <a:lnSpc>
                <a:spcPct val="17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元素是一种具有引导和导航作用的结构元素，通常用来放置整个页面或页面内的一个内容区块的标题，但是也可以包含其他内容。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73060" name="文本框 5"/>
          <p:cNvSpPr txBox="1"/>
          <p:nvPr/>
        </p:nvSpPr>
        <p:spPr>
          <a:xfrm>
            <a:off x="1377950" y="2976563"/>
            <a:ext cx="7993063" cy="175418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&lt;header&gt;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	&lt;h1&gt;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这是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页面的头部内容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&lt;/h1&gt;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	&lt;p&gt;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咱们这次介绍的是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页面的结构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&lt;/p&gt;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&lt;/header&gt;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他等于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&lt;div class=“header”&gt;</a:t>
            </a: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3061" name="圆角矩形 6"/>
          <p:cNvSpPr/>
          <p:nvPr/>
        </p:nvSpPr>
        <p:spPr>
          <a:xfrm>
            <a:off x="7281863" y="4344988"/>
            <a:ext cx="1657350" cy="792162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noFill/>
          </a:ln>
        </p:spPr>
        <p:txBody>
          <a:bodyPr anchor="t"/>
          <a:lstStyle/>
          <a:p>
            <a:pPr lvl="0" indent="0" algn="ctr"/>
            <a:r>
              <a:rPr lang="en-US" altLang="zh-CN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HTML4</a:t>
            </a:r>
            <a:endParaRPr lang="en-US" altLang="zh-CN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 algn="ctr"/>
            <a:r>
              <a:rPr lang="en-US" altLang="zh-CN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div</a:t>
            </a:r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72148" y="323215"/>
            <a:ext cx="177546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en-US" altLang="zh-CN" sz="2400" dirty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footer </a:t>
            </a:r>
            <a:r>
              <a:rPr lang="zh-CN" altLang="zh-CN" sz="2400" dirty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zh-CN" altLang="zh-CN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/>
          <p:nvPr/>
        </p:nvSpPr>
        <p:spPr>
          <a:xfrm>
            <a:off x="1343660" y="1361440"/>
            <a:ext cx="8997950" cy="118237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&lt;footer&gt;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元素定义文档或章节的末尾部分，通常包含一些章节的基本信息，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如作者信息、相关链接及版权信息。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74084" name="文本框 5"/>
          <p:cNvSpPr txBox="1"/>
          <p:nvPr/>
        </p:nvSpPr>
        <p:spPr>
          <a:xfrm>
            <a:off x="1495425" y="2603818"/>
            <a:ext cx="7993063" cy="17564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&lt;footer&gt;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	&lt;p&gt;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私隐信息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| 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版权信息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&lt;/p&gt;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	&lt;p&gt;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关于我们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| 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联系我们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&lt;/p&gt;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&lt;/footer&gt;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页面允许有一个或多个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header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footer</a:t>
            </a: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085" name="文本框 6"/>
          <p:cNvSpPr txBox="1"/>
          <p:nvPr/>
        </p:nvSpPr>
        <p:spPr>
          <a:xfrm>
            <a:off x="1567180" y="4548505"/>
            <a:ext cx="8870950" cy="3848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footer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标签里，还可以用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nav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ul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72148" y="323215"/>
            <a:ext cx="1398905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en-US" altLang="zh-CN" sz="2400" dirty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nav </a:t>
            </a:r>
            <a:r>
              <a:rPr lang="zh-CN" altLang="zh-CN" sz="2400" dirty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zh-CN" altLang="zh-CN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/>
          <p:nvPr/>
        </p:nvSpPr>
        <p:spPr>
          <a:xfrm>
            <a:off x="1343660" y="1129665"/>
            <a:ext cx="8997950" cy="4405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nav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元素是一个可以用作页面导航的链接组，其中的导航元素链接到其他页面或当前页面的其他部分。并不是所有的链接组都要被放进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nav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元素，只需要将主要的、基本的链接组放进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nav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元素即可。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nav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元素应用场景：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1DB55B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传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统导航条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1DB55B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侧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边栏导航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1DB55B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页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内导航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1DB55B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翻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页操作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72148" y="323215"/>
            <a:ext cx="177800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en-US" altLang="zh-CN" sz="2400" dirty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article </a:t>
            </a:r>
            <a:r>
              <a:rPr lang="zh-CN" altLang="zh-CN" sz="2400" dirty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zh-CN" altLang="zh-CN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/>
          <p:nvPr/>
        </p:nvSpPr>
        <p:spPr>
          <a:xfrm>
            <a:off x="1343660" y="1129665"/>
            <a:ext cx="8997950" cy="220535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article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元素代表文档、页面或应用程序中独立的、完整的、可以独自被外部引用的内容。他可以是一篇博客或者报刊中的文章，一篇论坛帖子、一段用户评论或独立的插件，或者其他任何独立的内容。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article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元素是可以嵌套使用的。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76132" name="文本框 5"/>
          <p:cNvSpPr txBox="1"/>
          <p:nvPr/>
        </p:nvSpPr>
        <p:spPr>
          <a:xfrm>
            <a:off x="1994218" y="3267710"/>
            <a:ext cx="7993062" cy="340233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&lt;article&gt;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      &lt;header&gt;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&lt;h1&gt;HTML5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的新元素标签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article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讲解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&lt;/h1&gt;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     &lt;/header&gt;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     &lt;p&gt;article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元素的内容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&lt;/p&gt;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     &lt;footer&gt;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	&lt;ul&gt;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	  &lt;li&gt;&lt;a href=“#”&gt;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上一篇文章标题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1&lt;/a&gt;&lt;/li&gt;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&lt;li&gt;&lt;a href=“#”&gt;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下一篇文章内容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2&lt;/a&gt;&lt;/li&gt;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	&lt;/ul&gt;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    &lt;/footer&gt;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&lt;/article&gt;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72148" y="323215"/>
            <a:ext cx="1925955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en-US" altLang="zh-CN" sz="2400" dirty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section </a:t>
            </a:r>
            <a:r>
              <a:rPr lang="zh-CN" altLang="zh-CN" sz="2400" dirty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zh-CN" altLang="zh-CN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/>
          <p:nvPr/>
        </p:nvSpPr>
        <p:spPr>
          <a:xfrm>
            <a:off x="511810" y="1139190"/>
            <a:ext cx="10801985" cy="173482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section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元素用于对网站或应用程序中页面上的内容进行分块。一个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section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元素通常由内容及其标题组成。但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section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元素并非一个普通的容器元素；当一个容器需要直接定义样式或通过脚本定义行为时，推荐使用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div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而非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section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元素。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78180" name="文本框 5"/>
          <p:cNvSpPr txBox="1"/>
          <p:nvPr/>
        </p:nvSpPr>
        <p:spPr>
          <a:xfrm>
            <a:off x="7126605" y="3307715"/>
            <a:ext cx="4942840" cy="31280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&lt;article&gt;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&lt;section&gt;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	&lt;h1&gt;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safari&lt;/h1&gt;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	&lt;p&gt;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苹果的浏览器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&lt;/p&gt;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&lt;/section&gt;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&lt;section&gt;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	&lt;h1&gt;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android browser&lt;/h1&gt;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	&lt;p&gt;Android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系统下的手机浏览器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&lt;/p&gt;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&lt;/section&gt;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&lt;/article&gt;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2465" y="3039745"/>
            <a:ext cx="6097270" cy="2148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、不要将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section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元素作为设置样式的页面容器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、如果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article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元素、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aside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元素、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nav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元素更符合使用条件，那不要使用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section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、没有标题内容，不要使用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section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72148" y="323215"/>
            <a:ext cx="164084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en-US" altLang="zh-CN" sz="2400" dirty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aside </a:t>
            </a:r>
            <a:r>
              <a:rPr lang="zh-CN" altLang="zh-CN" sz="2400" dirty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zh-CN" altLang="zh-CN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/>
          <p:nvPr/>
        </p:nvSpPr>
        <p:spPr>
          <a:xfrm>
            <a:off x="1138555" y="1611630"/>
            <a:ext cx="9248140" cy="21355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aside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元素用来表示当前页面或文章的附属信息部分，它可以包含与当前页面或主要内容相关的引用、侧边栏、广告、导航条，以及其他类似的有区别于主要内容的部分。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aside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往往用于侧边栏的使用，特别是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分栏、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分栏的侧边栏的使用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72148" y="323215"/>
            <a:ext cx="1863725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hgroup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zh-CN" altLang="en-US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/>
          <p:nvPr/>
        </p:nvSpPr>
        <p:spPr>
          <a:xfrm>
            <a:off x="1148715" y="1447165"/>
            <a:ext cx="9248140" cy="56261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定义网页栏目或者模块之间的导航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81252" name="文本框 5"/>
          <p:cNvSpPr txBox="1"/>
          <p:nvPr/>
        </p:nvSpPr>
        <p:spPr>
          <a:xfrm>
            <a:off x="1412558" y="2846070"/>
            <a:ext cx="7993062" cy="17541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&lt;header&gt;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 &lt;hgroup&gt;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    &lt;h1&gt;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我是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的常用标签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&lt;/h1&gt;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    &lt;h2&gt;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我是常用标签中的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hgroup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&lt;/h2&gt;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 &lt;/hgroup&gt;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&lt;/header&gt;</a:t>
            </a:r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72148" y="323215"/>
            <a:ext cx="4035425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figure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标签、</a:t>
            </a:r>
            <a:r>
              <a:rPr lang="en-US" altLang="zh-CN" sz="240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figcaption</a:t>
            </a:r>
            <a:r>
              <a:rPr lang="zh-CN" altLang="en-US" sz="240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zh-CN" altLang="en-US" sz="2400" b="1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/>
          <p:nvPr/>
        </p:nvSpPr>
        <p:spPr>
          <a:xfrm>
            <a:off x="800735" y="1003300"/>
            <a:ext cx="9248140" cy="56261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标签定义独立的流内容（图像、图表、照片等等）。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83300" name="文本框 4"/>
          <p:cNvSpPr txBox="1"/>
          <p:nvPr/>
        </p:nvSpPr>
        <p:spPr>
          <a:xfrm>
            <a:off x="1268730" y="2074228"/>
            <a:ext cx="9737626" cy="120032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&lt;figure&gt;</a:t>
            </a:r>
            <a:endParaRPr lang="en-US" altLang="zh-CN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  &lt;p&gt;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黄浦江上的的卢浦大桥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&lt;/p&gt;</a:t>
            </a:r>
            <a:endParaRPr lang="en-US" altLang="zh-CN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  &lt;img src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=“shanghai_lupu_bridge.jpg”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width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=“350”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height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=“234” 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charset="0"/>
              </a:rPr>
              <a:t>alt=“”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/&gt;</a:t>
            </a:r>
            <a:endParaRPr lang="en-US" altLang="zh-CN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&lt;/figure&gt;</a:t>
            </a:r>
            <a:endParaRPr lang="en-US" altLang="zh-CN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3301" name="文本框 5"/>
          <p:cNvSpPr txBox="1"/>
          <p:nvPr/>
        </p:nvSpPr>
        <p:spPr>
          <a:xfrm>
            <a:off x="1268730" y="3989070"/>
            <a:ext cx="6632575" cy="119126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&lt;figure&gt;</a:t>
            </a:r>
            <a:endParaRPr lang="en-US" altLang="zh-CN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 &lt;figcaption&gt;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黄浦江上的的卢浦大桥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&lt;/figcaption&gt;</a:t>
            </a:r>
            <a:endParaRPr lang="en-US" altLang="zh-CN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 &lt;img src="shanghai_lupu_bridge.jpg" width="350"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height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="234" /&gt;</a:t>
            </a:r>
            <a:endParaRPr lang="en-US" altLang="zh-CN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&lt;/figure&gt;</a:t>
            </a:r>
            <a:endParaRPr lang="en-US" altLang="zh-CN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72148" y="323215"/>
            <a:ext cx="4225925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低版本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如何支持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07100" y="1687252"/>
            <a:ext cx="7472218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     html5shiv.js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JavaScript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来创建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如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main, header, footer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。通过引用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htmlshiv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即可使低版本的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IE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支持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标签。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dirty="0" smtClean="0"/>
              <a:t>&lt;!--[if </a:t>
            </a:r>
            <a:r>
              <a:rPr lang="en-US" dirty="0" err="1" smtClean="0"/>
              <a:t>lt</a:t>
            </a:r>
            <a:r>
              <a:rPr lang="en-US" dirty="0" smtClean="0"/>
              <a:t> IE 9]&gt;</a:t>
            </a:r>
            <a:endParaRPr lang="en-US" dirty="0" smtClean="0"/>
          </a:p>
          <a:p>
            <a:r>
              <a:rPr lang="en-US" dirty="0" smtClean="0"/>
              <a:t>&lt;script type="text/</a:t>
            </a:r>
            <a:r>
              <a:rPr lang="en-US" dirty="0" err="1" smtClean="0"/>
              <a:t>javascript</a:t>
            </a:r>
            <a:r>
              <a:rPr lang="en-US" dirty="0" smtClean="0"/>
              <a:t>" 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js</a:t>
            </a:r>
            <a:r>
              <a:rPr lang="en-US" dirty="0" smtClean="0"/>
              <a:t>/html5shiv.js"&gt;&lt;/script&gt;</a:t>
            </a:r>
            <a:endParaRPr lang="en-US" dirty="0" smtClean="0"/>
          </a:p>
          <a:p>
            <a:r>
              <a:rPr lang="en-US" dirty="0" smtClean="0"/>
              <a:t>&lt;![</a:t>
            </a:r>
            <a:r>
              <a:rPr lang="en-US" dirty="0" err="1" smtClean="0"/>
              <a:t>endif</a:t>
            </a:r>
            <a:r>
              <a:rPr lang="en-US" dirty="0" smtClean="0"/>
              <a:t>]--&gt;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注意：一定要加在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head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标签当中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366395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推出的理由及目标</a:t>
            </a:r>
            <a:endParaRPr lang="zh-CN" altLang="en-US" sz="240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5363" name="Text Box 1193"/>
          <p:cNvSpPr txBox="1">
            <a:spLocks noChangeArrowheads="1"/>
          </p:cNvSpPr>
          <p:nvPr/>
        </p:nvSpPr>
        <p:spPr bwMode="auto">
          <a:xfrm>
            <a:off x="967740" y="1355725"/>
            <a:ext cx="10256520" cy="4815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       HTML5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的出现，对于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Web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来说意义重大，因为他的意图是想要把目前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Web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上存在的各种问题一并解决掉。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Web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浏览器之间的兼容性很低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文档结构不够明确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Web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应用程序的功能受到了限制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世界知名浏览器厂商对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HTML5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的支持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微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软（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IE9+,EDGE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）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Google(chrome) Opera Mozilla(FireFox)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>
              <a:lnSpc>
                <a:spcPct val="200000"/>
              </a:lnSpc>
            </a:pPr>
            <a:endParaRPr kumimoji="1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kumimoji="1"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1673" y="313690"/>
            <a:ext cx="475488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新增的属性和废除的属性（了解）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algn="l"/>
            <a:endParaRPr lang="zh-CN" altLang="en-US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55190" y="1162685"/>
            <a:ext cx="9359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表单的相关属性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其他属性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废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除的属性（见文档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HTML5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废除的属性）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1673" y="313690"/>
            <a:ext cx="1706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新增的属性</a:t>
            </a:r>
            <a:endParaRPr lang="zh-CN" altLang="en-US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16150" y="1085215"/>
            <a:ext cx="7760335" cy="530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contentEditable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属性  </a:t>
            </a:r>
            <a:endParaRPr lang="zh-CN" altLang="en-US" sz="24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例：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&lt;p contentEditable=”true” &gt;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内容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&lt;/p&gt;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4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designMode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属性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(</a:t>
            </a:r>
            <a:r>
              <a:rPr lang="en-US" altLang="zh-CN" sz="24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js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操作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document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属性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)</a:t>
            </a:r>
            <a:endParaRPr lang="en-US" altLang="zh-CN" sz="24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sz="18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例：  document.designMode="on"</a:t>
            </a:r>
            <a:endParaRPr lang="zh-CN" altLang="zh-CN" sz="18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h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idden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属性</a:t>
            </a:r>
            <a:endParaRPr lang="zh-CN" altLang="en-US" sz="24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 ： &lt;p hidden&gt;这个段落应该被隐藏。&lt;/p&gt;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s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pellcheck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属性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(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拼写</a:t>
            </a:r>
            <a:r>
              <a:rPr lang="zh-CN" altLang="zh-CN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检查：默认为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true,</a:t>
            </a:r>
            <a:r>
              <a:rPr lang="zh-CN" altLang="zh-CN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可改为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false)</a:t>
            </a:r>
            <a:endParaRPr lang="en-US" altLang="zh-CN" sz="24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例： &lt;p contenteditable="true" spellcheck="true"&gt;这是可编辑的段落。请试着编辑文本。&lt;/p&gt;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t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abindex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属性  </a:t>
            </a:r>
            <a:endParaRPr lang="zh-CN" altLang="en-US" sz="24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例： &lt;</a:t>
            </a:r>
            <a:r>
              <a:rPr lang="en-US" altLang="zh-CN" sz="18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p</a:t>
            </a:r>
            <a:r>
              <a:rPr lang="zh-CN" altLang="en-US" sz="18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 tabindex="2"&gt;电影&lt;/</a:t>
            </a:r>
            <a:r>
              <a:rPr lang="en-US" altLang="zh-CN" sz="18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p</a:t>
            </a:r>
            <a:r>
              <a:rPr lang="zh-CN" altLang="en-US" sz="18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&gt;</a:t>
            </a:r>
            <a:endParaRPr lang="zh-CN" altLang="en-US" sz="18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213995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lang="zh-CN" sz="240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的优势</a:t>
            </a:r>
            <a:endParaRPr lang="zh-CN" sz="240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5363" name="Text Box 1193"/>
          <p:cNvSpPr txBox="1">
            <a:spLocks noChangeArrowheads="1"/>
          </p:cNvSpPr>
          <p:nvPr/>
        </p:nvSpPr>
        <p:spPr bwMode="auto">
          <a:xfrm>
            <a:off x="1732915" y="1548130"/>
            <a:ext cx="8121650" cy="28892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、移动端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 browser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 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IOS Safari 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都对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有非常好的支持，移动端现在是大热，依靠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IOS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开发成本巨大，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WEBAPP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页面必然越来越热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CANVAS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元素能够很好的制作特效动画，取代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FLASH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、视频的播放功能的提升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、新增的语义标签让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页面内容更清晰，便于搜索引擎搜索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20000"/>
              </a:lnSpc>
            </a:pPr>
            <a:endParaRPr kumimoji="1"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2875915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240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传统网页格式</a:t>
            </a:r>
            <a:endParaRPr lang="zh-CN" altLang="en-US" sz="240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167938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11288" y="1578610"/>
            <a:ext cx="8532812" cy="28797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253492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lang="zh-CN" altLang="en-US" sz="240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基本结构 </a:t>
            </a:r>
            <a:endParaRPr lang="zh-CN" altLang="en-US" sz="240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168962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6733" y="1294130"/>
            <a:ext cx="7954962" cy="3890963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283972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lang="zh-CN" altLang="en-US" sz="2400" dirty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语法的改变 </a:t>
            </a:r>
            <a:endParaRPr lang="zh-CN" altLang="en-US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88005" y="1708785"/>
            <a:ext cx="5985510" cy="25603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内容类型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(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扩展名和内容类型保持不变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)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DOCTYPE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声明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指定字符编码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可以省略标记的元素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具有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boolean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值的属性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省略引号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66395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页面独特语义标签</a:t>
            </a:r>
            <a:endParaRPr lang="zh-CN" altLang="en-US" sz="240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049645" y="1220470"/>
            <a:ext cx="5266055" cy="38950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25" y="1877695"/>
            <a:ext cx="5160645" cy="2581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右箭头 4"/>
          <p:cNvSpPr/>
          <p:nvPr/>
        </p:nvSpPr>
        <p:spPr>
          <a:xfrm>
            <a:off x="5480050" y="3436620"/>
            <a:ext cx="957580" cy="480060"/>
          </a:xfrm>
          <a:prstGeom prst="rightArrow">
            <a:avLst>
              <a:gd name="adj1" fmla="val 40370"/>
              <a:gd name="adj2" fmla="val 110759"/>
            </a:avLst>
          </a:prstGeom>
          <a:solidFill>
            <a:srgbClr val="E64B26"/>
          </a:solidFill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indent="0" algn="ctr" eaLnBrk="0" hangingPunct="0"/>
            <a:endParaRPr lang="zh-CN" altLang="en-US" sz="32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5555" y="5175885"/>
            <a:ext cx="9661525" cy="1325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457200" eaLnBrk="0" hangingPunct="0">
              <a:lnSpc>
                <a:spcPct val="150000"/>
              </a:lnSpc>
            </a:pPr>
            <a:r>
              <a:rPr lang="en-US" altLang="x-none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HTML5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引入了新的 </a:t>
            </a:r>
            <a:r>
              <a:rPr lang="en-US" altLang="x-none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HTML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元素，通过使用这些元素，开发者可以更细致的描述文档结构，让文档更加易读，搜索引擎也能更好的理解页面中各部分间的关系，我们也可以搜索到更快，更准确的信息。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1673" y="313690"/>
            <a:ext cx="170688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新增的元素</a:t>
            </a:r>
            <a:endParaRPr lang="zh-CN" altLang="en-US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16685" y="1402715"/>
            <a:ext cx="93592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、新增的结构元素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main, section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article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aside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header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hgroup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figure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figcaption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、新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增的其他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元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素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video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audio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canvas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svg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embed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progress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meter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ruby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rp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wbr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details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datalist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datagrid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keygen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menu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、新增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元素的类型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email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DatePickers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1673" y="313690"/>
            <a:ext cx="35356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废除的元素（仅作了解）</a:t>
            </a:r>
            <a:endParaRPr lang="zh-CN" altLang="en-US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39620" y="1293495"/>
            <a:ext cx="9359265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能使用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CSS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替代的元素：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basefont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、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big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、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center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、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font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、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s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、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tt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、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u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等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不再使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用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frame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框架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只有部分浏览器支持的元素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其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他被废除的元素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/>
          <p:nvPr/>
        </p:nvSpPr>
        <p:spPr>
          <a:xfrm>
            <a:off x="1827848" y="4224655"/>
            <a:ext cx="8137525" cy="730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被弃用的标签：</a:t>
            </a:r>
            <a:r>
              <a:rPr lang="en-US" altLang="x-none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&lt;acronym&gt;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x-none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&lt;applet&gt;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x-none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&lt;basefont&gt;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x-none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&lt;big&gt;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x-none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&lt;center&gt;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x-none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&lt;dir&gt;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x-none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&lt;font&gt;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x-none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&lt;frame&gt;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 </a:t>
            </a:r>
            <a:r>
              <a:rPr lang="en-US" altLang="x-none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&lt;s&gt;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x-none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&lt;isindex&gt;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x-none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&lt;noframes&gt;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 </a:t>
            </a:r>
            <a:r>
              <a:rPr lang="en-US" altLang="x-none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&lt;frameset&gt; 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x-none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&lt;strike&gt;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x-none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&lt;tt&gt;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x-none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&lt;u&gt;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x-none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&lt;xmp&gt;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eaLnBrk="0" hangingPunct="0"/>
            <a:endParaRPr lang="en-US" altLang="x-none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3714</Words>
  <Application>WPS 演示</Application>
  <PresentationFormat>自定义</PresentationFormat>
  <Paragraphs>225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Arial Unicode MS</vt:lpstr>
      <vt:lpstr>1_A000120140530A46PPBG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358</cp:revision>
  <dcterms:created xsi:type="dcterms:W3CDTF">2016-07-25T11:11:00Z</dcterms:created>
  <dcterms:modified xsi:type="dcterms:W3CDTF">2019-01-15T07:12:31Z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