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37" r:id="rId4"/>
    <p:sldId id="274" r:id="rId5"/>
    <p:sldId id="338" r:id="rId6"/>
    <p:sldId id="339" r:id="rId7"/>
    <p:sldId id="340" r:id="rId8"/>
    <p:sldId id="344" r:id="rId9"/>
    <p:sldId id="345" r:id="rId1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4C5052"/>
    <a:srgbClr val="848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3182D4-5F3B-44C9-A318-23FF20CFD7C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C9A8F6-39F1-4BE6-9764-B5761D7656E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/>
          <p:cNvGrpSpPr/>
          <p:nvPr/>
        </p:nvGrpSpPr>
        <p:grpSpPr bwMode="auto">
          <a:xfrm>
            <a:off x="-3175" y="-15875"/>
            <a:ext cx="12195175" cy="5130800"/>
            <a:chOff x="-3003" y="-16648"/>
            <a:chExt cx="9146319" cy="5131584"/>
          </a:xfrm>
        </p:grpSpPr>
        <p:pic>
          <p:nvPicPr>
            <p:cNvPr id="5" name="图片 1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003" y="-16648"/>
              <a:ext cx="9144000" cy="3438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15"/>
            <p:cNvSpPr/>
            <p:nvPr/>
          </p:nvSpPr>
          <p:spPr>
            <a:xfrm>
              <a:off x="-3003" y="-10297"/>
              <a:ext cx="9143938" cy="339141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" name="组合 16"/>
            <p:cNvGrpSpPr/>
            <p:nvPr/>
          </p:nvGrpSpPr>
          <p:grpSpPr bwMode="auto">
            <a:xfrm>
              <a:off x="-622" y="1734633"/>
              <a:ext cx="9143938" cy="3380303"/>
              <a:chOff x="62" y="1813754"/>
              <a:chExt cx="9143938" cy="3380303"/>
            </a:xfrm>
          </p:grpSpPr>
          <p:sp>
            <p:nvSpPr>
              <p:cNvPr id="8" name="任意多边形 17"/>
              <p:cNvSpPr/>
              <p:nvPr/>
            </p:nvSpPr>
            <p:spPr>
              <a:xfrm>
                <a:off x="62" y="1928071"/>
                <a:ext cx="2674126" cy="249116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18"/>
              <p:cNvSpPr/>
              <p:nvPr/>
            </p:nvSpPr>
            <p:spPr>
              <a:xfrm>
                <a:off x="1431184" y="2459965"/>
                <a:ext cx="2853909" cy="27340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19"/>
              <p:cNvSpPr/>
              <p:nvPr/>
            </p:nvSpPr>
            <p:spPr>
              <a:xfrm>
                <a:off x="3186153" y="2163057"/>
                <a:ext cx="2853909" cy="27134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68507" y="1813754"/>
                <a:ext cx="2853908" cy="28007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任意多边形 21"/>
              <p:cNvSpPr/>
              <p:nvPr/>
            </p:nvSpPr>
            <p:spPr>
              <a:xfrm>
                <a:off x="6368672" y="2448851"/>
                <a:ext cx="2775328" cy="2522922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3" name="组合 23"/>
          <p:cNvGrpSpPr/>
          <p:nvPr/>
        </p:nvGrpSpPr>
        <p:grpSpPr bwMode="auto">
          <a:xfrm rot="5400000">
            <a:off x="5887245" y="5444331"/>
            <a:ext cx="417512" cy="415925"/>
            <a:chOff x="4125910" y="5085713"/>
            <a:chExt cx="546840" cy="546840"/>
          </a:xfrm>
        </p:grpSpPr>
        <p:sp>
          <p:nvSpPr>
            <p:cNvPr id="14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25">
              <a:hlinkClick r:id="" action="ppaction://hlinkshowjump?jump=nextslide"/>
            </p:cNvPr>
            <p:cNvSpPr/>
            <p:nvPr/>
          </p:nvSpPr>
          <p:spPr>
            <a:xfrm>
              <a:off x="4304725" y="5213032"/>
              <a:ext cx="216241" cy="292205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8253-5769-4C64-94D0-917D5C5016CF}" type="datetimeFigureOut">
              <a:rPr lang="zh-CN" altLang="en-US"/>
            </a:fld>
            <a:endParaRPr lang="zh-CN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E0E1-2C0D-4E50-9FB5-8E2920705D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4D58-3DA4-4674-A9D5-3870BF2A73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4A827-F105-4ECC-BFCA-329A1B3F4C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50285-ABE1-4AD4-B4BC-6390066BCDC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0AE28-30E4-4142-8E33-322597EAB4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1A6AF-99B5-4565-B17A-348775079060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1876-0739-468B-AFA5-36B7074F74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0" y="2033588"/>
            <a:ext cx="12192000" cy="2790825"/>
            <a:chOff x="0" y="2409825"/>
            <a:chExt cx="9144000" cy="2092325"/>
          </a:xfrm>
        </p:grpSpPr>
        <p:sp>
          <p:nvSpPr>
            <p:cNvPr id="5" name="MH_Others_1"/>
            <p:cNvSpPr>
              <a:spLocks noChangeArrowheads="1"/>
            </p:cNvSpPr>
            <p:nvPr/>
          </p:nvSpPr>
          <p:spPr bwMode="auto">
            <a:xfrm>
              <a:off x="2777729" y="3652366"/>
              <a:ext cx="264319" cy="264219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6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cxnSp>
          <p:nvCxnSpPr>
            <p:cNvPr id="7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>
              <a:solidFill>
                <a:srgbClr val="A0E2E4"/>
              </a:solidFill>
              <a:round/>
            </a:ln>
          </p:spPr>
        </p:cxnSp>
        <p:sp>
          <p:nvSpPr>
            <p:cNvPr id="8" name="MH_Others_4"/>
            <p:cNvSpPr>
              <a:spLocks noChangeArrowheads="1"/>
            </p:cNvSpPr>
            <p:nvPr/>
          </p:nvSpPr>
          <p:spPr bwMode="auto">
            <a:xfrm>
              <a:off x="2068116" y="3040617"/>
              <a:ext cx="833438" cy="83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E88D-B815-4237-8FF8-0D468F73EC17}" type="datetimeFigureOut">
              <a:rPr lang="zh-CN" altLang="en-US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0995-4314-4A70-9574-E771FF7738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183C-27F0-486A-82F2-45803DB097C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4D4A-F866-41D0-9BC1-94A2DCCCAE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69D6-907E-41DE-A91B-21FDA871D695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B7010-85CD-4EE5-84D8-521BD8D608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8"/>
          <p:cNvGrpSpPr/>
          <p:nvPr/>
        </p:nvGrpSpPr>
        <p:grpSpPr bwMode="auto">
          <a:xfrm>
            <a:off x="3333750" y="2408238"/>
            <a:ext cx="5524500" cy="2041525"/>
            <a:chOff x="2628900" y="1930400"/>
            <a:chExt cx="3848100" cy="1422400"/>
          </a:xfrm>
        </p:grpSpPr>
        <p:sp>
          <p:nvSpPr>
            <p:cNvPr id="4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0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fontAlgn="auto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5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>
              <a:solidFill>
                <a:srgbClr val="B0DABC"/>
              </a:solidFill>
              <a:rou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F38C6-8A56-4108-A5FF-E4CF16428ECD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B4B29-6678-45EE-9C17-A475AFCB2D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B4FD-504B-4C55-BB33-9AC0E4D9DED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4A8CF-6300-4FFB-BB24-58F8FDFE9E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100" y="1422400"/>
            <a:ext cx="9321800" cy="0"/>
          </a:xfrm>
          <a:prstGeom prst="line">
            <a:avLst/>
          </a:prstGeom>
          <a:noFill/>
          <a:ln w="28575">
            <a:solidFill>
              <a:srgbClr val="A0E2E4"/>
            </a:solidFill>
            <a:rou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E2799-AAEB-44E1-9C77-6F9F29763C90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37AD-A3DE-46CD-A9D2-3447854AC0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7DDD-21E9-4810-9C73-15508DA8390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91F49-94E6-429D-A594-B59DCA87D4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"/>
          <p:cNvGrpSpPr/>
          <p:nvPr/>
        </p:nvGrpSpPr>
        <p:grpSpPr bwMode="auto">
          <a:xfrm>
            <a:off x="-3175" y="-25400"/>
            <a:ext cx="12195175" cy="5160963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241" cy="339060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33" name="组合 8"/>
            <p:cNvGrpSpPr/>
            <p:nvPr/>
          </p:nvGrpSpPr>
          <p:grpSpPr bwMode="auto"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35" name="组合 9"/>
              <p:cNvGrpSpPr/>
              <p:nvPr/>
            </p:nvGrpSpPr>
            <p:grpSpPr bwMode="auto"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54707"/>
                  <a:ext cx="2674346" cy="2550798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813" y="2459532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3745" y="2435950"/>
                  <a:ext cx="2857881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6643" y="2125453"/>
                  <a:ext cx="2854134" cy="2550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7491" y="2530278"/>
                  <a:ext cx="2775478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6" name="组合 10"/>
              <p:cNvGrpSpPr/>
              <p:nvPr/>
            </p:nvGrpSpPr>
            <p:grpSpPr bwMode="auto"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-130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2950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6183" y="2436861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9080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9928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7" name="组合 11"/>
              <p:cNvGrpSpPr/>
              <p:nvPr/>
            </p:nvGrpSpPr>
            <p:grpSpPr bwMode="auto"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-179" y="2083129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633" y="2460443"/>
                  <a:ext cx="2854134" cy="27355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3566" y="2436861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6464" y="2153875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7312" y="2531189"/>
                  <a:ext cx="2775476" cy="2527218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38" name="组合 12"/>
              <p:cNvGrpSpPr/>
              <p:nvPr/>
            </p:nvGrpSpPr>
            <p:grpSpPr bwMode="auto"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1033" y="2083250"/>
                  <a:ext cx="2674346" cy="2523287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1846" y="2460564"/>
                  <a:ext cx="2854134" cy="27630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4779" y="2436982"/>
                  <a:ext cx="2857879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676" y="2153997"/>
                  <a:ext cx="2854134" cy="25232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524" y="2531310"/>
                  <a:ext cx="2775476" cy="2527216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760" y="1019126"/>
              <a:ext cx="12190240" cy="4116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55563"/>
            <a:ext cx="10515600" cy="727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065213"/>
            <a:ext cx="10515600" cy="5111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096F74-9006-4272-8682-529FAC37DEE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0DB207-B634-4F87-B33E-91FDFFF8B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3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595313" y="2190750"/>
            <a:ext cx="10279062" cy="167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6000" b="1">
                <a:solidFill>
                  <a:srgbClr val="227577"/>
                </a:solidFill>
                <a:ea typeface="黑体" panose="02010609060101010101" pitchFamily="49" charset="-122"/>
              </a:rPr>
              <a:t>HTML5</a:t>
            </a:r>
            <a:endParaRPr lang="en-US" altLang="zh-CN" sz="6000" b="1">
              <a:solidFill>
                <a:srgbClr val="227577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227577"/>
                </a:solidFill>
                <a:ea typeface="黑体" panose="02010609060101010101" pitchFamily="49" charset="-122"/>
              </a:rPr>
              <a:t>-----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  <a:sym typeface="+mn-ea"/>
              </a:rPr>
              <a:t>表单</a:t>
            </a:r>
            <a:r>
              <a:rPr lang="zh-CN" altLang="en-US" sz="4000" b="1">
                <a:solidFill>
                  <a:srgbClr val="227577"/>
                </a:solidFill>
                <a:ea typeface="黑体" panose="02010609060101010101" pitchFamily="49" charset="-122"/>
              </a:rPr>
              <a:t>新控件、新属性</a:t>
            </a:r>
            <a:endParaRPr lang="zh-CN" altLang="en-US" sz="4000" b="1">
              <a:solidFill>
                <a:srgbClr val="227577"/>
              </a:solidFill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19246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选项列表 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24025" y="1562735"/>
            <a:ext cx="3840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效果：输入字符后，会有下拉提示。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8420" name="文本框 5"/>
          <p:cNvSpPr txBox="1"/>
          <p:nvPr/>
        </p:nvSpPr>
        <p:spPr>
          <a:xfrm>
            <a:off x="1724025" y="2272030"/>
            <a:ext cx="9286240" cy="25323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&lt;input type="text" </a:t>
            </a:r>
            <a:r>
              <a:rPr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list="mydata" placeholder="请输入商品名称"</a:t>
            </a:r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&gt;选项列表&lt;br&gt;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&lt;datalist id="mydata"&gt;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    &lt;option label="10项" value="女鞋"&gt;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    &lt;option label="13项" value="文具"&gt;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    &lt;option label="45项" value="自行车"&gt;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    &lt;option label="23项" value="平衡车"&gt;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    &lt;option label="5项" value="扫地机"&gt;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        &lt;/datalist&gt;</a:t>
            </a:r>
            <a:endParaRPr sz="2000" dirty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4025" y="5128895"/>
            <a:ext cx="8890635" cy="1325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aceholder属性能够让你在文本框里显示提示信息，一旦你在文本框里输入了什么信息，提示信息就会隐藏。你以前可能无数次看到这种效果，但那些大部分是用JavaScript里实现的，而现在，HTML5提供了原生支持，而且效果更好！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183451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选项列表</a:t>
            </a:r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64310" y="1092835"/>
            <a:ext cx="3596005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美化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placeholder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的样式 （了解）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8420" name="文本框 5"/>
          <p:cNvSpPr txBox="1"/>
          <p:nvPr/>
        </p:nvSpPr>
        <p:spPr>
          <a:xfrm>
            <a:off x="678815" y="1599565"/>
            <a:ext cx="11281410" cy="46659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/* all */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::-webkit-input-placeholder { color:#f00;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::-moz-placeholder { color:#f00; } /* firefox 19+ */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:-ms-input-placeholder { color:#f00; } /* ie */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input:-moz-placeholder { color:#f00;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/* individual: webkit */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::-webkit-input-placeholder { color:#00f;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::-webkit-input-placeholder { color:#090; background:lightgreen; text-transform:uppercase;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::-webkit-input-placeholder { font-style:italic; text-decoration:overline; letter-spacing:3px; color:#999;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/* individual: mozilla */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::-moz-placeholder { color:#00f;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::-moz-placeholder { color:#090; background:lightgreen; text-transform:uppercase;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/>
            <a:r>
              <a:rPr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        ::-moz-placeholder { font-style:italic; text-decoration:overline; letter-spacing:3px; color:#999; }</a:t>
            </a:r>
            <a:endParaRPr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488251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必填字段、正则匹配、类型匹配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5680" y="1390650"/>
            <a:ext cx="10698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提交（而不是失去焦点）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数据时，验证数据合法性，如何不符合要求，显示错误信息，并阻止提交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8420" name="文本框 5"/>
          <p:cNvSpPr txBox="1"/>
          <p:nvPr/>
        </p:nvSpPr>
        <p:spPr>
          <a:xfrm>
            <a:off x="314960" y="2144395"/>
            <a:ext cx="6780530" cy="23533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 action=""&gt;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必填：&lt;input type="text" required  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autofocus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/&gt; &lt;br&gt;   &lt;!-- 必填 --&gt;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正则：&lt;input type="text" pattern="[0-9]{10}" /&gt; &lt;br&gt;     &lt;!-- 正则 --&gt;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email: &lt;input type="email" /&gt;&lt;br&gt;     &lt;!-- email格式 --&gt;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url: &lt;input type="url" /&gt; &lt;br&gt;    &lt;!-- url格式 --&gt;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&lt;input type="submit"&gt;</a:t>
            </a: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&lt;/form&gt;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3090" y="5020310"/>
            <a:ext cx="555625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表单控件新增属性：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required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autofocus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2330" y="2144395"/>
            <a:ext cx="4373245" cy="19380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200"/>
              <a:t> 自定义表单验证错误信息：</a:t>
            </a:r>
            <a:endParaRPr lang="zh-CN" altLang="en-US" sz="1200"/>
          </a:p>
          <a:p>
            <a:r>
              <a:rPr lang="zh-CN" altLang="en-US" sz="1200"/>
              <a:t>window.onload=function(){</a:t>
            </a:r>
            <a:endParaRPr lang="zh-CN" altLang="en-US" sz="1200"/>
          </a:p>
          <a:p>
            <a:r>
              <a:rPr lang="zh-CN" altLang="en-US" sz="1200"/>
              <a:t>        var email=document.getElementById("email");</a:t>
            </a:r>
            <a:endParaRPr lang="zh-CN" altLang="en-US" sz="1200"/>
          </a:p>
          <a:p>
            <a:r>
              <a:rPr lang="zh-CN" altLang="en-US" sz="1200"/>
              <a:t>        var emailMsg=document.getElementById("emailMsg");</a:t>
            </a:r>
            <a:endParaRPr lang="zh-CN" altLang="en-US" sz="1200"/>
          </a:p>
          <a:p>
            <a:r>
              <a:rPr lang="zh-CN" altLang="en-US" sz="1200"/>
              <a:t>            email.onblur=function(){</a:t>
            </a:r>
            <a:endParaRPr lang="zh-CN" altLang="en-US" sz="1200"/>
          </a:p>
          <a:p>
            <a:r>
              <a:rPr lang="zh-CN" altLang="en-US" sz="1200"/>
              <a:t>                if(!email.checkValidity()){</a:t>
            </a:r>
            <a:endParaRPr lang="zh-CN" altLang="en-US" sz="1200"/>
          </a:p>
          <a:p>
            <a:r>
              <a:rPr lang="zh-CN" altLang="en-US" sz="1200"/>
              <a:t>                    emailMsg.innerHTML="请填写";</a:t>
            </a:r>
            <a:endParaRPr lang="zh-CN" altLang="en-US" sz="1200"/>
          </a:p>
          <a:p>
            <a:r>
              <a:rPr lang="zh-CN" altLang="en-US" sz="1200"/>
              <a:t>                }</a:t>
            </a:r>
            <a:endParaRPr lang="zh-CN" altLang="en-US" sz="1200"/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462338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数字字段、滑动组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件、拾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色器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8420" name="文本框 5"/>
          <p:cNvSpPr txBox="1"/>
          <p:nvPr/>
        </p:nvSpPr>
        <p:spPr>
          <a:xfrm>
            <a:off x="1127760" y="1192530"/>
            <a:ext cx="10130155" cy="14820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       </a:t>
            </a:r>
            <a:r>
              <a:rPr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数字字段： &lt;input type="number" min="1" max="10" value="1" step="2"&gt;&lt;br&gt;</a:t>
            </a:r>
            <a:endParaRPr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/>
            <a:endParaRPr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/>
            <a:r>
              <a:rPr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        滑动组件：&lt;input type="range" min="1" max="10" value="1"&gt;&lt;br&gt;</a:t>
            </a:r>
            <a:endParaRPr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/>
            <a:endParaRPr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/>
            <a:r>
              <a:rPr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        拾色器： &lt;input type="color" value="#ed1c24" &gt;&lt;br&gt;</a:t>
            </a:r>
            <a:endParaRPr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650" y="3030220"/>
            <a:ext cx="9257030" cy="33832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HTML:</a:t>
            </a:r>
            <a:endParaRPr lang="en-US" altLang="zh-CN" dirty="0"/>
          </a:p>
          <a:p>
            <a:r>
              <a:rPr lang="zh-CN" altLang="en-US" dirty="0"/>
              <a:t>&lt;input type="range" min="1" max="10" value="1" id="range"&gt;&lt;span id="num"&gt;&lt;/span&gt;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JS:</a:t>
            </a:r>
            <a:endParaRPr lang="en-US" altLang="zh-CN" dirty="0"/>
          </a:p>
          <a:p>
            <a:r>
              <a:rPr lang="zh-CN" altLang="en-US" dirty="0"/>
              <a:t>window.onload=function(){</a:t>
            </a:r>
            <a:endParaRPr lang="zh-CN" altLang="en-US" dirty="0"/>
          </a:p>
          <a:p>
            <a:r>
              <a:rPr lang="zh-CN" altLang="en-US" dirty="0"/>
              <a:t>        var range=document.getElementById("range");</a:t>
            </a:r>
            <a:endParaRPr lang="zh-CN" altLang="en-US" dirty="0"/>
          </a:p>
          <a:p>
            <a:r>
              <a:rPr lang="zh-CN" altLang="en-US" dirty="0"/>
              <a:t>        var num=document.getElementById("num");</a:t>
            </a:r>
            <a:endParaRPr lang="zh-CN" altLang="en-US" dirty="0"/>
          </a:p>
          <a:p>
            <a:r>
              <a:rPr lang="zh-CN" altLang="en-US" dirty="0"/>
              <a:t>            range.addEventListener("mouseup",function(){</a:t>
            </a:r>
            <a:endParaRPr lang="zh-CN" altLang="en-US" dirty="0"/>
          </a:p>
          <a:p>
            <a:r>
              <a:rPr lang="zh-CN" altLang="en-US" dirty="0"/>
              <a:t>                num.innerHTML=range.value;</a:t>
            </a:r>
            <a:endParaRPr lang="zh-CN" altLang="en-US" dirty="0"/>
          </a:p>
          <a:p>
            <a:r>
              <a:rPr lang="zh-CN" altLang="en-US" dirty="0"/>
              <a:t>            },false)</a:t>
            </a:r>
            <a:endParaRPr lang="zh-CN" altLang="en-US" dirty="0"/>
          </a:p>
          <a:p>
            <a:r>
              <a:rPr lang="zh-CN" altLang="en-US" dirty="0"/>
              <a:t>            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2748915" cy="48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搜索、时间控件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88420" name="文本框 5"/>
          <p:cNvSpPr txBox="1"/>
          <p:nvPr/>
        </p:nvSpPr>
        <p:spPr>
          <a:xfrm>
            <a:off x="988060" y="1804035"/>
            <a:ext cx="10564495" cy="15544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anchor="t">
            <a:spAutoFit/>
          </a:bodyPr>
          <a:lstStyle/>
          <a:p>
            <a:pPr lvl="0" indent="0">
              <a:lnSpc>
                <a:spcPct val="20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搜索按钮：&lt;input type="search" /&gt;&lt;br&gt;   &lt;!-- 手机键盘会显示“搜索”键 --&gt;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>
              <a:lnSpc>
                <a:spcPct val="20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日期字段：&lt;input type="date" min="2010-12-16"  value="2016-12-20"/&gt;&lt;br&gt;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  <a:p>
            <a:pPr lvl="0" indent="0">
              <a:lnSpc>
                <a:spcPct val="20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ourier New" panose="02070309020205020404" pitchFamily="49" charset="0"/>
              </a:rPr>
              <a:t>时间字段：&lt;input type="time" step="1800" /&gt;&lt;br&gt;  &lt;!-- 可选：date | week | month | time | datetime --&gt;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48869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&lt;details&gt;、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&lt;summary&gt;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zh-CN" altLang="en-US" sz="2400" dirty="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7245" y="2103120"/>
            <a:ext cx="7084060" cy="37490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&lt;details&gt;   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&lt;summary&gt;玩具品牌&lt;/summary&gt;   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&lt;p&gt; 澳贝 &lt;/p&gt;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&lt;p&gt; 奥迪双钻 &lt;/p&gt;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&lt;/details&gt;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&lt;details&gt;   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&lt;summary&gt;牛奶品牌&lt;/summary&gt;   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&lt;p&gt;雅培 &lt;/p&gt;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&lt;p&gt;飞鹤 &lt;/p&gt;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>
              <a:lnSpc>
                <a:spcPct val="150000"/>
              </a:lnSpc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&lt;/details&gt;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3345" y="1363980"/>
            <a:ext cx="9994265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在标准中提到的，但依然绝大部分浏览器都不支持的标签，目前只有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chrome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支持（最新版本）。 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"/>
          <p:cNvSpPr txBox="1">
            <a:spLocks noChangeArrowheads="1"/>
          </p:cNvSpPr>
          <p:nvPr/>
        </p:nvSpPr>
        <p:spPr bwMode="auto">
          <a:xfrm>
            <a:off x="862648" y="386080"/>
            <a:ext cx="255778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lvl="0" algn="l" eaLnBrk="1" hangingPunct="1"/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progress&gt;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eaLnBrk="1" hangingPunct="1"/>
            <a:endParaRPr lang="zh-CN" altLang="en-US" sz="2400">
              <a:solidFill>
                <a:srgbClr val="4C505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770188"/>
            <a:ext cx="12192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7245" y="2421890"/>
            <a:ext cx="7084060" cy="5486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pPr lvl="0" indent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&lt;progress value="22" max="100"&gt;&lt;/progress&gt;</a:t>
            </a:r>
            <a:endParaRPr lang="en-US" altLang="zh-CN" sz="2000" dirty="0">
              <a:solidFill>
                <a:schemeClr val="tx1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2150" y="1353820"/>
            <a:ext cx="1554480" cy="384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定义进度条。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演示</Application>
  <PresentationFormat>自定义</PresentationFormat>
  <Paragraphs>112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Courier New</vt:lpstr>
      <vt:lpstr>Arial Unicode MS</vt:lpstr>
      <vt:lpstr>1_A000120140530A46PPBG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354</cp:revision>
  <dcterms:created xsi:type="dcterms:W3CDTF">2016-07-25T11:11:00Z</dcterms:created>
  <dcterms:modified xsi:type="dcterms:W3CDTF">2019-01-15T07:41:15Z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