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37" r:id="rId4"/>
    <p:sldId id="274" r:id="rId5"/>
    <p:sldId id="344" r:id="rId6"/>
    <p:sldId id="345" r:id="rId7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84" y="-96"/>
      </p:cViewPr>
      <p:guideLst>
        <p:guide orient="horz" pos="2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8253-5769-4C64-94D0-917D5C5016CF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E0E1-2C0D-4E50-9FB5-8E2920705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4D58-3DA4-4674-A9D5-3870BF2A73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827-F105-4ECC-BFCA-329A1B3F4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0285-ABE1-4AD4-B4BC-6390066BCDC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AE28-30E4-4142-8E33-322597EAB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A6AF-99B5-4565-B17A-34877507906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1876-0739-468B-AFA5-36B7074F7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E88D-B815-4237-8FF8-0D468F73EC17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0995-4314-4A70-9574-E771FF773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3C-27F0-486A-82F2-45803DB097C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4D4A-F866-41D0-9BC1-94A2DCCCAE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69D6-907E-41DE-A91B-21FDA871D69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7010-85CD-4EE5-84D8-521BD8D60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8C6-8A56-4108-A5FF-E4CF16428EC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4B29-6678-45EE-9C17-A475AFCB2D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B4FD-504B-4C55-BB33-9AC0E4D9DED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8CF-6300-4FFB-BB24-58F8FDFE9E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E2799-AAEB-44E1-9C77-6F9F29763C90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37AD-A3DE-46CD-A9D2-3447854AC0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7DDD-21E9-4810-9C73-15508DA8390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1F49-94E6-429D-A594-B59DCA87D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4707"/>
                  <a:ext cx="2674346" cy="255079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5453"/>
                  <a:ext cx="2854134" cy="2550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3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96F74-9006-4272-8682-529FAC37DEE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0DB207-B634-4F87-B33E-91FDFFF8B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aidu.com/s?wd=http%E8%AF%B7%E6%B1%82&amp;tn=44039180_cpr&amp;fenlei=mv6quAkxTZn0IZRqIHckPjm4nH00T1YvnhmsujRLn1cdmv7Bn1f0IAYqnWm3PW64rj0d0AP8IA3qPjfsn1bkrjKxmLKz0ZNzUjdCIZwsrBtEXh9GuA7EQhF9pywdQhPEUiqkIyN1IA-EUBtLPHnsP16LP1bkP1DLPjnLPW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</a:rPr>
              <a:t>本地存储（</a:t>
            </a:r>
            <a:r>
              <a:rPr lang="en-US" altLang="zh-CN" sz="4000" b="1">
                <a:solidFill>
                  <a:srgbClr val="227577"/>
                </a:solidFill>
                <a:ea typeface="黑体" panose="02010609060101010101" pitchFamily="49" charset="-122"/>
              </a:rPr>
              <a:t>webStorage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</a:rPr>
              <a:t>）</a:t>
            </a:r>
            <a:endParaRPr lang="zh-CN" altLang="en-US" sz="4000" b="1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912982" y="369302"/>
            <a:ext cx="32308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端存储数据的方法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45205" y="1871980"/>
            <a:ext cx="680402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(webStorage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API)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Clr>
                <a:srgbClr val="1DB55B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sessionStorage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(webStorage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367284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50085" y="1016000"/>
            <a:ext cx="813308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储特点：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localStorage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方法存储的数据没有时间限制。第二天、第二周甚至是第二年之后，数据依然可用。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只能存储字符串型的数据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不能跨浏览器读取数据</a:t>
            </a:r>
            <a:endParaRPr lang="zh-CN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localStorage.setItem(key,value);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  localStorage.key = value;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localStorage.getItem(key);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localStorage.key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删除单个数据：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localStorage.removeItem(key);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删除所有数据：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localStorage.clear();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11848" y="386080"/>
            <a:ext cx="228409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 smtClean="0">
                <a:sym typeface="+mn-ea"/>
              </a:rPr>
              <a:t>sessionStorage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5400" y="1099820"/>
            <a:ext cx="936434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储特点：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sessionStorage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的方法针对一个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session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（会话）进行数据存储。当用户关闭浏览器窗口后，数据会被删除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sessionStorage.setItem(key,value);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   sessionStorage.key = value;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sessionStorage.getItem(key);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sessionStorage.key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删除单个数据：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sessionStorage.removeItem(key);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50000"/>
              </a:lnSpc>
              <a:buClr>
                <a:srgbClr val="1DB55B"/>
              </a:buClr>
              <a:buSzPct val="70000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删除所有数据：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sessionStorage.clear();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>
                <a:srgbClr val="1DB55B"/>
              </a:buClr>
              <a:buSzPct val="70000"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50875" y="338455"/>
            <a:ext cx="743966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lang="en-US" altLang="zh-CN" sz="24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sessionStorage</a:t>
            </a:r>
            <a:r>
              <a:rPr lang="zh-CN" altLang="en-US" sz="24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、</a:t>
            </a:r>
            <a:r>
              <a:rPr lang="en-US" altLang="zh-CN" sz="24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localStorage </a:t>
            </a:r>
            <a:r>
              <a:rPr lang="zh-CN" altLang="en-US" sz="24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、</a:t>
            </a:r>
            <a:r>
              <a:rPr lang="en-US" altLang="zh-CN" sz="24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cookie</a:t>
            </a:r>
            <a:r>
              <a:rPr lang="zh-CN" altLang="en-US" sz="24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的区别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5065" y="1056640"/>
            <a:ext cx="9432290" cy="5324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 eaLnBrk="1" latinLnBrk="0" hangingPunct="1">
              <a:lnSpc>
                <a:spcPct val="150000"/>
              </a:lnSpc>
              <a:spcAft>
                <a:spcPts val="1800"/>
              </a:spcAft>
            </a:pP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共同点：都是保存在浏览器端，且同源的。</a:t>
            </a:r>
            <a:endParaRPr lang="zh-CN" altLang="en-US" sz="1600" b="0" u="none" dirty="0">
              <a:solidFill>
                <a:srgbClr val="333333"/>
              </a:solidFill>
              <a:highlight>
                <a:srgbClr val="F3FFEC"/>
              </a:highligh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区别：</a:t>
            </a:r>
            <a:endParaRPr lang="zh-CN" altLang="en-US" sz="1600" b="0" u="none" dirty="0">
              <a:solidFill>
                <a:srgbClr val="333333"/>
              </a:solidFill>
              <a:highlight>
                <a:srgbClr val="F3FFEC"/>
              </a:highlight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 eaLnBrk="1" latinLnBrk="0" hangingPunct="1">
              <a:lnSpc>
                <a:spcPct val="150000"/>
              </a:lnSpc>
              <a:spcAft>
                <a:spcPts val="1800"/>
              </a:spcAft>
            </a:pP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1. 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与服务器的数据交换方式不同。 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数据始终在同源的</a:t>
            </a:r>
            <a:r>
              <a:rPr lang="en-US" altLang="zh-CN" sz="1600" b="0" u="sng" dirty="0">
                <a:solidFill>
                  <a:srgbClr val="B3642D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hlinkClick r:id="rId1"/>
              </a:rPr>
              <a:t>http</a:t>
            </a:r>
            <a:r>
              <a:rPr lang="zh-CN" altLang="en-US" sz="1600" b="0" u="sng" dirty="0">
                <a:solidFill>
                  <a:srgbClr val="B3642D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hlinkClick r:id="rId1"/>
              </a:rPr>
              <a:t>请求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中携带（即使不需要），即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在浏览器和服务器间来回传递。而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sessionStorage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和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localStorage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不会自动把数据发给服务器，仅在本地保存。</a:t>
            </a:r>
            <a:endParaRPr lang="zh-CN" altLang="en-US" sz="1600" b="0" u="none" dirty="0">
              <a:solidFill>
                <a:srgbClr val="333333"/>
              </a:solidFill>
              <a:highlight>
                <a:srgbClr val="F3FFEC"/>
              </a:highligh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50000"/>
              </a:lnSpc>
              <a:spcAft>
                <a:spcPts val="1800"/>
              </a:spcAft>
            </a:pP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2. 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存储大小限制也不同，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数据不能超过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4k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，同时因为每次</a:t>
            </a:r>
            <a:r>
              <a:rPr lang="en-US" altLang="zh-CN" sz="1600" b="0" u="sng" dirty="0">
                <a:solidFill>
                  <a:srgbClr val="B3642D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hlinkClick r:id="rId1"/>
              </a:rPr>
              <a:t>http</a:t>
            </a:r>
            <a:r>
              <a:rPr lang="zh-CN" altLang="en-US" sz="1600" b="0" u="sng" dirty="0">
                <a:solidFill>
                  <a:srgbClr val="B3642D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hlinkClick r:id="rId1"/>
              </a:rPr>
              <a:t>请求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都会携带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，所以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只适合保存很小的数据，如会话标识。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sessionStorage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和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localStorage 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虽然也有存储大小的限制，但比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大得多，可以达</a:t>
            </a:r>
            <a:r>
              <a:rPr lang="zh-CN" altLang="en-US" sz="1600" b="0" u="none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到</a:t>
            </a:r>
            <a:r>
              <a:rPr lang="en-US" altLang="zh-CN" sz="1600" b="0" u="none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5M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或更大。</a:t>
            </a:r>
            <a:endParaRPr lang="zh-CN" altLang="en-US" sz="1600" b="0" u="none" dirty="0">
              <a:solidFill>
                <a:srgbClr val="333333"/>
              </a:solidFill>
              <a:highlight>
                <a:srgbClr val="F3FFEC"/>
              </a:highligh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50000"/>
              </a:lnSpc>
              <a:spcAft>
                <a:spcPts val="1800"/>
              </a:spcAft>
            </a:pP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3. 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数据有效期不同</a:t>
            </a:r>
            <a:r>
              <a:rPr lang="zh-CN" altLang="en-US" sz="1600" b="0" u="none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，</a:t>
            </a:r>
            <a:r>
              <a:rPr lang="en-US" altLang="zh-CN" sz="1600" b="0" u="none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sessionStorage</a:t>
            </a:r>
            <a:r>
              <a:rPr lang="zh-CN" altLang="en-US" sz="1600" b="0" u="none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：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仅在当前浏览器窗口关闭前有效，自然也就不可能持久保持；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localStorage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：始终有效，窗口或浏览器关闭也一直保存，因此用作持久数据；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只在设置的</a:t>
            </a:r>
            <a:r>
              <a:rPr lang="en-US" altLang="zh-CN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cookie</a:t>
            </a:r>
            <a:r>
              <a:rPr lang="zh-CN" altLang="en-US" sz="1600" b="0" u="none" dirty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过期时间之前一直有效，即使窗口或浏览器关闭</a:t>
            </a:r>
            <a:r>
              <a:rPr lang="zh-CN" altLang="en-US" sz="1600" b="0" u="none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。</a:t>
            </a:r>
            <a:endParaRPr lang="en-US" altLang="zh-CN" sz="1600" b="0" u="none" dirty="0" smtClean="0">
              <a:solidFill>
                <a:srgbClr val="333333"/>
              </a:solidFill>
              <a:highlight>
                <a:srgbClr val="F3FFEC"/>
              </a:highligh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50000"/>
              </a:lnSpc>
              <a:spcAft>
                <a:spcPts val="1800"/>
              </a:spcAft>
            </a:pPr>
            <a:r>
              <a:rPr lang="en-US" altLang="zh-CN" sz="1600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4. Cookie</a:t>
            </a:r>
            <a:r>
              <a:rPr lang="zh-CN" altLang="en-US" sz="1600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可以设置有效期，路径</a:t>
            </a:r>
            <a:r>
              <a:rPr lang="en-US" altLang="zh-CN" sz="1600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(path)</a:t>
            </a:r>
            <a:r>
              <a:rPr lang="zh-CN" altLang="en-US" sz="1600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，域（</a:t>
            </a:r>
            <a:r>
              <a:rPr lang="en-US" altLang="zh-CN" sz="1600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domain</a:t>
            </a:r>
            <a:r>
              <a:rPr lang="zh-CN" altLang="en-US" sz="1600" dirty="0" smtClean="0">
                <a:solidFill>
                  <a:srgbClr val="333333"/>
                </a:solidFill>
                <a:highlight>
                  <a:srgbClr val="F3FFEC"/>
                </a:highligh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）</a:t>
            </a:r>
            <a:endParaRPr lang="zh-CN" altLang="en-US" sz="1600" b="0" u="none" dirty="0">
              <a:solidFill>
                <a:srgbClr val="333333"/>
              </a:solidFill>
              <a:highlight>
                <a:srgbClr val="F3FFEC"/>
              </a:highligh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WPS 演示</Application>
  <PresentationFormat>自定义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370</cp:revision>
  <dcterms:created xsi:type="dcterms:W3CDTF">2016-07-25T11:11:00Z</dcterms:created>
  <dcterms:modified xsi:type="dcterms:W3CDTF">2019-01-16T03:59:01Z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