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37" r:id="rId4"/>
    <p:sldId id="274" r:id="rId5"/>
    <p:sldId id="347" r:id="rId6"/>
    <p:sldId id="348" r:id="rId7"/>
    <p:sldId id="349" r:id="rId8"/>
    <p:sldId id="350" r:id="rId9"/>
    <p:sldId id="351" r:id="rId10"/>
    <p:sldId id="352" r:id="rId11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2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 dirty="0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 dirty="0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 dirty="0">
                <a:solidFill>
                  <a:srgbClr val="227577"/>
                </a:solidFill>
                <a:ea typeface="黑体" panose="02010609060101010101" pitchFamily="49" charset="-122"/>
              </a:rPr>
              <a:t>离线存储之Application Cache</a:t>
            </a:r>
            <a:endParaRPr lang="zh-CN" altLang="en-US" sz="4000" b="1" dirty="0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437134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4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离线存储之Application Cache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94155" y="1231900"/>
            <a:ext cx="8712200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、什么是应用缓存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Application Cache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HTML5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引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入了应用程序缓存（又叫离线缓存），这意味着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应用可进行缓存，并可在没有网络连接时进行访问。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、应用缓存的优势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1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）离线浏览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-用户可以在离线状态下浏览网站内容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2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）速度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-因为数据被存储在本地，所以速度会更快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3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）减少服务器负载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-浏览器只会下载在服务器上发生改变的资源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6920" y="5661025"/>
            <a:ext cx="917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演示时，要将ｃｈｒｏｍｅ调式工具中的　　ｄｉｓａｂｌｅｄ　ｃａｃｈｅ勾选　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访问流程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88390" y="1379220"/>
            <a:ext cx="10015220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第一次正确配置app cache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(manifest)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后，当我们再次访问该应用时，浏览器会首先检查manifest文件是否有变动，如果有变动就会把相应的变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动更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新下来，同时改变浏览器里面的app cache，如果没有变动，就会直接把app cache的资源返回，基本流程是这样的。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64665" y="3050540"/>
            <a:ext cx="8780780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如何应用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86865" y="950595"/>
            <a:ext cx="1001522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我们建立一个html文件，类似这样： 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*.manifest / *.appcache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5585" y="1680845"/>
            <a:ext cx="6355715" cy="31076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 dirty="0"/>
              <a:t>&lt;!DOCTYPE html&gt;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&lt;html  manifest="manifest.</a:t>
            </a:r>
            <a:r>
              <a:rPr lang="en-US" altLang="zh-CN" sz="1400" dirty="0">
                <a:solidFill>
                  <a:srgbClr val="FF0000"/>
                </a:solidFill>
              </a:rPr>
              <a:t>manifest</a:t>
            </a:r>
            <a:r>
              <a:rPr lang="zh-CN" altLang="en-US" sz="1400" dirty="0">
                <a:solidFill>
                  <a:srgbClr val="FF0000"/>
                </a:solidFill>
              </a:rPr>
              <a:t>"&gt;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&lt;head&gt;</a:t>
            </a:r>
            <a:endParaRPr lang="zh-CN" altLang="en-US" sz="1400" dirty="0"/>
          </a:p>
          <a:p>
            <a:r>
              <a:rPr lang="zh-CN" altLang="en-US" sz="1400" dirty="0"/>
              <a:t>    &lt;meta charset="UTF-8"&gt;</a:t>
            </a:r>
            <a:endParaRPr lang="zh-CN" altLang="en-US" sz="1400" dirty="0"/>
          </a:p>
          <a:p>
            <a:r>
              <a:rPr lang="zh-CN" altLang="en-US" sz="1400" dirty="0"/>
              <a:t>    &lt;title&gt;APP CACHE&lt;/title&gt;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zh-CN" altLang="en-US" sz="1400" dirty="0">
                <a:solidFill>
                  <a:srgbClr val="FF0000"/>
                </a:solidFill>
              </a:rPr>
              <a:t>&lt;link rel="stylesheet" type="text/css" href="test.css"&gt;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&lt;/head&gt;&lt;!-- text/cache-mainfest --&gt;</a:t>
            </a:r>
            <a:endParaRPr lang="zh-CN" altLang="en-US" sz="1400" dirty="0"/>
          </a:p>
          <a:p>
            <a:r>
              <a:rPr lang="zh-CN" altLang="en-US" sz="1400" dirty="0"/>
              <a:t>&lt;body&gt;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zh-CN" altLang="en-US" sz="1400" dirty="0">
                <a:solidFill>
                  <a:srgbClr val="FF0000"/>
                </a:solidFill>
              </a:rPr>
              <a:t>&lt;img src="im</a:t>
            </a:r>
            <a:r>
              <a:rPr lang="en-US" altLang="zh-CN" sz="1400" dirty="0">
                <a:solidFill>
                  <a:srgbClr val="FF0000"/>
                </a:solidFill>
              </a:rPr>
              <a:t>a</a:t>
            </a:r>
            <a:r>
              <a:rPr lang="zh-CN" altLang="en-US" sz="1400" dirty="0">
                <a:solidFill>
                  <a:srgbClr val="FF0000"/>
                </a:solidFill>
              </a:rPr>
              <a:t>g</a:t>
            </a:r>
            <a:r>
              <a:rPr lang="en-US" altLang="zh-CN" sz="1400" dirty="0">
                <a:solidFill>
                  <a:srgbClr val="FF0000"/>
                </a:solidFill>
              </a:rPr>
              <a:t>e</a:t>
            </a:r>
            <a:r>
              <a:rPr lang="zh-CN" altLang="en-US" sz="1400" dirty="0">
                <a:solidFill>
                  <a:srgbClr val="FF0000"/>
                </a:solidFill>
              </a:rPr>
              <a:t>/1.jpg"&gt;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&lt;img src="im</a:t>
            </a:r>
            <a:r>
              <a:rPr lang="en-US" altLang="zh-CN" sz="1400" dirty="0">
                <a:solidFill>
                  <a:srgbClr val="FF0000"/>
                </a:solidFill>
              </a:rPr>
              <a:t>a</a:t>
            </a:r>
            <a:r>
              <a:rPr lang="zh-CN" altLang="en-US" sz="1400" dirty="0">
                <a:solidFill>
                  <a:srgbClr val="FF0000"/>
                </a:solidFill>
              </a:rPr>
              <a:t>g</a:t>
            </a:r>
            <a:r>
              <a:rPr lang="en-US" altLang="zh-CN" sz="1400" dirty="0">
                <a:solidFill>
                  <a:srgbClr val="FF0000"/>
                </a:solidFill>
              </a:rPr>
              <a:t>e</a:t>
            </a:r>
            <a:r>
              <a:rPr lang="zh-CN" altLang="en-US" sz="1400" dirty="0">
                <a:solidFill>
                  <a:srgbClr val="FF0000"/>
                </a:solidFill>
              </a:rPr>
              <a:t>/2.jpg"&gt;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&lt;script  </a:t>
            </a:r>
            <a:r>
              <a:rPr lang="en-US" altLang="zh-CN" sz="1400" dirty="0"/>
              <a:t>src=”*.js” </a:t>
            </a:r>
            <a:r>
              <a:rPr lang="zh-CN" altLang="en-US" sz="1400" dirty="0"/>
              <a:t>&gt; &lt;/script&gt;</a:t>
            </a:r>
            <a:endParaRPr lang="zh-CN" altLang="en-US" sz="1400" dirty="0"/>
          </a:p>
          <a:p>
            <a:r>
              <a:rPr lang="zh-CN" altLang="en-US" sz="1400" dirty="0"/>
              <a:t>&lt;/body&gt;</a:t>
            </a:r>
            <a:endParaRPr lang="zh-CN" altLang="en-US" sz="1400" dirty="0"/>
          </a:p>
          <a:p>
            <a:r>
              <a:rPr lang="zh-CN" altLang="en-US" sz="1400" dirty="0"/>
              <a:t>&lt;/html&gt;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16960" y="6557645"/>
            <a:ext cx="2781935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olidFill>
                  <a:schemeClr val="tx1">
                    <a:lumMod val="40000"/>
                    <a:lumOff val="60000"/>
                  </a:schemeClr>
                </a:solidFill>
                <a:sym typeface="+mn-ea"/>
              </a:rPr>
              <a:t>manifest 中文原义： 显示 、表明</a:t>
            </a:r>
            <a:endParaRPr lang="zh-CN" altLang="en-US" sz="1400">
              <a:solidFill>
                <a:schemeClr val="tx1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如何应用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1003" y="1249913"/>
            <a:ext cx="939252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新建一个manifest.</a:t>
            </a: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manifest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7810" y="2286000"/>
            <a:ext cx="6355715" cy="22860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CACHE MANIFEST</a:t>
            </a:r>
            <a:endParaRPr lang="zh-CN" altLang="en-US" dirty="0"/>
          </a:p>
          <a:p>
            <a:r>
              <a:rPr lang="zh-CN" altLang="en-US" dirty="0"/>
              <a:t>#version 1.3</a:t>
            </a:r>
            <a:endParaRPr lang="zh-CN" altLang="en-US" dirty="0"/>
          </a:p>
          <a:p>
            <a:r>
              <a:rPr lang="zh-CN" altLang="en-US" dirty="0"/>
              <a:t>CACHE:</a:t>
            </a:r>
            <a:endParaRPr lang="zh-CN" altLang="en-US" dirty="0"/>
          </a:p>
          <a:p>
            <a:r>
              <a:rPr lang="zh-CN" altLang="en-US" dirty="0"/>
              <a:t>    img/1.jpg</a:t>
            </a:r>
            <a:endParaRPr lang="zh-CN" altLang="en-US" dirty="0"/>
          </a:p>
          <a:p>
            <a:r>
              <a:rPr lang="zh-CN" altLang="en-US" dirty="0"/>
              <a:t>    img/2.jpg</a:t>
            </a:r>
            <a:endParaRPr lang="zh-CN" altLang="en-US" dirty="0"/>
          </a:p>
          <a:p>
            <a:r>
              <a:rPr lang="zh-CN" altLang="en-US" dirty="0"/>
              <a:t>    test.css</a:t>
            </a:r>
            <a:endParaRPr lang="zh-CN" altLang="en-US" dirty="0"/>
          </a:p>
          <a:p>
            <a:r>
              <a:rPr lang="zh-CN" altLang="en-US" dirty="0"/>
              <a:t>NETWORK: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1.js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64030" y="5150485"/>
            <a:ext cx="8885555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关于manifest.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manifest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文件，基本格式为三段： CACHE， NETWORK，与 FALLBACK，其中NETWORK和FALLBACK为可选项，而第一行CACHE MANIFEST为固定格式，必须写在前面。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605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如何应用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0100" y="1275080"/>
            <a:ext cx="11189970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CACHE:（必须）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标识出哪些文件需要缓存，可以是相对路径也可以是绝对路径。例如：aa.css，http://www.baidu.com/aa.js.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NETWORK:（可选）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这一部分是要绕过缓存直接读取的文件，可以使用通配符＊，也就是说除了上面的cache文件，剩下的文件每次都要重新拉取。例如＊，login.php。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FALLBACK:（可选）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指定了一个后备页面，当资源无法访问时，浏览器会使用该页面。该段落的每条记录都列出两个 URI—第一个表示资源，第二个表示后备页面。两个 URI 都必须使用相对路径并且与清单文件同源。可以使用通配符。例如*.html  /offline.html。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26720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更新缓存的方式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1525" y="815340"/>
            <a:ext cx="11189970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更新manifest文件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浏览器发现manifest文件本身发生变化，便会根据新的manifest文件去获取新的资源进行缓存。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当manifest文件列表并没有变化的时候，我们通常通过修改manifest注释的方式来改变文件，从而实现更新。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appcache更新了缓存重新从网络上拉</a:t>
            </a:r>
            <a:r>
              <a:rPr 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取需要</a:t>
            </a:r>
            <a:r>
              <a:rPr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cache的文件，但是，我们如果想要看到改变，必须再次刷新页面。</a:t>
            </a:r>
            <a:endParaRPr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通过javascript操作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　浏览器提供了applicationCache供js访问，通过对于applicationCache对象的操作也能达到更新缓存的目的。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400" b="1" dirty="0" smtClean="0"/>
              <a:t>window.addEventListener('load', function(e) {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     window.applicationCache.addEventListener('updateready', function(e) {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     if (window.applicationCache.status == window.applicationCache.UPDATEREADY) {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	// </a:t>
            </a:r>
            <a:r>
              <a:rPr lang="zh-CN" altLang="en-US" sz="1400" b="1" dirty="0" smtClean="0"/>
              <a:t>调用</a:t>
            </a:r>
            <a:r>
              <a:rPr lang="en-US" altLang="zh-CN" sz="1400" b="1" dirty="0" smtClean="0"/>
              <a:t>applicationCache.swapCache()</a:t>
            </a:r>
            <a:r>
              <a:rPr lang="zh-CN" altLang="en-US" sz="1400" b="1" dirty="0" smtClean="0"/>
              <a:t>即可将原缓存换成新缓存。</a:t>
            </a:r>
            <a:endParaRPr lang="zh-CN" altLang="en-US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    			   </a:t>
            </a:r>
            <a:r>
              <a:rPr lang="en-US" altLang="zh-CN" sz="1400" b="1" dirty="0" smtClean="0"/>
              <a:t>window.applicationCache.swapCache();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	   window.location.reload();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	}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		}, false);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smtClean="0"/>
              <a:t>    	}, false);</a:t>
            </a:r>
            <a:endParaRPr lang="en-US" altLang="zh-CN" sz="1400" b="1" smtClean="0"/>
          </a:p>
          <a:p>
            <a:pPr>
              <a:lnSpc>
                <a:spcPct val="150000"/>
              </a:lnSpc>
            </a:pPr>
            <a:r>
              <a:rPr lang="en-US" sz="16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清除浏览器缓存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19608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注意事项：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15390" y="1313815"/>
            <a:ext cx="1030160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站点离线存储的容量限制是5M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如果manifest文件，或者内部列举的某一个文件不能正常下载，整个更新过程将视为失败，浏览器继续全部使用老的缓存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引用manifest的html必须与manifest文件同源，在同一个域下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FALLBACK中的资源必须和manifest文件同源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当一个资源被缓存后，该浏览器直接请求这个绝对路径也会访问缓存中的资源。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站点中的其他页面即使没有设置manifest属性，请求的资源如果在缓存中也从缓存中访问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当manifest文件发生改变时，资源请求本身也会触发更新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683578" y="266700"/>
            <a:ext cx="338328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zh-CN" altLang="en-US" sz="2800" dirty="0" smtClean="0">
                <a:solidFill>
                  <a:srgbClr val="4C505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检测设备是否在线：</a:t>
            </a:r>
            <a:endParaRPr lang="zh-CN" altLang="en-US" sz="2800" dirty="0" smtClean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3190" y="1305560"/>
            <a:ext cx="78994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200000"/>
              </a:lnSpc>
              <a:buClrTx/>
              <a:buFont typeface="Wingdings" panose="05000000000000000000" charset="0"/>
              <a:buNone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(navigator.onLine){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ClrTx/>
              <a:buFont typeface="Wingdings" panose="05000000000000000000" charset="0"/>
              <a:buNone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alert('online');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ClrTx/>
              <a:buFont typeface="Wingdings" panose="05000000000000000000" charset="0"/>
              <a:buNone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}else{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ClrTx/>
              <a:buFont typeface="Wingdings" panose="05000000000000000000" charset="0"/>
              <a:buNone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alert('offline');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200000"/>
              </a:lnSpc>
              <a:buClrTx/>
              <a:buFont typeface="Wingdings" panose="05000000000000000000" charset="0"/>
              <a:buNone/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演示</Application>
  <PresentationFormat>自定义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Wingdings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395</cp:revision>
  <dcterms:created xsi:type="dcterms:W3CDTF">2016-07-25T11:11:00Z</dcterms:created>
  <dcterms:modified xsi:type="dcterms:W3CDTF">2019-01-17T02:07:49Z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