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37" r:id="rId4"/>
    <p:sldId id="368" r:id="rId5"/>
    <p:sldId id="362" r:id="rId6"/>
    <p:sldId id="361" r:id="rId7"/>
    <p:sldId id="360" r:id="rId8"/>
    <p:sldId id="274" r:id="rId9"/>
    <p:sldId id="364" r:id="rId10"/>
    <p:sldId id="369" r:id="rId11"/>
    <p:sldId id="376" r:id="rId12"/>
    <p:sldId id="375" r:id="rId13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 bwMode="auto">
          <a:xfrm>
            <a:off x="-3175" y="-15875"/>
            <a:ext cx="12195175" cy="5130800"/>
            <a:chOff x="-3003" y="-16648"/>
            <a:chExt cx="9146319" cy="5131584"/>
          </a:xfrm>
        </p:grpSpPr>
        <p:pic>
          <p:nvPicPr>
            <p:cNvPr id="5" name="图片 1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003" y="-16648"/>
              <a:ext cx="9144000" cy="3438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/>
          </p:nvSpPr>
          <p:spPr>
            <a:xfrm>
              <a:off x="-3003" y="-10297"/>
              <a:ext cx="9143938" cy="33914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6"/>
            <p:cNvGrpSpPr/>
            <p:nvPr/>
          </p:nvGrpSpPr>
          <p:grpSpPr bwMode="auto">
            <a:xfrm>
              <a:off x="-622" y="1734633"/>
              <a:ext cx="9143938" cy="3380303"/>
              <a:chOff x="62" y="1813754"/>
              <a:chExt cx="9143938" cy="3380303"/>
            </a:xfrm>
          </p:grpSpPr>
          <p:sp>
            <p:nvSpPr>
              <p:cNvPr id="8" name="任意多边形 17"/>
              <p:cNvSpPr/>
              <p:nvPr/>
            </p:nvSpPr>
            <p:spPr>
              <a:xfrm>
                <a:off x="62" y="1928071"/>
                <a:ext cx="2674126" cy="249116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椭圆 18"/>
              <p:cNvSpPr/>
              <p:nvPr/>
            </p:nvSpPr>
            <p:spPr>
              <a:xfrm>
                <a:off x="1431184" y="2459965"/>
                <a:ext cx="2853909" cy="27340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19"/>
              <p:cNvSpPr/>
              <p:nvPr/>
            </p:nvSpPr>
            <p:spPr>
              <a:xfrm>
                <a:off x="3186153" y="2163057"/>
                <a:ext cx="2853909" cy="27134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68507" y="1813754"/>
                <a:ext cx="2853908" cy="28007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21"/>
              <p:cNvSpPr/>
              <p:nvPr/>
            </p:nvSpPr>
            <p:spPr>
              <a:xfrm>
                <a:off x="6368672" y="2448851"/>
                <a:ext cx="2775328" cy="2522922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" name="组合 23"/>
          <p:cNvGrpSpPr/>
          <p:nvPr/>
        </p:nvGrpSpPr>
        <p:grpSpPr bwMode="auto">
          <a:xfrm rot="5400000">
            <a:off x="5887245" y="5444331"/>
            <a:ext cx="417512" cy="415925"/>
            <a:chOff x="4125910" y="5085713"/>
            <a:chExt cx="546840" cy="546840"/>
          </a:xfrm>
        </p:grpSpPr>
        <p:sp>
          <p:nvSpPr>
            <p:cNvPr id="14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25">
              <a:hlinkClick r:id="" action="ppaction://hlinkshowjump?jump=nextslide"/>
            </p:cNvPr>
            <p:cNvSpPr/>
            <p:nvPr/>
          </p:nvSpPr>
          <p:spPr>
            <a:xfrm>
              <a:off x="4304725" y="5213032"/>
              <a:ext cx="216241" cy="292205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E8253-5769-4C64-94D0-917D5C5016CF}" type="datetimeFigureOut">
              <a:rPr lang="zh-CN" altLang="en-US"/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E0E1-2C0D-4E50-9FB5-8E2920705D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4D58-3DA4-4674-A9D5-3870BF2A73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A827-F105-4ECC-BFCA-329A1B3F4C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50285-ABE1-4AD4-B4BC-6390066BCDCD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AE28-30E4-4142-8E33-322597EAB4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A6AF-99B5-4565-B17A-34877507906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1876-0739-468B-AFA5-36B7074F74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0" y="2033588"/>
            <a:ext cx="12192000" cy="2790825"/>
            <a:chOff x="0" y="2409825"/>
            <a:chExt cx="9144000" cy="2092325"/>
          </a:xfrm>
        </p:grpSpPr>
        <p:sp>
          <p:nvSpPr>
            <p:cNvPr id="5" name="MH_Others_1"/>
            <p:cNvSpPr>
              <a:spLocks noChangeArrowheads="1"/>
            </p:cNvSpPr>
            <p:nvPr/>
          </p:nvSpPr>
          <p:spPr bwMode="auto">
            <a:xfrm>
              <a:off x="2777729" y="3652366"/>
              <a:ext cx="264319" cy="264219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cxnSp>
          <p:nvCxnSpPr>
            <p:cNvPr id="7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sp>
          <p:nvSpPr>
            <p:cNvPr id="8" name="MH_Others_4"/>
            <p:cNvSpPr>
              <a:spLocks noChangeArrowheads="1"/>
            </p:cNvSpPr>
            <p:nvPr/>
          </p:nvSpPr>
          <p:spPr bwMode="auto">
            <a:xfrm>
              <a:off x="2068116" y="3040617"/>
              <a:ext cx="833438" cy="83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E88D-B815-4237-8FF8-0D468F73EC17}" type="datetimeFigureOut">
              <a:rPr lang="zh-CN" altLang="en-US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0995-4314-4A70-9574-E771FF7738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183C-27F0-486A-82F2-45803DB097C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4D4A-F866-41D0-9BC1-94A2DCCCAE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69D6-907E-41DE-A91B-21FDA871D69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7010-85CD-4EE5-84D8-521BD8D608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/>
        </p:nvGrpSpPr>
        <p:grpSpPr bwMode="auto">
          <a:xfrm>
            <a:off x="3333750" y="2408238"/>
            <a:ext cx="5524500" cy="2041525"/>
            <a:chOff x="2628900" y="1930400"/>
            <a:chExt cx="3848100" cy="1422400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>
              <a:solidFill>
                <a:srgbClr val="B0DABC"/>
              </a:solidFill>
              <a:rou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38C6-8A56-4108-A5FF-E4CF16428ECD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4B29-6678-45EE-9C17-A475AFCB2D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B4FD-504B-4C55-BB33-9AC0E4D9DED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4A8CF-6300-4FFB-BB24-58F8FDFE9E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100" y="1422400"/>
            <a:ext cx="9321800" cy="0"/>
          </a:xfrm>
          <a:prstGeom prst="line">
            <a:avLst/>
          </a:prstGeom>
          <a:noFill/>
          <a:ln w="28575">
            <a:solidFill>
              <a:srgbClr val="A0E2E4"/>
            </a:solidFill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E2799-AAEB-44E1-9C77-6F9F29763C90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37AD-A3DE-46CD-A9D2-3447854AC0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7DDD-21E9-4810-9C73-15508DA8390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91F49-94E6-429D-A594-B59DCA87D4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"/>
          <p:cNvGrpSpPr/>
          <p:nvPr/>
        </p:nvGrpSpPr>
        <p:grpSpPr bwMode="auto">
          <a:xfrm>
            <a:off x="-3175" y="-25400"/>
            <a:ext cx="12195175" cy="5160963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241" cy="339060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33" name="组合 8"/>
            <p:cNvGrpSpPr/>
            <p:nvPr/>
          </p:nvGrpSpPr>
          <p:grpSpPr bwMode="auto"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35" name="组合 9"/>
              <p:cNvGrpSpPr/>
              <p:nvPr/>
            </p:nvGrpSpPr>
            <p:grpSpPr bwMode="auto"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54707"/>
                  <a:ext cx="2674346" cy="2550798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813" y="2459532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3745" y="2435950"/>
                  <a:ext cx="2857881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6643" y="2125453"/>
                  <a:ext cx="2854134" cy="2550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7491" y="2530278"/>
                  <a:ext cx="2775478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6" name="组合 10"/>
              <p:cNvGrpSpPr/>
              <p:nvPr/>
            </p:nvGrpSpPr>
            <p:grpSpPr bwMode="auto"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-130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2950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6183" y="2436861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9080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9928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7" name="组合 11"/>
              <p:cNvGrpSpPr/>
              <p:nvPr/>
            </p:nvGrpSpPr>
            <p:grpSpPr bwMode="auto"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-17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63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3566" y="2436861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6464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7312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8" name="组合 12"/>
              <p:cNvGrpSpPr/>
              <p:nvPr/>
            </p:nvGrpSpPr>
            <p:grpSpPr bwMode="auto"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1033" y="2083250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1846" y="2460564"/>
                  <a:ext cx="2854134" cy="27630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4779" y="2436982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676" y="2153997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524" y="2531310"/>
                  <a:ext cx="2775476" cy="2527216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760" y="1019126"/>
              <a:ext cx="12190240" cy="4116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55563"/>
            <a:ext cx="10515600" cy="72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065213"/>
            <a:ext cx="10515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096F74-9006-4272-8682-529FAC37DEE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0DB207-B634-4F87-B33E-91FDFFF8BC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95313" y="2190750"/>
            <a:ext cx="10279062" cy="167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1">
                <a:solidFill>
                  <a:srgbClr val="227577"/>
                </a:solidFill>
                <a:ea typeface="黑体" panose="02010609060101010101" pitchFamily="49" charset="-122"/>
              </a:rPr>
              <a:t>HTML5</a:t>
            </a:r>
            <a:endParaRPr lang="en-US" altLang="zh-CN" sz="6000" b="1">
              <a:solidFill>
                <a:srgbClr val="227577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227577"/>
                </a:solidFill>
                <a:ea typeface="黑体" panose="02010609060101010101" pitchFamily="49" charset="-122"/>
              </a:rPr>
              <a:t>-----</a:t>
            </a:r>
            <a:r>
              <a:rPr lang="zh-CN" altLang="en-US" sz="4000" b="1">
                <a:solidFill>
                  <a:srgbClr val="227577"/>
                </a:solidFill>
                <a:ea typeface="黑体" panose="02010609060101010101" pitchFamily="49" charset="-122"/>
              </a:rPr>
              <a:t>移动端设计思路</a:t>
            </a:r>
            <a:endParaRPr lang="zh-CN" altLang="en-US" sz="4000" b="1">
              <a:solidFill>
                <a:srgbClr val="227577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734378" y="266700"/>
            <a:ext cx="862711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zepto</a:t>
            </a:r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不能使用</a:t>
            </a:r>
            <a:r>
              <a:rPr lang="en-US" alt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$().animate({scrollTop: 0})</a:t>
            </a:r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的解决方案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2830" y="1212215"/>
            <a:ext cx="4940300" cy="51695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$.fn.scrollTo =function(options){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var defaults = {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toT : 0,    //滚动目标位置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durTime : 500,  //过渡动画时间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delay : 30,     //定时器时间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callback:null   //回调函数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var opts = $.extend(defaults,options),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timer = null,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_this = this,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curTop = _this.scrollTop(),//滚动条当前的位置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subTop = opts.toT - curTop,    //滚动条目标位置和当前位置的差值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index = 0,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dur = Math.round(opts.durTime / opts.delay),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smoothScroll = function(t){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index++;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var per = Math.round(subTop/dur);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if(index &gt;= dur){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_this.scrollTop(t);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window.clearInterval(timer);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if(opts.callback &amp;&amp; typeof opts.callback == 'function'){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opts.callback();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}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return;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}else{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_this.scrollTop(curTop + index*per);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}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};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timer = window.setInterval(function(){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smoothScroll(opts.toT);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}, opts.delay);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return _this;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};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78245" y="1487805"/>
            <a:ext cx="57219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调用：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$("html,body").scrollTo( {toT : 0} );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734378" y="266700"/>
            <a:ext cx="586232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用真机测试</a:t>
            </a:r>
            <a:r>
              <a:rPr lang="en-US" alt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webApp</a:t>
            </a:r>
            <a:r>
              <a:rPr lang="zh-CN" alt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或手机站的方法</a:t>
            </a:r>
            <a:endParaRPr lang="zh-CN" altLang="zh-CN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2830" y="1203960"/>
            <a:ext cx="1051687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一、把网站上传至服务器空间，通过输入地址或扫码的方式访问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二、构建局域网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、需要一个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360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随身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wifi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、先在电脑上下载、安装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 360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随身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wifi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驱动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3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、插入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360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随身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wifi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4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、在电脑上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360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随身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wifi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操作界面中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----&gt;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扫码连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wifi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5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、用手机 扫码  （如果手机上没有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360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免费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wifiApp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，则会提示安装）</a:t>
            </a:r>
            <a:endParaRPr lang="zh-CN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6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、在手机的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wifi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选项中 选择 搜到的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“360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免费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wifi”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</a:t>
            </a:r>
            <a:endParaRPr lang="zh-CN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7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、打开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cmd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命令行窗口，直接输入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“ipconfig” ,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回车</a:t>
            </a:r>
            <a:endParaRPr lang="zh-CN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8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、找到无线局域网下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IPv4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地址：  比如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172.16.15.100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把网站放在虚拟主机目录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下，在浏览器中预览，将地址原来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localhost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的部分改为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172.16.15.100 </a:t>
            </a:r>
            <a:r>
              <a:rPr lang="zh-CN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 （不改的话，不能用手机扫码）</a:t>
            </a:r>
            <a:endParaRPr lang="zh-CN" altLang="zh-CN" sz="20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10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、用手机扫码（可安装浏览器二维码生成器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----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草料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），或直接输入地址，即可在手机中看到网站效果。</a:t>
            </a:r>
            <a:endParaRPr lang="zh-CN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2308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移动端尺寸碎片化现象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2965" y="1282065"/>
            <a:ext cx="1072832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大家都知道移动端设备屏幕尺寸非常多，碎片化严重。尤其是Android，你会听到很多种分辨率：480x800, 480x854, 540x960, 720x1280, 1080x1920，而且还有传说中的2K(Retina屏) 屏。近年来iPhone(IOS)的碎片化也加剧了：640x960, 640x1136, 750x1334, 1242x2208。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不要被这些尺寸吓倒。实际上大部分的app(application)和移动端网页(web)，webAPP,  在各种尺寸的屏幕上都能正常显示。说明尺寸的问题一定有解决方法，而且有规律可循。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5356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了解物理尺寸、屏幕尺寸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2965" y="1174115"/>
            <a:ext cx="107283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手机屏幕的物理尺寸，和像素尺寸是不成比例的。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最典型的例子，iPhone 3gs的屏幕像素(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像素尺寸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)是320x480，iPhone 4s的屏幕像素是640x960。刚好两倍，然而两款手机都是3.5英寸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（物理尺寸）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css:    .wrap { width: 320px } 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-2147482614" descr="手机APP UI设计尺寸基础知识,互联网的一些事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55435" y="2663825"/>
            <a:ext cx="4641850" cy="34810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862965" y="3499485"/>
            <a:ext cx="512889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从iphone4开始，苹果公司便推出了所谓的Retina屏，分辨率提高了一倍，变成640x960，但屏幕尺寸却没变化，这就意味着同样大小的屏幕上，像素却多了一倍</a:t>
            </a:r>
            <a:endParaRPr lang="zh-CN" altLang="en-US" sz="1200">
              <a:solidFill>
                <a:schemeClr val="tx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72453" y="336550"/>
            <a:ext cx="35356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了解倍率、逻辑像素尺寸</a:t>
            </a:r>
            <a:endParaRPr 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1210" y="98361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Device Pixel Ratio  :  设备像素比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（倍率）。 （可用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indow.devicePixelRatio查看每个设备的倍率）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苹果以普通屏为基准，给Retina屏定义了一个2倍的倍率(iPhone 6plus除外，它达到了3倍)。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实际像素除以倍率，就得到逻辑像素尺寸。只要两个屏幕逻辑像素相同，它们的显示效果就是相同的。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不难发现，真正决定显示效果的，是逻辑像素尺寸。 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-2147482620" descr="手机APP UI设计尺寸基础知识,互联网的一些事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27495" y="2798445"/>
            <a:ext cx="5054600" cy="37903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-2147482621" descr="手机APP UI设计尺寸基础知识,互联网的一些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200" y="3905885"/>
            <a:ext cx="5364480" cy="26828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153160" y="2798445"/>
            <a:ext cx="461772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Android : 所有逻辑像素宽度为360px  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iphone  : 逻辑像素不等： 320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px  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 375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px   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 414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px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css: header { width: 320px }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1032828" y="411480"/>
            <a:ext cx="23164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移动端必用代码</a:t>
            </a:r>
            <a:endParaRPr 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3145" y="1631315"/>
            <a:ext cx="1034351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&lt;meta name="viewport" content="width=device-width,maximum-scale=1.0,minimum-scale=1.0,initial-scale=1.0,user-scalable=no"&gt;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、viewport  代表 浏览器可视区域的大小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width=device-width  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视口宽度等于设备宽度（设备尺寸即逻辑尺寸）</a:t>
            </a:r>
            <a:endParaRPr lang="zh-CN"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、禁止缩放</a:t>
            </a:r>
            <a:endParaRPr lang="zh-CN" altLang="zh-CN"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2926080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移动端相对长度单位</a:t>
            </a:r>
            <a:endParaRPr lang="zh-CN" sz="24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2965" y="1287145"/>
            <a:ext cx="1072832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单位	描述	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	它是描述相对于应用在当前元素的字体尺寸，所以它也是相对长度单位。一般浏览器字体大小 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默认为16px，则2em == 32px； 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相对于父元素的倍数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rem	</a:t>
            </a:r>
            <a:r>
              <a:rPr lang="zh-CN" sz="1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相对于</a:t>
            </a:r>
            <a:r>
              <a:rPr sz="1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根元素（html）的 font-size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的倍数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vw	viewp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or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 width，视窗宽度，1vw=视窗宽度的1%	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vh	viewp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or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 height，视窗高度，1vh=视窗高度的1%	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vmin	vw和vh中较小的那个。	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vmax	vw和vh中较大的那个。</a:t>
            </a:r>
            <a:r>
              <a:rPr 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如果宽度大于高度，则 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1vmax = 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宽度的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1%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%	 </a:t>
            </a:r>
            <a:r>
              <a:rPr 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相对于父元素的百分比。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 </a:t>
            </a:r>
            <a:endParaRPr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716598" y="283210"/>
            <a:ext cx="1043813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rem</a:t>
            </a:r>
            <a:r>
              <a:rPr lang="zh-CN" altLang="zh-CN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的使用（相对于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zh-CN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根元素的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font-size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属性值的相对单位</a:t>
            </a:r>
            <a:r>
              <a:rPr lang="zh-CN" altLang="zh-CN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zh-CN" sz="2800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2955" y="1382395"/>
            <a:ext cx="10456545" cy="478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主流手机宽度： 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iphone :  320px 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375px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414px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 : 360px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PSD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原稿为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750px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宽， 其中的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.banner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750px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宽，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.box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中文字为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38px :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750px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宽的屏幕中：     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{ font-size: 100px }    -------------&gt; .banner { width: 7.5rem }    .box { font-size: 0.38rem  }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375px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宽的屏幕中：     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{ font-size: 50px}       -------------&gt; .banner { width: 7.5rem }    .box { font-size: 0.38rem  }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360px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宽的屏幕中：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 html { font-size: 48px }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320px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宽的屏幕中：     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{ font-size: 42.6px }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414px</a:t>
            </a: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宽的屏幕中：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	 html { font-size:  55.2px }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186499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手机适配</a:t>
            </a:r>
            <a:r>
              <a:rPr lang="en-US" altLang="zh-CN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en-US" altLang="zh-CN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67123" y="1236042"/>
            <a:ext cx="6112510" cy="4373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&lt;script&gt;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(function(){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function w() {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var r = document.documentElement;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var a = r.getBoundingClientRect().width;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 (a &gt; 750 ){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a = 750;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 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rem = a / 7.5;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r.style.fontSize = rem + "px"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var t;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w();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window.addEventListener("resize", function() {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clearTimeout(t);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t = setTimeout(w, 300)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}, false);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})();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1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&lt;/script&gt;</a:t>
            </a:r>
            <a:endParaRPr lang="zh-CN" altLang="zh-CN" sz="1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734378" y="266700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indent="0" algn="l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注意事项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58215" y="1222375"/>
            <a:ext cx="1051687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浏览器最小字号：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12px ,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如果需要更小字号，可以对装载文本的盒子设置：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transform: scale(.8)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、背景图片一定要设置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background-size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、边框太细在某些小屏手机不显示 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img { vertical-align: top; }   (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对于行内块元素都起作用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img input )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 一定要设置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body { font-size: .14rem},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否则影响图标字体的显示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viewport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要设置完整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zepto.js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http://www.css88.com/doc/zeptojs_api/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4139</Words>
  <Application>WPS 演示</Application>
  <PresentationFormat>自定义</PresentationFormat>
  <Paragraphs>159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494</cp:revision>
  <dcterms:created xsi:type="dcterms:W3CDTF">2016-07-25T11:11:00Z</dcterms:created>
  <dcterms:modified xsi:type="dcterms:W3CDTF">2019-01-18T01:55:50Z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