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74" r:id="rId4"/>
    <p:sldId id="296" r:id="rId5"/>
    <p:sldId id="317" r:id="rId6"/>
    <p:sldId id="321" r:id="rId7"/>
    <p:sldId id="319" r:id="rId8"/>
    <p:sldId id="320" r:id="rId9"/>
    <p:sldId id="322" r:id="rId10"/>
    <p:sldId id="323" r:id="rId11"/>
    <p:sldId id="324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0A3479E-AC78-4174-A655-6FC0B99DD14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8619D9B-EEE3-4A0D-A379-375C2E3C2C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AB48D-2185-4DBF-A690-0BEE1DD08C20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96539-7DCA-407E-B415-9C2E1F74DF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82B82-5012-44D6-B593-20ED4FB6B1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A11D-9976-4952-80AA-6235E8DBD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738C2-D001-48DA-A585-EBB6177627E8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50F23-A905-45FF-A47A-73F55A1938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E5FEF-89CD-4024-A8A8-6E7A7A96931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DEC8-EE36-4C29-AD70-4CD0505D13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F48ED-8A3D-48C4-A570-BD3F47D6E912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8D31-9E62-4419-8168-06B32E699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1447E-FC6B-4A2B-9A0F-A32ECB37D88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1077B-F2BC-435C-9CE9-8BBA27A354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99D8-B011-48DB-8217-B6F9E2C6507E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15A0B-DD2C-41AC-9FBB-5BD3C74646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AC2C6-0120-4F4E-9E6C-548AA3943B7B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9972C-B93D-4617-BCE8-99075DA07F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078F-3D64-4B92-AB24-2C2EDAE67B54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9E2F8-F92E-45B9-A335-793DE2301D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8340-0377-4C1A-96DB-DBA220263304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89C90-92DB-437C-8818-A93DD5CB58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63E5-7F93-4752-8F97-8FCF3EFAB49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DA38-4416-492A-8A5B-1B4A76FC0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0775"/>
                  <a:ext cx="2674346" cy="2554729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1521"/>
                  <a:ext cx="2854134" cy="25547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69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EBFAF4-046C-4811-9EEF-29F496A4587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9E966B-E476-42DE-9433-6E28D60354F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6000" b="1">
                <a:solidFill>
                  <a:srgbClr val="227577"/>
                </a:solidFill>
                <a:ea typeface="黑体" panose="02010609060101010101" pitchFamily="49" charset="-122"/>
              </a:rPr>
              <a:t>移动端事件</a:t>
            </a:r>
            <a:endParaRPr lang="en-US" altLang="zh-CN" sz="6000" b="1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1"/>
          <p:cNvSpPr txBox="1">
            <a:spLocks noChangeArrowheads="1"/>
          </p:cNvSpPr>
          <p:nvPr/>
        </p:nvSpPr>
        <p:spPr bwMode="auto">
          <a:xfrm>
            <a:off x="681038" y="314325"/>
            <a:ext cx="29375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阻止浏览器默认行为</a:t>
            </a:r>
            <a:endParaRPr lang="zh-CN" altLang="en-US" sz="2400" b="1"/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文本框 7"/>
          <p:cNvSpPr txBox="1">
            <a:spLocks noChangeArrowheads="1"/>
          </p:cNvSpPr>
          <p:nvPr/>
        </p:nvSpPr>
        <p:spPr bwMode="auto">
          <a:xfrm>
            <a:off x="1479550" y="1360488"/>
            <a:ext cx="93599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手指在滑动整个屏幕时，会影响浏览器的行为，比如滚动和缩放。所以在调用</a:t>
            </a:r>
            <a:r>
              <a:rPr lang="en-US" altLang="zh-CN"/>
              <a:t>touch</a:t>
            </a:r>
            <a:r>
              <a:rPr lang="zh-CN" altLang="en-US"/>
              <a:t>事件时，要注意禁止缩放和滚动。</a:t>
            </a:r>
            <a:endParaRPr lang="zh-CN" altLang="en-US" b="1"/>
          </a:p>
        </p:txBody>
      </p:sp>
      <p:sp>
        <p:nvSpPr>
          <p:cNvPr id="24580" name="矩形 4"/>
          <p:cNvSpPr>
            <a:spLocks noChangeArrowheads="1"/>
          </p:cNvSpPr>
          <p:nvPr/>
        </p:nvSpPr>
        <p:spPr bwMode="auto">
          <a:xfrm>
            <a:off x="1709738" y="2189163"/>
            <a:ext cx="9482137" cy="1703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禁止缩放通过</a:t>
            </a:r>
            <a:r>
              <a:rPr lang="en-US" altLang="zh-CN"/>
              <a:t>meta</a:t>
            </a:r>
            <a:r>
              <a:rPr lang="zh-CN" altLang="en-US"/>
              <a:t>元标签来设置 </a:t>
            </a:r>
            <a:r>
              <a:rPr lang="en-US" altLang="zh-CN"/>
              <a:t>&lt;meta name="viewport" content="target-densitydpi=320,width=640,user-scalable=no"&gt;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禁止滚动</a:t>
            </a:r>
            <a:r>
              <a:rPr lang="en-US" altLang="zh-CN"/>
              <a:t>preventDefault</a:t>
            </a:r>
            <a:r>
              <a:rPr lang="zh-CN" altLang="en-US"/>
              <a:t>是阻止默认行为，</a:t>
            </a:r>
            <a:r>
              <a:rPr lang="en-US" altLang="zh-CN"/>
              <a:t>touch</a:t>
            </a:r>
            <a:r>
              <a:rPr lang="zh-CN" altLang="en-US"/>
              <a:t>事件的默认行为就是滚动。 </a:t>
            </a:r>
            <a:r>
              <a:rPr lang="en-US" altLang="zh-CN"/>
              <a:t>event.preventDefault();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013" y="385763"/>
            <a:ext cx="1724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移动端事件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81" name="Group 21"/>
          <p:cNvGraphicFramePr>
            <a:graphicFrameLocks noGrp="1"/>
          </p:cNvGraphicFramePr>
          <p:nvPr/>
        </p:nvGraphicFramePr>
        <p:xfrm>
          <a:off x="2032000" y="1323975"/>
          <a:ext cx="6155656" cy="1918836"/>
        </p:xfrm>
        <a:graphic>
          <a:graphicData uri="http://schemas.openxmlformats.org/drawingml/2006/table">
            <a:tbl>
              <a:tblPr/>
              <a:tblGrid>
                <a:gridCol w="3077828"/>
                <a:gridCol w="3077828"/>
              </a:tblGrid>
              <a:tr h="47970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事件名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69251" marR="69251" marT="34626" marB="346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69251" marR="69251" marT="34626" marB="346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touchstart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宋体" panose="02010600030101010101" pitchFamily="2" charset="-122"/>
                      </a:endParaRPr>
                    </a:p>
                  </a:txBody>
                  <a:tcPr marL="69251" marR="69251" marT="34626" marB="346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手指刚接触屏幕时触发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69251" marR="69251" marT="34626" marB="346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797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touchmove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宋体" panose="02010600030101010101" pitchFamily="2" charset="-122"/>
                      </a:endParaRPr>
                    </a:p>
                  </a:txBody>
                  <a:tcPr marL="69251" marR="69251" marT="34626" marB="346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手指在屏幕上移动时触发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69251" marR="69251" marT="34626" marB="346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7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touchend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宋体" panose="02010600030101010101" pitchFamily="2" charset="-122"/>
                      </a:endParaRPr>
                    </a:p>
                  </a:txBody>
                  <a:tcPr marL="69251" marR="69251" marT="34626" marB="346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手指从屏幕上移开时触发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69251" marR="69251" marT="34626" marB="346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5379" name="矩形 5"/>
          <p:cNvSpPr>
            <a:spLocks noChangeArrowheads="1"/>
          </p:cNvSpPr>
          <p:nvPr/>
        </p:nvSpPr>
        <p:spPr bwMode="auto">
          <a:xfrm>
            <a:off x="2092325" y="5164138"/>
            <a:ext cx="80883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注意：需要用给</a:t>
            </a:r>
            <a:r>
              <a:rPr lang="en-US" altLang="zh-CN" b="1">
                <a:solidFill>
                  <a:srgbClr val="FF0000"/>
                </a:solidFill>
              </a:rPr>
              <a:t>DOM</a:t>
            </a:r>
            <a:r>
              <a:rPr lang="zh-CN" altLang="en-US" b="1">
                <a:solidFill>
                  <a:srgbClr val="FF0000"/>
                </a:solidFill>
              </a:rPr>
              <a:t>对象添加事件侦听的方式添加</a:t>
            </a:r>
            <a:r>
              <a:rPr lang="en-US" altLang="zh-CN" b="1">
                <a:solidFill>
                  <a:srgbClr val="FF0000"/>
                </a:solidFill>
              </a:rPr>
              <a:t>touch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在少部分浏览器通过标签属性或者</a:t>
            </a:r>
            <a:r>
              <a:rPr lang="en-US" altLang="zh-CN" b="1">
                <a:solidFill>
                  <a:srgbClr val="FF0000"/>
                </a:solidFill>
              </a:rPr>
              <a:t>dom</a:t>
            </a:r>
            <a:r>
              <a:rPr lang="zh-CN" altLang="en-US" b="1">
                <a:solidFill>
                  <a:srgbClr val="FF0000"/>
                </a:solidFill>
              </a:rPr>
              <a:t>属性添加的</a:t>
            </a:r>
            <a:r>
              <a:rPr lang="en-US" altLang="zh-CN" b="1">
                <a:solidFill>
                  <a:srgbClr val="FF0000"/>
                </a:solidFill>
              </a:rPr>
              <a:t>touch</a:t>
            </a:r>
            <a:r>
              <a:rPr lang="zh-CN" altLang="en-US" b="1">
                <a:solidFill>
                  <a:srgbClr val="FF0000"/>
                </a:solidFill>
              </a:rPr>
              <a:t>事件会不成功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8099" y="3642406"/>
            <a:ext cx="6096000" cy="14446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检测设备是否支持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touch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var msg1 = "onclick" in document?"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click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":"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不支持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var msg2 = "ontouchstart" in document?"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touch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":"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不支持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     alert(msg1);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     alert(msg2);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/>
          <p:cNvSpPr txBox="1">
            <a:spLocks noChangeArrowheads="1"/>
          </p:cNvSpPr>
          <p:nvPr/>
        </p:nvSpPr>
        <p:spPr bwMode="auto">
          <a:xfrm>
            <a:off x="546100" y="323850"/>
            <a:ext cx="16081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event</a:t>
            </a:r>
            <a:r>
              <a:rPr lang="zh-CN" altLang="en-US" sz="2400" b="1"/>
              <a:t>对象</a:t>
            </a:r>
            <a:endParaRPr lang="zh-CN" altLang="en-US" sz="2400" b="1"/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363" name="Text Box 1193"/>
          <p:cNvSpPr txBox="1">
            <a:spLocks noChangeArrowheads="1"/>
          </p:cNvSpPr>
          <p:nvPr/>
        </p:nvSpPr>
        <p:spPr bwMode="auto">
          <a:xfrm>
            <a:off x="1733550" y="1547813"/>
            <a:ext cx="8121650" cy="6451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每个触摸事件被触发后，会生成一个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event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对象，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event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对象里额外包括以下二个触摸列表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6404" name="Group 20"/>
          <p:cNvGraphicFramePr>
            <a:graphicFrameLocks noGrp="1"/>
          </p:cNvGraphicFramePr>
          <p:nvPr/>
        </p:nvGraphicFramePr>
        <p:xfrm>
          <a:off x="1485900" y="2897505"/>
          <a:ext cx="10311130" cy="2425700"/>
        </p:xfrm>
        <a:graphic>
          <a:graphicData uri="http://schemas.openxmlformats.org/drawingml/2006/table">
            <a:tbl>
              <a:tblPr/>
              <a:tblGrid>
                <a:gridCol w="3124835"/>
                <a:gridCol w="718629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列表名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86699" marR="86699" marT="43349" marB="4334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86699" marR="86699" marT="43349" marB="4334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touches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宋体" panose="02010600030101010101" pitchFamily="2" charset="-122"/>
                      </a:endParaRPr>
                    </a:p>
                  </a:txBody>
                  <a:tcPr marL="86699" marR="86699" marT="43349" marB="43349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当前屏幕上所有手指的列表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touchend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事件下此属性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length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0)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86699" marR="86699" marT="43349" marB="43349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targetTouches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宋体" panose="02010600030101010101" pitchFamily="2" charset="-122"/>
                      </a:endParaRPr>
                    </a:p>
                  </a:txBody>
                  <a:tcPr marL="86699" marR="86699" marT="43349" marB="43349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当前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dom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元素上手指的列表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(touchend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事件下此属性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宋体" panose="02010600030101010101" pitchFamily="2" charset="-122"/>
                        </a:rPr>
                        <a:t>length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  <a:ea typeface="黑体" panose="02010609060101010101" pitchFamily="49" charset="-122"/>
                        </a:rPr>
                        <a:t>0)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herit"/>
                        <a:ea typeface="黑体" panose="02010609060101010101" pitchFamily="49" charset="-122"/>
                      </a:endParaRPr>
                    </a:p>
                  </a:txBody>
                  <a:tcPr marL="86699" marR="86699" marT="43349" marB="43349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"/>
          <p:cNvSpPr txBox="1">
            <a:spLocks noChangeArrowheads="1"/>
          </p:cNvSpPr>
          <p:nvPr/>
        </p:nvSpPr>
        <p:spPr bwMode="auto">
          <a:xfrm>
            <a:off x="546100" y="323850"/>
            <a:ext cx="22574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touch</a:t>
            </a:r>
            <a:r>
              <a:rPr lang="zh-CN" altLang="en-US" sz="240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对象属性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9450" y="3384550"/>
          <a:ext cx="8128000" cy="2851908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34679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700" b="1" dirty="0">
                          <a:latin typeface="inherit"/>
                        </a:rPr>
                        <a:t>属性</a:t>
                      </a:r>
                      <a:endParaRPr lang="zh-CN" altLang="en-US" sz="1700" b="1" dirty="0">
                        <a:latin typeface="inherit"/>
                      </a:endParaRPr>
                    </a:p>
                  </a:txBody>
                  <a:tcPr marL="86699" marR="86699" marT="43349" marB="433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700" b="1">
                          <a:latin typeface="inherit"/>
                        </a:rPr>
                        <a:t>描述</a:t>
                      </a:r>
                      <a:endParaRPr lang="zh-CN" altLang="en-US" sz="1700" b="1">
                        <a:latin typeface="inherit"/>
                      </a:endParaRPr>
                    </a:p>
                  </a:txBody>
                  <a:tcPr marL="86699" marR="86699" marT="43349" marB="4334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79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 b="1">
                          <a:latin typeface="inherit"/>
                        </a:rPr>
                        <a:t>clientX/clientY</a:t>
                      </a:r>
                      <a:endParaRPr lang="en-US" sz="1700" b="1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700" b="0" dirty="0">
                          <a:latin typeface="inherit"/>
                        </a:rPr>
                        <a:t>触摸点相对浏览器窗口的位置</a:t>
                      </a:r>
                      <a:endParaRPr lang="zh-CN" altLang="en-US" sz="1700" b="0" dirty="0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679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 b="1">
                          <a:latin typeface="inherit"/>
                        </a:rPr>
                        <a:t>pageX/pageY</a:t>
                      </a:r>
                      <a:endParaRPr lang="en-US" sz="1700" b="1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zh-CN" sz="1700" b="0">
                          <a:latin typeface="inherit"/>
                        </a:rPr>
                        <a:t>/</a:t>
                      </a:r>
                      <a:r>
                        <a:rPr lang="zh-CN" altLang="en-US" sz="1700" b="0">
                          <a:latin typeface="inherit"/>
                        </a:rPr>
                        <a:t>触摸点相对于页面的位置</a:t>
                      </a:r>
                      <a:endParaRPr lang="zh-CN" altLang="en-US" sz="1700" b="0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79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 b="1">
                          <a:latin typeface="inherit"/>
                        </a:rPr>
                        <a:t>screenX/screenY</a:t>
                      </a:r>
                      <a:endParaRPr lang="en-US" sz="1700" b="1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700" b="0">
                          <a:latin typeface="inherit"/>
                        </a:rPr>
                        <a:t>触摸点相对于屏幕的位置</a:t>
                      </a:r>
                      <a:endParaRPr lang="zh-CN" altLang="en-US" sz="1700" b="0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679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 b="1">
                          <a:latin typeface="inherit"/>
                        </a:rPr>
                        <a:t>target</a:t>
                      </a:r>
                      <a:endParaRPr lang="en-US" sz="1700" b="1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700" b="0" dirty="0">
                          <a:latin typeface="inherit"/>
                        </a:rPr>
                        <a:t>当前的</a:t>
                      </a:r>
                      <a:r>
                        <a:rPr lang="en-US" sz="1700" b="0" dirty="0">
                          <a:latin typeface="inherit"/>
                        </a:rPr>
                        <a:t>DOM</a:t>
                      </a:r>
                      <a:r>
                        <a:rPr lang="zh-CN" altLang="en-US" sz="1700" b="0" dirty="0">
                          <a:latin typeface="inherit"/>
                        </a:rPr>
                        <a:t>元素</a:t>
                      </a:r>
                      <a:endParaRPr lang="zh-CN" altLang="en-US" sz="1700" b="0" dirty="0">
                        <a:latin typeface="inherit"/>
                      </a:endParaRPr>
                    </a:p>
                  </a:txBody>
                  <a:tcPr marL="86699" marR="86699" marT="43349" marB="4334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7430" name="矩形 5"/>
          <p:cNvSpPr>
            <a:spLocks noChangeArrowheads="1"/>
          </p:cNvSpPr>
          <p:nvPr/>
        </p:nvSpPr>
        <p:spPr bwMode="auto">
          <a:xfrm>
            <a:off x="2011363" y="1441450"/>
            <a:ext cx="8032750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这些列表里的每次触摸由</a:t>
            </a:r>
            <a:r>
              <a:rPr lang="en-US" altLang="zh-CN" sz="2800"/>
              <a:t>touch</a:t>
            </a:r>
            <a:r>
              <a:rPr lang="zh-CN" altLang="en-US" sz="2800"/>
              <a:t>对象组成，</a:t>
            </a:r>
            <a:r>
              <a:rPr lang="en-US" altLang="zh-CN" sz="2800"/>
              <a:t>touch</a:t>
            </a:r>
            <a:r>
              <a:rPr lang="zh-CN" altLang="en-US" sz="2800"/>
              <a:t>对象里包含着触摸信息，主要属性如下：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100" y="323850"/>
            <a:ext cx="3497263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判断支不支持</a:t>
            </a:r>
            <a:r>
              <a:rPr 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touch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事件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64323" y="2131060"/>
            <a:ext cx="8524875" cy="34150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hasTouch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=function(){ 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touchObj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={};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b="1" dirty="0" err="1">
                <a:latin typeface="Arial" panose="020B0604020202020204" pitchFamily="34" charset="0"/>
                <a:ea typeface="宋体" panose="02010600030101010101" pitchFamily="2" charset="-122"/>
              </a:rPr>
              <a:t>touchObj.isSupportTouch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 = "</a:t>
            </a:r>
            <a:r>
              <a:rPr lang="en-US" b="1" dirty="0" err="1">
                <a:latin typeface="Arial" panose="020B0604020202020204" pitchFamily="34" charset="0"/>
                <a:ea typeface="宋体" panose="02010600030101010101" pitchFamily="2" charset="-122"/>
              </a:rPr>
              <a:t>ontouchend</a:t>
            </a:r>
            <a:r>
              <a:rPr lang="en-US" b="1" dirty="0">
                <a:latin typeface="Arial" panose="020B0604020202020204" pitchFamily="34" charset="0"/>
                <a:ea typeface="宋体" panose="02010600030101010101" pitchFamily="2" charset="-122"/>
              </a:rPr>
              <a:t>" in document ? true : false;    </a:t>
            </a: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touchObj.isEvent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touchObj.isSupportTouch?‘touchstart‘:‘click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‘; 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     return </a:t>
            </a:r>
            <a:r>
              <a:rPr lang="en-US" dirty="0" err="1">
                <a:latin typeface="Arial" panose="020B0604020202020204" pitchFamily="34" charset="0"/>
                <a:ea typeface="宋体" panose="02010600030101010101" pitchFamily="2" charset="-122"/>
              </a:rPr>
              <a:t>touchObj.isEvent</a:t>
            </a: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60000"/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$(“.box”).addEventListener(hasTouch(),function(){});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>
            <a:spLocks noChangeArrowheads="1"/>
          </p:cNvSpPr>
          <p:nvPr/>
        </p:nvSpPr>
        <p:spPr bwMode="auto">
          <a:xfrm>
            <a:off x="546100" y="323850"/>
            <a:ext cx="25352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移动端框架</a:t>
            </a:r>
            <a:r>
              <a:rPr lang="en-US" altLang="zh-CN" sz="2400" b="1"/>
              <a:t>zepto</a:t>
            </a:r>
            <a:endParaRPr lang="en-US" altLang="zh-CN" sz="2400" b="1"/>
          </a:p>
        </p:txBody>
      </p:sp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06513" y="2146300"/>
            <a:ext cx="9661525" cy="2399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err="1">
                <a:latin typeface="微软雅黑" panose="020B0503020204020204" charset="-122"/>
                <a:ea typeface="微软雅黑" panose="020B0503020204020204" charset="-122"/>
              </a:rPr>
              <a:t>体积小，功能强</a:t>
            </a:r>
            <a:endParaRPr lang="zh-CN" altLang="en-US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的轻量版，语法和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jquey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类似，但是省去了部分功能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模块化，主文件只包含了常用操作，如果想用别的模块的话，需要再引用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eaLnBrk="0" hangingPunct="0">
              <a:lnSpc>
                <a:spcPct val="150000"/>
              </a:lnSpc>
              <a:defRPr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"/>
          <p:cNvSpPr txBox="1">
            <a:spLocks noChangeArrowheads="1"/>
          </p:cNvSpPr>
          <p:nvPr/>
        </p:nvSpPr>
        <p:spPr bwMode="auto">
          <a:xfrm>
            <a:off x="681038" y="314325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移动端事件常见问题</a:t>
            </a:r>
            <a:endParaRPr lang="zh-CN" altLang="en-US" sz="2400" b="1"/>
          </a:p>
        </p:txBody>
      </p:sp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1507" name="文本框 7"/>
          <p:cNvSpPr txBox="1">
            <a:spLocks noChangeArrowheads="1"/>
          </p:cNvSpPr>
          <p:nvPr/>
        </p:nvSpPr>
        <p:spPr bwMode="auto">
          <a:xfrm>
            <a:off x="1479550" y="1360488"/>
            <a:ext cx="93599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/>
              <a:t>click </a:t>
            </a:r>
            <a:r>
              <a:rPr lang="zh-CN" altLang="en-US" b="1"/>
              <a:t>和 </a:t>
            </a:r>
            <a:r>
              <a:rPr lang="en-US" altLang="zh-CN" b="1"/>
              <a:t>tap (zepto </a:t>
            </a:r>
            <a:r>
              <a:rPr lang="zh-CN" altLang="zh-CN" b="1"/>
              <a:t>特有的事件</a:t>
            </a:r>
            <a:r>
              <a:rPr lang="en-US" altLang="zh-CN" b="1"/>
              <a:t>)</a:t>
            </a:r>
            <a:r>
              <a:rPr lang="zh-CN" altLang="en-US" b="1"/>
              <a:t>比较</a:t>
            </a:r>
            <a:endParaRPr lang="zh-CN" altLang="en-US" b="1"/>
          </a:p>
        </p:txBody>
      </p:sp>
      <p:sp>
        <p:nvSpPr>
          <p:cNvPr id="21508" name="矩形 4"/>
          <p:cNvSpPr>
            <a:spLocks noChangeArrowheads="1"/>
          </p:cNvSpPr>
          <p:nvPr/>
        </p:nvSpPr>
        <p:spPr bwMode="auto">
          <a:xfrm>
            <a:off x="1709738" y="2189163"/>
            <a:ext cx="9482137" cy="1737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两者都会在点击时触发，但是在手机</a:t>
            </a:r>
            <a:r>
              <a:rPr lang="en-US" altLang="zh-CN"/>
              <a:t>WEB</a:t>
            </a:r>
            <a:r>
              <a:rPr lang="zh-CN" altLang="en-US"/>
              <a:t>端，</a:t>
            </a:r>
            <a:r>
              <a:rPr lang="en-US" altLang="zh-CN"/>
              <a:t>click</a:t>
            </a:r>
            <a:r>
              <a:rPr lang="zh-CN" altLang="en-US"/>
              <a:t>会有 </a:t>
            </a:r>
            <a:r>
              <a:rPr lang="en-US" altLang="zh-CN"/>
              <a:t>200~300 ms</a:t>
            </a:r>
            <a:r>
              <a:rPr lang="zh-CN" altLang="zh-CN"/>
              <a:t>延迟</a:t>
            </a:r>
            <a:r>
              <a:rPr lang="zh-CN" altLang="en-US"/>
              <a:t>，所以请用</a:t>
            </a:r>
            <a:r>
              <a:rPr lang="en-US" altLang="zh-CN"/>
              <a:t>tap</a:t>
            </a:r>
            <a:r>
              <a:rPr lang="zh-CN" altLang="en-US"/>
              <a:t>代替   </a:t>
            </a:r>
            <a:r>
              <a:rPr lang="en-US" altLang="zh-CN"/>
              <a:t>click</a:t>
            </a:r>
            <a:r>
              <a:rPr lang="zh-CN" altLang="en-US"/>
              <a:t>作为点击事件</a:t>
            </a:r>
            <a:endParaRPr lang="zh-CN" altLang="en-US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singleTap</a:t>
            </a:r>
            <a:r>
              <a:rPr lang="zh-CN" altLang="en-US"/>
              <a:t>和</a:t>
            </a:r>
            <a:r>
              <a:rPr lang="en-US" altLang="zh-CN"/>
              <a:t>doubleTap </a:t>
            </a:r>
            <a:r>
              <a:rPr lang="zh-CN" altLang="en-US"/>
              <a:t>分别代表单次点击和双次点击</a:t>
            </a:r>
            <a:endParaRPr lang="zh-CN" altLang="en-US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longTap — 当一个元素被按住超过750ms触发。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1"/>
          <p:cNvSpPr txBox="1">
            <a:spLocks noChangeArrowheads="1"/>
          </p:cNvSpPr>
          <p:nvPr/>
        </p:nvSpPr>
        <p:spPr bwMode="auto">
          <a:xfrm>
            <a:off x="681038" y="314325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移动端事件常见问题</a:t>
            </a:r>
            <a:endParaRPr lang="zh-CN" altLang="en-US" sz="2400" b="1"/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2531" name="文本框 7"/>
          <p:cNvSpPr txBox="1">
            <a:spLocks noChangeArrowheads="1"/>
          </p:cNvSpPr>
          <p:nvPr/>
        </p:nvSpPr>
        <p:spPr bwMode="auto">
          <a:xfrm>
            <a:off x="1479550" y="1360488"/>
            <a:ext cx="93599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/>
              <a:t>关于</a:t>
            </a:r>
            <a:r>
              <a:rPr lang="en-US" altLang="zh-CN" b="1"/>
              <a:t>tap</a:t>
            </a:r>
            <a:r>
              <a:rPr lang="zh-CN" altLang="en-US" b="1"/>
              <a:t>的点透处理</a:t>
            </a:r>
            <a:endParaRPr lang="zh-CN" altLang="en-US" b="1"/>
          </a:p>
        </p:txBody>
      </p:sp>
      <p:sp>
        <p:nvSpPr>
          <p:cNvPr id="22532" name="矩形 4"/>
          <p:cNvSpPr>
            <a:spLocks noChangeArrowheads="1"/>
          </p:cNvSpPr>
          <p:nvPr/>
        </p:nvSpPr>
        <p:spPr bwMode="auto">
          <a:xfrm>
            <a:off x="1709738" y="2189163"/>
            <a:ext cx="9482137" cy="2148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在使用</a:t>
            </a:r>
            <a:r>
              <a:rPr lang="en-US" altLang="zh-CN"/>
              <a:t>zepto</a:t>
            </a:r>
            <a:r>
              <a:rPr lang="zh-CN" altLang="en-US"/>
              <a:t>框架的</a:t>
            </a:r>
            <a:r>
              <a:rPr lang="en-US" altLang="zh-CN"/>
              <a:t>tap</a:t>
            </a:r>
            <a:r>
              <a:rPr lang="zh-CN" altLang="en-US"/>
              <a:t>来实现移动设备浏览器内的点击事件，来规避</a:t>
            </a:r>
            <a:r>
              <a:rPr lang="en-US" altLang="zh-CN"/>
              <a:t>click</a:t>
            </a:r>
            <a:r>
              <a:rPr lang="zh-CN" altLang="en-US"/>
              <a:t>事件的延迟响应时，有可能出现点透的情况，即点击会触发非当前层的点击事件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github.com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http://stackoverflow.com/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"/>
          <p:cNvSpPr txBox="1">
            <a:spLocks noChangeArrowheads="1"/>
          </p:cNvSpPr>
          <p:nvPr/>
        </p:nvSpPr>
        <p:spPr bwMode="auto">
          <a:xfrm>
            <a:off x="681038" y="314325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移动端事件常见问题</a:t>
            </a:r>
            <a:endParaRPr lang="zh-CN" altLang="en-US" sz="2400" b="1"/>
          </a:p>
        </p:txBody>
      </p:sp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5" name="文本框 7"/>
          <p:cNvSpPr txBox="1">
            <a:spLocks noChangeArrowheads="1"/>
          </p:cNvSpPr>
          <p:nvPr/>
        </p:nvSpPr>
        <p:spPr bwMode="auto">
          <a:xfrm>
            <a:off x="1479550" y="1360488"/>
            <a:ext cx="93599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/>
              <a:t>解决方案</a:t>
            </a:r>
            <a:endParaRPr lang="zh-CN" altLang="en-US" b="1"/>
          </a:p>
        </p:txBody>
      </p:sp>
      <p:sp>
        <p:nvSpPr>
          <p:cNvPr id="23556" name="矩形 4"/>
          <p:cNvSpPr>
            <a:spLocks noChangeArrowheads="1"/>
          </p:cNvSpPr>
          <p:nvPr/>
        </p:nvSpPr>
        <p:spPr bwMode="auto">
          <a:xfrm>
            <a:off x="1709738" y="2189163"/>
            <a:ext cx="9482137" cy="2947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github</a:t>
            </a:r>
            <a:r>
              <a:rPr lang="zh-CN" altLang="en-US"/>
              <a:t>上有一个叫做</a:t>
            </a:r>
            <a:r>
              <a:rPr lang="en-US" altLang="zh-CN"/>
              <a:t>fastclick</a:t>
            </a:r>
            <a:r>
              <a:rPr lang="zh-CN" altLang="en-US"/>
              <a:t>的库，它也能规避移动设备上</a:t>
            </a:r>
            <a:r>
              <a:rPr lang="en-US" altLang="zh-CN"/>
              <a:t>click</a:t>
            </a:r>
            <a:r>
              <a:rPr lang="zh-CN" altLang="en-US"/>
              <a:t>事件的延迟响应，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需要提前声明：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FastClick.attach(document.body)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然后给需要“无延迟点击”的元素绑定</a:t>
            </a:r>
            <a:r>
              <a:rPr lang="en-US" altLang="zh-CN"/>
              <a:t>click</a:t>
            </a:r>
            <a:r>
              <a:rPr lang="zh-CN" altLang="en-US"/>
              <a:t>事件（注意不再是绑定</a:t>
            </a:r>
            <a:r>
              <a:rPr lang="en-US" altLang="zh-CN"/>
              <a:t>zepto</a:t>
            </a:r>
            <a:r>
              <a:rPr lang="zh-CN" altLang="en-US"/>
              <a:t>的</a:t>
            </a:r>
            <a:r>
              <a:rPr lang="en-US" altLang="zh-CN"/>
              <a:t>tap</a:t>
            </a:r>
            <a:r>
              <a:rPr lang="zh-CN" altLang="en-US"/>
              <a:t>事件）即可。当然，你也可以不在</a:t>
            </a:r>
            <a:r>
              <a:rPr lang="en-US" altLang="zh-CN"/>
              <a:t>body</a:t>
            </a:r>
            <a:r>
              <a:rPr lang="zh-CN" altLang="en-US"/>
              <a:t>上初始化它，而在某个</a:t>
            </a:r>
            <a:r>
              <a:rPr lang="en-US" altLang="zh-CN"/>
              <a:t>dom</a:t>
            </a:r>
            <a:r>
              <a:rPr lang="zh-CN" altLang="en-US"/>
              <a:t>上初始化，这样，只有这个</a:t>
            </a:r>
            <a:r>
              <a:rPr lang="en-US" altLang="zh-CN"/>
              <a:t>dom</a:t>
            </a:r>
            <a:r>
              <a:rPr lang="zh-CN" altLang="en-US"/>
              <a:t>和它的子元素才能享受“无延迟”的点击。实践开发中发现，当元素绑定</a:t>
            </a:r>
            <a:r>
              <a:rPr lang="en-US" altLang="zh-CN"/>
              <a:t>fastclick</a:t>
            </a:r>
            <a:r>
              <a:rPr lang="zh-CN" altLang="en-US"/>
              <a:t>后，</a:t>
            </a:r>
            <a:r>
              <a:rPr lang="en-US" altLang="zh-CN"/>
              <a:t>click</a:t>
            </a:r>
            <a:r>
              <a:rPr lang="zh-CN" altLang="en-US"/>
              <a:t>响应速度比</a:t>
            </a:r>
            <a:r>
              <a:rPr lang="en-US" altLang="zh-CN"/>
              <a:t>tap</a:t>
            </a:r>
            <a:r>
              <a:rPr lang="zh-CN" altLang="en-US"/>
              <a:t>还要快一点点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自定义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inherit</vt:lpstr>
      <vt:lpstr>Arial Unicode MS</vt:lpstr>
      <vt:lpstr>Segoe Print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377</cp:revision>
  <dcterms:created xsi:type="dcterms:W3CDTF">2016-07-25T11:11:00Z</dcterms:created>
  <dcterms:modified xsi:type="dcterms:W3CDTF">2019-01-18T07:16:30Z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