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822" y="-96"/>
      </p:cViewPr>
      <p:guideLst>
        <p:guide orient="horz" pos="22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5A01A6-20A5-49D6-87B9-60E5DBA76A8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DA863-77D8-4B83-A7C0-69A4B2226A1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/>
          <p:nvPr/>
        </p:nvGrpSpPr>
        <p:grpSpPr bwMode="auto">
          <a:xfrm>
            <a:off x="-3175" y="-15875"/>
            <a:ext cx="12195175" cy="5130800"/>
            <a:chOff x="-3003" y="-16648"/>
            <a:chExt cx="9146319" cy="5131584"/>
          </a:xfrm>
        </p:grpSpPr>
        <p:pic>
          <p:nvPicPr>
            <p:cNvPr id="5" name="图片 1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003" y="-16648"/>
              <a:ext cx="9144000" cy="3438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5"/>
            <p:cNvSpPr/>
            <p:nvPr/>
          </p:nvSpPr>
          <p:spPr>
            <a:xfrm>
              <a:off x="-3003" y="-10297"/>
              <a:ext cx="9143938" cy="33914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grpSp>
          <p:nvGrpSpPr>
            <p:cNvPr id="7" name="组合 16"/>
            <p:cNvGrpSpPr/>
            <p:nvPr/>
          </p:nvGrpSpPr>
          <p:grpSpPr bwMode="auto">
            <a:xfrm>
              <a:off x="-622" y="1734633"/>
              <a:ext cx="9143938" cy="3380303"/>
              <a:chOff x="62" y="1813754"/>
              <a:chExt cx="9143938" cy="3380303"/>
            </a:xfrm>
          </p:grpSpPr>
          <p:sp>
            <p:nvSpPr>
              <p:cNvPr id="8" name="任意多边形 17"/>
              <p:cNvSpPr/>
              <p:nvPr/>
            </p:nvSpPr>
            <p:spPr>
              <a:xfrm>
                <a:off x="62" y="1928071"/>
                <a:ext cx="2674126" cy="249116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/>
              </a:p>
            </p:txBody>
          </p:sp>
          <p:sp>
            <p:nvSpPr>
              <p:cNvPr id="9" name="椭圆 18"/>
              <p:cNvSpPr/>
              <p:nvPr/>
            </p:nvSpPr>
            <p:spPr>
              <a:xfrm>
                <a:off x="1431184" y="2459965"/>
                <a:ext cx="2853909" cy="27340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/>
              </a:p>
            </p:txBody>
          </p:sp>
          <p:sp>
            <p:nvSpPr>
              <p:cNvPr id="10" name="椭圆 19"/>
              <p:cNvSpPr/>
              <p:nvPr/>
            </p:nvSpPr>
            <p:spPr>
              <a:xfrm>
                <a:off x="3186153" y="2163057"/>
                <a:ext cx="2853909" cy="27134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/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68507" y="1813754"/>
                <a:ext cx="2853908" cy="28007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/>
              </a:p>
            </p:txBody>
          </p:sp>
          <p:sp>
            <p:nvSpPr>
              <p:cNvPr id="12" name="任意多边形 21"/>
              <p:cNvSpPr/>
              <p:nvPr/>
            </p:nvSpPr>
            <p:spPr>
              <a:xfrm>
                <a:off x="6368672" y="2448851"/>
                <a:ext cx="2775328" cy="2522922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/>
              </a:p>
            </p:txBody>
          </p:sp>
        </p:grpSp>
      </p:grpSp>
      <p:grpSp>
        <p:nvGrpSpPr>
          <p:cNvPr id="13" name="组合 23"/>
          <p:cNvGrpSpPr/>
          <p:nvPr/>
        </p:nvGrpSpPr>
        <p:grpSpPr bwMode="auto">
          <a:xfrm rot="5400000">
            <a:off x="5887245" y="5444331"/>
            <a:ext cx="417512" cy="415925"/>
            <a:chOff x="4125910" y="5085713"/>
            <a:chExt cx="546840" cy="546840"/>
          </a:xfrm>
        </p:grpSpPr>
        <p:sp>
          <p:nvSpPr>
            <p:cNvPr id="14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5" name="燕尾形 25">
              <a:hlinkClick r:id="" action="ppaction://hlinkshowjump?jump=nextslide"/>
            </p:cNvPr>
            <p:cNvSpPr/>
            <p:nvPr/>
          </p:nvSpPr>
          <p:spPr>
            <a:xfrm>
              <a:off x="4304725" y="5213032"/>
              <a:ext cx="216241" cy="292205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25164-D143-42A3-A83A-4AD4D2B50F45}" type="datetimeFigureOut">
              <a:rPr lang="zh-CN" altLang="en-US"/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B2DBF-1F9F-4536-A27F-E8223B74D5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7567D-C6D6-41DD-B73A-B7E6C3D1C43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8760F-9E53-43AD-9162-5B46602A1E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AADF2-0DBD-487C-82D8-6CCA1F48E68A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0683-E666-4753-AE88-21DE8A5DE1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D9E05-F3C3-41A8-AE0B-FD8586A3D18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BA088-3B24-4245-A4BE-E90D898903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 bwMode="auto">
          <a:xfrm>
            <a:off x="0" y="2033588"/>
            <a:ext cx="12192000" cy="2790825"/>
            <a:chOff x="0" y="2409825"/>
            <a:chExt cx="9144000" cy="2092325"/>
          </a:xfrm>
        </p:grpSpPr>
        <p:sp>
          <p:nvSpPr>
            <p:cNvPr id="5" name="MH_Others_1"/>
            <p:cNvSpPr>
              <a:spLocks noChangeArrowheads="1"/>
            </p:cNvSpPr>
            <p:nvPr/>
          </p:nvSpPr>
          <p:spPr bwMode="auto">
            <a:xfrm>
              <a:off x="2777729" y="3652366"/>
              <a:ext cx="264319" cy="264219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cxnSp>
          <p:nvCxnSpPr>
            <p:cNvPr id="7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sp>
          <p:nvSpPr>
            <p:cNvPr id="8" name="MH_Others_4"/>
            <p:cNvSpPr>
              <a:spLocks noChangeArrowheads="1"/>
            </p:cNvSpPr>
            <p:nvPr/>
          </p:nvSpPr>
          <p:spPr bwMode="auto">
            <a:xfrm>
              <a:off x="2068116" y="3040617"/>
              <a:ext cx="833438" cy="830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FC214-501D-43AE-A678-33FA17E43689}" type="datetimeFigureOut">
              <a:rPr lang="zh-CN" altLang="en-US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D6C75-CD95-4E5D-89C6-A61225A681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6CAF9-1EDD-46A8-99E4-485608F54455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29D1D-9B6C-4578-A981-947AA83E82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2E50B-35FB-4194-9BA5-BEA3E5FBF43E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B255-EF1F-4A9D-B5D9-AFC5D2D5B4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/>
          <p:nvPr/>
        </p:nvGrpSpPr>
        <p:grpSpPr bwMode="auto">
          <a:xfrm>
            <a:off x="3333750" y="2408238"/>
            <a:ext cx="5524500" cy="2041525"/>
            <a:chOff x="2628900" y="1930400"/>
            <a:chExt cx="3848100" cy="1422400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>
              <a:solidFill>
                <a:srgbClr val="B0DABC"/>
              </a:solidFill>
              <a:rou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A1BE2-C877-4C95-A49B-9B4DC59EE23D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E1291-9B26-4C13-94A7-DB9D311835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81D1-3A42-4197-943E-A0946B97F947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1C8B9-1C56-47CE-8269-6E4A4BF175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100" y="1422400"/>
            <a:ext cx="9321800" cy="0"/>
          </a:xfrm>
          <a:prstGeom prst="line">
            <a:avLst/>
          </a:prstGeom>
          <a:noFill/>
          <a:ln w="28575">
            <a:solidFill>
              <a:srgbClr val="A0E2E4"/>
            </a:solidFill>
            <a:rou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69F27-F584-4550-8CA5-442116EA169F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A7322-571C-4E22-82F0-155A780DE2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3A38A-4D7F-4887-8EDC-C5C2B59C069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FD11-AD56-4FCB-925E-8F5E2DEB92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6"/>
          <p:cNvGrpSpPr/>
          <p:nvPr/>
        </p:nvGrpSpPr>
        <p:grpSpPr bwMode="auto">
          <a:xfrm>
            <a:off x="-3175" y="-25400"/>
            <a:ext cx="12195175" cy="5160963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241" cy="339060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grpSp>
          <p:nvGrpSpPr>
            <p:cNvPr id="1033" name="组合 8"/>
            <p:cNvGrpSpPr/>
            <p:nvPr/>
          </p:nvGrpSpPr>
          <p:grpSpPr bwMode="auto"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35" name="组合 9"/>
              <p:cNvGrpSpPr/>
              <p:nvPr/>
            </p:nvGrpSpPr>
            <p:grpSpPr bwMode="auto"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46846"/>
                  <a:ext cx="2674346" cy="2558658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813" y="2459532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3745" y="2435950"/>
                  <a:ext cx="2857881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6643" y="2117592"/>
                  <a:ext cx="2854134" cy="25586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7491" y="2530278"/>
                  <a:ext cx="2775478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</p:grpSp>
          <p:grpSp>
            <p:nvGrpSpPr>
              <p:cNvPr id="1036" name="组合 10"/>
              <p:cNvGrpSpPr/>
              <p:nvPr/>
            </p:nvGrpSpPr>
            <p:grpSpPr bwMode="auto"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-130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2950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6183" y="2436861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9080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9928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</p:grpSp>
          <p:grpSp>
            <p:nvGrpSpPr>
              <p:cNvPr id="1037" name="组合 11"/>
              <p:cNvGrpSpPr/>
              <p:nvPr/>
            </p:nvGrpSpPr>
            <p:grpSpPr bwMode="auto"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-17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63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3566" y="2436861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6464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7312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</p:grpSp>
          <p:grpSp>
            <p:nvGrpSpPr>
              <p:cNvPr id="1038" name="组合 12"/>
              <p:cNvGrpSpPr/>
              <p:nvPr/>
            </p:nvGrpSpPr>
            <p:grpSpPr bwMode="auto"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1033" y="2083250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1846" y="2460564"/>
                  <a:ext cx="2854134" cy="27708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4779" y="2436982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676" y="2153997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524" y="2531310"/>
                  <a:ext cx="2775476" cy="2527216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760" y="1019126"/>
              <a:ext cx="12190240" cy="4116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55563"/>
            <a:ext cx="10515600" cy="72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065213"/>
            <a:ext cx="10515600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663C45-D34D-4A03-9923-E51BA1FFF52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C5D0B7-9F2D-4285-BC28-1E49B6AD1E8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95313" y="2190750"/>
            <a:ext cx="10279062" cy="167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1" dirty="0">
                <a:solidFill>
                  <a:srgbClr val="227577"/>
                </a:solidFill>
                <a:ea typeface="黑体" panose="02010609060101010101" pitchFamily="49" charset="-122"/>
              </a:rPr>
              <a:t>HTML5</a:t>
            </a:r>
            <a:endParaRPr lang="en-US" altLang="zh-CN" sz="6000" b="1" dirty="0">
              <a:solidFill>
                <a:srgbClr val="227577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4000" b="1" dirty="0">
                <a:solidFill>
                  <a:srgbClr val="227577"/>
                </a:solidFill>
                <a:ea typeface="黑体" panose="02010609060101010101" pitchFamily="49" charset="-122"/>
              </a:rPr>
              <a:t>-----</a:t>
            </a:r>
            <a:r>
              <a:rPr lang="zh-CN" altLang="en-US" sz="4000" b="1" dirty="0">
                <a:solidFill>
                  <a:srgbClr val="227577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4000" b="1" dirty="0">
                <a:solidFill>
                  <a:srgbClr val="227577"/>
                </a:solidFill>
                <a:ea typeface="黑体" panose="02010609060101010101" pitchFamily="49" charset="-122"/>
              </a:rPr>
              <a:t>VG</a:t>
            </a:r>
            <a:endParaRPr lang="zh-CN" altLang="zh-CN" sz="4000" b="1" dirty="0">
              <a:solidFill>
                <a:srgbClr val="227577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3012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43013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/>
            <a:r>
              <a:rPr lang="zh-CN" altLang="en-US" sz="1800" b="1">
                <a:latin typeface="等线" pitchFamily="2" charset="-122"/>
                <a:ea typeface="等线" pitchFamily="2" charset="-122"/>
              </a:rPr>
              <a:t>椭圆 </a:t>
            </a:r>
            <a:r>
              <a:rPr lang="en-US" altLang="zh-CN" sz="1800" b="1">
                <a:latin typeface="等线" pitchFamily="2" charset="-122"/>
                <a:ea typeface="等线" pitchFamily="2" charset="-122"/>
              </a:rPr>
              <a:t>- ellipse</a:t>
            </a:r>
            <a:endParaRPr lang="en-US" altLang="zh-CN" sz="1800" b="1">
              <a:latin typeface="等线" pitchFamily="2" charset="-122"/>
              <a:ea typeface="等线" pitchFamily="2" charset="-122"/>
            </a:endParaRPr>
          </a:p>
          <a:p>
            <a:pPr marL="742950" lvl="2" indent="-342900"/>
            <a:endParaRPr lang="en-US" altLang="zh-CN" sz="180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43014" name="Picture 3" descr="D:\yunhe\课件\试讲ppt\images\ellips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62300" y="2189163"/>
            <a:ext cx="55149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2" descr="D:\yunhe\课件\试讲ppt\images\ellipse-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150" y="6400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4036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44037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800" b="1">
                <a:latin typeface="等线" pitchFamily="2" charset="-122"/>
                <a:ea typeface="等线" pitchFamily="2" charset="-122"/>
              </a:rPr>
              <a:t>线 </a:t>
            </a:r>
            <a:r>
              <a:rPr lang="en-US" altLang="zh-CN" sz="1800" b="1">
                <a:latin typeface="等线" pitchFamily="2" charset="-122"/>
                <a:ea typeface="等线" pitchFamily="2" charset="-122"/>
              </a:rPr>
              <a:t>- line</a:t>
            </a:r>
            <a:endParaRPr lang="en-US" altLang="zh-CN" sz="1800" b="1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44038" name="Picture 2" descr="D:\yunhe\课件\试讲ppt\images\lin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02000" y="2239963"/>
            <a:ext cx="51149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3" descr="D:\yunhe\课件\试讲ppt\images\line-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8275" y="6419850"/>
            <a:ext cx="66579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5060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45061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1062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800" b="1">
                <a:latin typeface="等线" pitchFamily="2" charset="-122"/>
                <a:ea typeface="等线" pitchFamily="2" charset="-122"/>
              </a:rPr>
              <a:t>折线 </a:t>
            </a:r>
            <a:r>
              <a:rPr lang="en-US" altLang="zh-CN" sz="1800" b="1">
                <a:latin typeface="等线" pitchFamily="2" charset="-122"/>
                <a:ea typeface="等线" pitchFamily="2" charset="-122"/>
              </a:rPr>
              <a:t>- polyline</a:t>
            </a:r>
            <a:endParaRPr lang="en-US" altLang="zh-CN" sz="1800" b="1">
              <a:latin typeface="等线" pitchFamily="2" charset="-122"/>
              <a:ea typeface="等线" pitchFamily="2" charset="-122"/>
            </a:endParaRPr>
          </a:p>
          <a:p>
            <a:pPr marL="742950" lvl="2" indent="-342900">
              <a:lnSpc>
                <a:spcPct val="150000"/>
              </a:lnSpc>
            </a:pPr>
            <a:endParaRPr lang="zh-CN" altLang="en-US" sz="1800">
              <a:latin typeface="等线" pitchFamily="2" charset="-122"/>
              <a:ea typeface="等线" pitchFamily="2" charset="-122"/>
            </a:endParaRPr>
          </a:p>
          <a:p>
            <a:pPr marL="742950" lvl="2" indent="-342900"/>
            <a:endParaRPr lang="en-US" altLang="zh-CN" sz="180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45062" name="Picture 5" descr="D:\yunhe\课件\试讲ppt\images\polylin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48013" y="2624138"/>
            <a:ext cx="533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4" descr="D:\yunhe\课件\试讲ppt\images\polyline-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50" y="6372225"/>
            <a:ext cx="8229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6084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46085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1062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800" b="1">
                <a:latin typeface="等线" pitchFamily="2" charset="-122"/>
                <a:ea typeface="等线" pitchFamily="2" charset="-122"/>
              </a:rPr>
              <a:t>多边形 </a:t>
            </a:r>
            <a:r>
              <a:rPr lang="en-US" altLang="zh-CN" sz="1800" b="1">
                <a:latin typeface="等线" pitchFamily="2" charset="-122"/>
                <a:ea typeface="等线" pitchFamily="2" charset="-122"/>
              </a:rPr>
              <a:t>- polygon</a:t>
            </a:r>
            <a:endParaRPr lang="en-US" altLang="zh-CN" sz="1800" b="1">
              <a:latin typeface="等线" pitchFamily="2" charset="-122"/>
              <a:ea typeface="等线" pitchFamily="2" charset="-122"/>
            </a:endParaRPr>
          </a:p>
          <a:p>
            <a:pPr marL="742950" lvl="2" indent="-342900">
              <a:lnSpc>
                <a:spcPct val="150000"/>
              </a:lnSpc>
            </a:pPr>
            <a:endParaRPr lang="zh-CN" altLang="en-US" sz="1800">
              <a:latin typeface="等线" pitchFamily="2" charset="-122"/>
              <a:ea typeface="等线" pitchFamily="2" charset="-122"/>
            </a:endParaRPr>
          </a:p>
          <a:p>
            <a:pPr marL="742950" lvl="2" indent="-342900"/>
            <a:endParaRPr lang="en-US" altLang="zh-CN" sz="180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46086" name="Picture 3" descr="D:\yunhe\课件\试讲ppt\images\polygon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05175" y="2330450"/>
            <a:ext cx="5314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2" descr="D:\yunhe\课件\试讲ppt\images\polygon-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6276975"/>
            <a:ext cx="10906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7108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47109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566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>
                <a:latin typeface="等线" pitchFamily="2" charset="-122"/>
                <a:ea typeface="等线" pitchFamily="2" charset="-122"/>
              </a:rPr>
              <a:t>Path  </a:t>
            </a:r>
            <a:r>
              <a:rPr lang="zh-CN" altLang="en-US" sz="2800" b="1" dirty="0">
                <a:latin typeface="等线" pitchFamily="2" charset="-122"/>
                <a:ea typeface="等线" pitchFamily="2" charset="-122"/>
              </a:rPr>
              <a:t>路径</a:t>
            </a:r>
            <a:endParaRPr lang="en-US" altLang="zh-CN" sz="2800" b="1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dirty="0">
                <a:latin typeface="等线" pitchFamily="2" charset="-122"/>
                <a:ea typeface="等线" pitchFamily="2" charset="-122"/>
              </a:rPr>
              <a:t>&lt;path&gt;</a:t>
            </a:r>
            <a:r>
              <a:rPr lang="zh-CN" altLang="en-US" dirty="0">
                <a:latin typeface="等线" pitchFamily="2" charset="-122"/>
                <a:ea typeface="等线" pitchFamily="2" charset="-122"/>
              </a:rPr>
              <a:t>元素是</a:t>
            </a:r>
            <a:r>
              <a:rPr lang="en-US" altLang="zh-CN" dirty="0">
                <a:latin typeface="等线" pitchFamily="2" charset="-122"/>
                <a:ea typeface="等线" pitchFamily="2" charset="-122"/>
              </a:rPr>
              <a:t>SVG</a:t>
            </a:r>
            <a:r>
              <a:rPr lang="zh-CN" altLang="en-US" dirty="0">
                <a:latin typeface="等线" pitchFamily="2" charset="-122"/>
                <a:ea typeface="等线" pitchFamily="2" charset="-122"/>
              </a:rPr>
              <a:t>基本形状中最强大的一个，它不仅能创建其他基本形状，还能创建更多其他形状。</a:t>
            </a:r>
            <a:endParaRPr lang="en-US" altLang="zh-CN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dirty="0">
                <a:latin typeface="等线" pitchFamily="2" charset="-122"/>
                <a:ea typeface="等线" pitchFamily="2" charset="-122"/>
              </a:rPr>
              <a:t>path</a:t>
            </a:r>
            <a:r>
              <a:rPr lang="zh-CN" altLang="en-US" dirty="0">
                <a:latin typeface="等线" pitchFamily="2" charset="-122"/>
                <a:ea typeface="等线" pitchFamily="2" charset="-122"/>
              </a:rPr>
              <a:t>元素的形状是通过属性</a:t>
            </a:r>
            <a:r>
              <a:rPr lang="en-US" altLang="zh-CN" dirty="0">
                <a:latin typeface="等线" pitchFamily="2" charset="-122"/>
                <a:ea typeface="等线" pitchFamily="2" charset="-122"/>
              </a:rPr>
              <a:t>d</a:t>
            </a:r>
            <a:r>
              <a:rPr lang="zh-CN" altLang="en-US" dirty="0">
                <a:latin typeface="等线" pitchFamily="2" charset="-122"/>
                <a:ea typeface="等线" pitchFamily="2" charset="-122"/>
              </a:rPr>
              <a:t>定义的，属性</a:t>
            </a:r>
            <a:r>
              <a:rPr lang="en-US" altLang="zh-CN" dirty="0">
                <a:latin typeface="等线" pitchFamily="2" charset="-122"/>
                <a:ea typeface="等线" pitchFamily="2" charset="-122"/>
              </a:rPr>
              <a:t>d</a:t>
            </a:r>
            <a:r>
              <a:rPr lang="zh-CN" altLang="en-US" dirty="0">
                <a:latin typeface="等线" pitchFamily="2" charset="-122"/>
                <a:ea typeface="等线" pitchFamily="2" charset="-122"/>
              </a:rPr>
              <a:t>的值是一个“命令</a:t>
            </a:r>
            <a:r>
              <a:rPr lang="en-US" altLang="zh-CN" dirty="0">
                <a:latin typeface="等线" pitchFamily="2" charset="-122"/>
                <a:ea typeface="等线" pitchFamily="2" charset="-122"/>
              </a:rPr>
              <a:t>+</a:t>
            </a:r>
            <a:r>
              <a:rPr lang="zh-CN" altLang="en-US" dirty="0">
                <a:latin typeface="等线" pitchFamily="2" charset="-122"/>
                <a:ea typeface="等线" pitchFamily="2" charset="-122"/>
              </a:rPr>
              <a:t>参数”的序列</a:t>
            </a:r>
            <a:endParaRPr lang="en-US" altLang="zh-CN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endParaRPr lang="en-US" b="1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zh-CN" altLang="en-US" b="1" dirty="0">
                <a:latin typeface="等线" pitchFamily="2" charset="-122"/>
                <a:ea typeface="等线" pitchFamily="2" charset="-122"/>
              </a:rPr>
              <a:t>例</a:t>
            </a:r>
            <a:r>
              <a:rPr lang="en-US" altLang="zh-CN" b="1" dirty="0">
                <a:latin typeface="等线" pitchFamily="2" charset="-122"/>
                <a:ea typeface="等线" pitchFamily="2" charset="-122"/>
              </a:rPr>
              <a:t>:</a:t>
            </a:r>
            <a:endParaRPr lang="en-US" altLang="zh-CN" b="1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endParaRPr lang="en-US" altLang="zh-CN" b="1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b="1" dirty="0">
                <a:latin typeface="等线" pitchFamily="2" charset="-122"/>
                <a:ea typeface="等线" pitchFamily="2" charset="-122"/>
              </a:rPr>
              <a:t>&lt;path d="M 50 140 A 60 60 0 0 0 150 140" stroke="white" stroke-width="3" fill="none"/&gt;</a:t>
            </a:r>
            <a:endParaRPr lang="en-US" altLang="zh-CN" b="1" dirty="0">
              <a:latin typeface="等线" pitchFamily="2" charset="-122"/>
              <a:ea typeface="等线" pitchFamily="2" charset="-122"/>
            </a:endParaRPr>
          </a:p>
          <a:p>
            <a:pPr marL="742950" lvl="2" indent="-342900">
              <a:lnSpc>
                <a:spcPct val="150000"/>
              </a:lnSpc>
            </a:pPr>
            <a:endParaRPr lang="zh-CN" altLang="en-US" sz="2800" dirty="0">
              <a:latin typeface="等线" pitchFamily="2" charset="-122"/>
              <a:ea typeface="等线" pitchFamily="2" charset="-122"/>
            </a:endParaRPr>
          </a:p>
          <a:p>
            <a:pPr marL="742950" lvl="2" indent="-342900"/>
            <a:endParaRPr lang="en-US" altLang="zh-CN" sz="28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8132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48133" name="文本框 5"/>
          <p:cNvSpPr txBox="1">
            <a:spLocks noChangeArrowheads="1"/>
          </p:cNvSpPr>
          <p:nvPr/>
        </p:nvSpPr>
        <p:spPr bwMode="auto">
          <a:xfrm>
            <a:off x="2801620" y="1828800"/>
            <a:ext cx="6588125" cy="4832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latin typeface="等线" pitchFamily="2" charset="-122"/>
                <a:ea typeface="等线" pitchFamily="2" charset="-122"/>
              </a:rPr>
              <a:t>用于路径数据的命令：</a:t>
            </a:r>
            <a:endParaRPr lang="en-US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M = moveto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L = lineto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H = horizontal lineto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V = vertical lineto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C = curveto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S = smooth curveto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Q = quadratic Belzier curve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T = smooth quadratic Belzier curveto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A = elliptical Arc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Z = closepath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9156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49157" name="文本框 5"/>
          <p:cNvSpPr txBox="1">
            <a:spLocks noChangeArrowheads="1"/>
          </p:cNvSpPr>
          <p:nvPr/>
        </p:nvSpPr>
        <p:spPr bwMode="auto">
          <a:xfrm>
            <a:off x="1435100" y="2411413"/>
            <a:ext cx="9582150" cy="210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200" dirty="0">
                <a:latin typeface="等线" pitchFamily="2" charset="-122"/>
                <a:ea typeface="等线" pitchFamily="2" charset="-122"/>
              </a:rPr>
              <a:t>例：</a:t>
            </a:r>
            <a:endParaRPr lang="en-US" altLang="zh-CN" sz="12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200" dirty="0"/>
              <a:t>&lt;path d="M95.727,56.11c-2.29-3.814-4.565-6.092-4.617-6.146c-0.48-0.48-2.289,1.668-2.791,2.309 c-0.762,0.981-2.563,2.625-6.367,4.876c-3.802,2.255-9.599,5.132-18.35,8.687c-3.747,1.524-6.766,3.085-9.192,4.666 c3.136-0.364,6.856-0.784,7.613-0.815c2.007-0.082-0.404,4.203-9.474,2.116c-1.186,0.895-2.195,1.796-3.047,2.699 c-1.388,1.474-2.355,2.959-2.971,4.422c-0.617,1.463-0.877,2.9-0.876,4.246c0.005,3.039,1.285,3.753,2.512,5.495 c1.234,1.746,3.872,2.962,3.872,2.962s-0.704-1.33-1.719-2.789c-1.022-1.463-1.976-3.455-1.971-5.668 c0.001-1.004,0.188-2.065,0.665-3.201c0.275-0.653,0.652-1.335,1.149-2.038c0.466,2.206,1.478,6.081,3.454,10.021 c1.499,2.98,3.555,4.208,6.406,6.524c2.844,2.317,6.521,5.686,11.017,5.679c0.11,0,0.221-0.001,0.332-0.003 c3.876-0.057,7.15-3.391,9.724-5.757c3.87-3.555,6.308-7.082,7.847-12.521c1.531-5.446,2.713-11.542,3.009-15.689 c0.522-7.306,0.163-10.061-0.246-11.266c0.572,0.787,1.188,1.696,1.808,2.743c2.096,3.534,4.127,8.399,4.123,13.856 c-0.002,3.122-0.653,6.447-2.35,9.907c-1.698,3.459-4.452,7.06-8.7,10.68c0,0,9.238-5.66,11.119-9.493 c1.882-3.831,2.628-7.595,2.626-11.095C100.33,65.29,98.012,59.922,95.727,56.11z M77.582,69h11.677C89.259,69,89.259,75,77.582,69 z"/&gt;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50180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50181" name="文本框 5"/>
          <p:cNvSpPr txBox="1">
            <a:spLocks noChangeArrowheads="1"/>
          </p:cNvSpPr>
          <p:nvPr/>
        </p:nvSpPr>
        <p:spPr bwMode="auto">
          <a:xfrm>
            <a:off x="2702560" y="1710055"/>
            <a:ext cx="6588125" cy="3970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latin typeface="等线" pitchFamily="2" charset="-122"/>
                <a:ea typeface="等线" pitchFamily="2" charset="-122"/>
              </a:rPr>
              <a:t>看蒙了吧！看蒙那就对了！</a:t>
            </a:r>
            <a:endParaRPr lang="en-US" altLang="zh-CN" sz="2800" b="1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800" dirty="0">
                <a:latin typeface="等线" pitchFamily="2" charset="-122"/>
                <a:ea typeface="等线" pitchFamily="2" charset="-122"/>
              </a:rPr>
              <a:t>路径曲线相当复杂，所以强烈建议使用 </a:t>
            </a:r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SVG </a:t>
            </a:r>
            <a:r>
              <a:rPr lang="zh-CN" altLang="en-US" sz="2800" dirty="0">
                <a:latin typeface="等线" pitchFamily="2" charset="-122"/>
                <a:ea typeface="等线" pitchFamily="2" charset="-122"/>
              </a:rPr>
              <a:t>编辑器来创建复杂的图形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en-US" sz="2800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800" dirty="0">
                <a:latin typeface="等线" pitchFamily="2" charset="-122"/>
                <a:ea typeface="等线" pitchFamily="2" charset="-122"/>
              </a:rPr>
              <a:t>例如：</a:t>
            </a:r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Inkscape</a:t>
            </a:r>
            <a:r>
              <a:rPr lang="zh-CN" altLang="en-US" sz="2800" dirty="0">
                <a:latin typeface="等线" pitchFamily="2" charset="-122"/>
                <a:ea typeface="等线" pitchFamily="2" charset="-122"/>
              </a:rPr>
              <a:t>，</a:t>
            </a:r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AI</a:t>
            </a:r>
            <a:endParaRPr lang="en-US" altLang="zh-CN" sz="28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51204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51205" name="文本框 5"/>
          <p:cNvSpPr txBox="1">
            <a:spLocks noChangeArrowheads="1"/>
          </p:cNvSpPr>
          <p:nvPr/>
        </p:nvSpPr>
        <p:spPr bwMode="auto">
          <a:xfrm>
            <a:off x="811213" y="1828800"/>
            <a:ext cx="10352087" cy="2183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viewBox=“x, y, width, height” // x: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左上角横坐标，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y: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左上角纵坐标，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width: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宽度，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height: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高度</a:t>
            </a:r>
            <a:endParaRPr lang="zh-CN" altLang="en-US" sz="1600" dirty="0"/>
          </a:p>
          <a:p>
            <a:pPr algn="just"/>
            <a:endParaRPr lang="zh-CN" altLang="en-US" sz="1600" dirty="0"/>
          </a:p>
          <a:p>
            <a:pPr algn="just"/>
            <a:r>
              <a:rPr lang="en-US" altLang="zh-CN" sz="1600" dirty="0">
                <a:sym typeface="+mn-ea"/>
              </a:rPr>
              <a:t>SVG</a:t>
            </a:r>
            <a:r>
              <a:rPr lang="zh-CN" altLang="en-US" sz="1600" dirty="0">
                <a:sym typeface="+mn-ea"/>
              </a:rPr>
              <a:t>就像是我们的显示器屏幕，</a:t>
            </a:r>
            <a:r>
              <a:rPr lang="en-US" altLang="zh-CN" sz="1600" dirty="0">
                <a:sym typeface="+mn-ea"/>
              </a:rPr>
              <a:t>viewBox</a:t>
            </a:r>
            <a:r>
              <a:rPr lang="zh-CN" altLang="en-US" sz="1600" dirty="0">
                <a:sym typeface="+mn-ea"/>
              </a:rPr>
              <a:t>就是截屏工具选中的那个框框，最终的呈现就是把框框中的截屏内容再次在显示器中全屏显示！  </a:t>
            </a:r>
            <a:endParaRPr lang="zh-CN" altLang="en-US" sz="1600" dirty="0"/>
          </a:p>
          <a:p>
            <a:pPr eaLnBrk="0" hangingPunct="0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</a:rPr>
              <a:t>&lt;svg width="400" height="300" viewBox="0,0,40,30" style="border:1px solid #cd0000;"&gt; &lt;rect x="10" y="5" width="20" height="15" fill="#cd0000"/&gt; &lt;/svg&gt; </a:t>
            </a:r>
            <a:endParaRPr lang="en-US" altLang="zh-CN" sz="1600" dirty="0"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文本框 5"/>
          <p:cNvSpPr txBox="1">
            <a:spLocks noChangeArrowheads="1"/>
          </p:cNvSpPr>
          <p:nvPr/>
        </p:nvSpPr>
        <p:spPr bwMode="auto">
          <a:xfrm>
            <a:off x="919798" y="1589405"/>
            <a:ext cx="10352087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</a:rPr>
              <a:t>SVG</a:t>
            </a:r>
            <a:r>
              <a:rPr lang="zh-CN" altLang="en-US" sz="1600" dirty="0">
                <a:latin typeface="微软雅黑" panose="020B0503020204020204" charset="-122"/>
              </a:rPr>
              <a:t>的元素（了解）：</a:t>
            </a:r>
            <a:endParaRPr lang="zh-CN" altLang="en-US" sz="1600" dirty="0">
              <a:latin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</a:rPr>
              <a:t>     （</a:t>
            </a:r>
            <a:r>
              <a:rPr lang="en-US" altLang="zh-CN" sz="1600" dirty="0">
                <a:latin typeface="微软雅黑" panose="020B0503020204020204" charset="-122"/>
              </a:rPr>
              <a:t>1</a:t>
            </a:r>
            <a:r>
              <a:rPr lang="zh-CN" altLang="en-US" sz="1600" dirty="0">
                <a:latin typeface="微软雅黑" panose="020B0503020204020204" charset="-122"/>
              </a:rPr>
              <a:t>）</a:t>
            </a:r>
            <a:r>
              <a:rPr lang="en-US" altLang="zh-CN" sz="1600" dirty="0">
                <a:latin typeface="微软雅黑" panose="020B0503020204020204" charset="-122"/>
              </a:rPr>
              <a:t>&lt;g&gt;</a:t>
            </a:r>
            <a:r>
              <a:rPr lang="zh-CN" altLang="en-US" sz="1600" dirty="0">
                <a:latin typeface="微软雅黑" panose="020B0503020204020204" charset="-122"/>
              </a:rPr>
              <a:t>来实现图形群组。  要引用&lt;g&gt;元素，必须在&lt;g&gt;元素上设置一个ID，通过ID来引用它。&lt;use&gt;元素通过xlink:href属性来引入&lt;g&gt;元素。注意在ID前面要添加一个#。</a:t>
            </a:r>
            <a:endParaRPr lang="zh-CN" altLang="en-US" sz="1600" dirty="0">
              <a:latin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</a:rPr>
              <a:t>     （</a:t>
            </a:r>
            <a:r>
              <a:rPr lang="en-US" altLang="zh-CN" sz="1600" dirty="0">
                <a:latin typeface="微软雅黑" panose="020B0503020204020204" charset="-122"/>
              </a:rPr>
              <a:t>2</a:t>
            </a:r>
            <a:r>
              <a:rPr lang="zh-CN" altLang="en-US" sz="1600" dirty="0">
                <a:latin typeface="微软雅黑" panose="020B0503020204020204" charset="-122"/>
              </a:rPr>
              <a:t>）</a:t>
            </a:r>
            <a:r>
              <a:rPr lang="en-US" altLang="zh-CN" sz="1600" dirty="0">
                <a:latin typeface="微软雅黑" panose="020B0503020204020204" charset="-122"/>
              </a:rPr>
              <a:t>SVG的&lt;defs&gt;元素用于预定义一个元素使其能够在SVG图像中重复使用。在&lt;defs&gt;元素中定义的图形不会直接显示在SVG图像上。要显示它们需要使用&lt;use&gt;元素来引入它们。</a:t>
            </a:r>
            <a:endParaRPr lang="en-US" altLang="zh-CN" sz="1600" dirty="0">
              <a:latin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</a:rPr>
              <a:t>SVG</a:t>
            </a:r>
            <a:r>
              <a:rPr lang="zh-CN" altLang="en-US" sz="1600" dirty="0">
                <a:latin typeface="微软雅黑" panose="020B0503020204020204" charset="-122"/>
              </a:rPr>
              <a:t>描边的特殊属性：</a:t>
            </a:r>
            <a:endParaRPr lang="en-US" altLang="zh-CN" sz="1600" dirty="0">
              <a:latin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</a:rPr>
              <a:t>	stroke-dasharray: 10,20,10,34     奇数项是虚线的长度，偶数项是间隙的宽度，可以设置多对数据</a:t>
            </a:r>
            <a:endParaRPr lang="en-US" altLang="zh-CN" sz="1600" dirty="0">
              <a:latin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</a:rPr>
              <a:t>	stroke-dashoffset： 表示虚线样式内虚线开始处的距离</a:t>
            </a:r>
            <a:endParaRPr lang="en-US" altLang="zh-CN" sz="1600" dirty="0">
              <a:latin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155" y="520700"/>
            <a:ext cx="30162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SVG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文本框 5"/>
          <p:cNvSpPr txBox="1">
            <a:spLocks noChangeArrowheads="1"/>
          </p:cNvSpPr>
          <p:nvPr/>
        </p:nvSpPr>
        <p:spPr bwMode="auto">
          <a:xfrm>
            <a:off x="1086485" y="1149350"/>
            <a:ext cx="10171113" cy="4559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描述的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矢量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图形格式</a:t>
            </a:r>
            <a:b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400" i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 i="1" dirty="0">
                <a:latin typeface="微软雅黑" panose="020B0503020204020204" charset="-122"/>
                <a:ea typeface="微软雅黑" panose="020B0503020204020204" charset="-122"/>
              </a:rPr>
              <a:t>Scalable Vector Graphics--</a:t>
            </a:r>
            <a:r>
              <a:rPr lang="zh-CN" altLang="en-US" sz="1400" i="1" dirty="0">
                <a:latin typeface="微软雅黑" panose="020B0503020204020204" charset="-122"/>
                <a:ea typeface="微软雅黑" panose="020B0503020204020204" charset="-122"/>
              </a:rPr>
              <a:t>可伸缩矢量图形）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 。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W3C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标准（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</a:rPr>
              <a:t>与其他图像格式相比，使用</a:t>
            </a: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的优势在于：</a:t>
            </a:r>
            <a:endParaRPr lang="zh-CN" altLang="en-US" sz="1400" dirty="0"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可被非常多的工具读取和修改（比如记事本）</a:t>
            </a:r>
            <a:endParaRPr lang="zh-CN" altLang="en-US" sz="1400" dirty="0"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与</a:t>
            </a:r>
            <a:r>
              <a:rPr lang="en-US" altLang="zh-CN" sz="1400" dirty="0">
                <a:latin typeface="微软雅黑" panose="020B0503020204020204" charset="-122"/>
              </a:rPr>
              <a:t>JPEG</a:t>
            </a:r>
            <a:r>
              <a:rPr lang="zh-CN" altLang="en-US" sz="1400" dirty="0">
                <a:latin typeface="微软雅黑" panose="020B0503020204020204" charset="-122"/>
              </a:rPr>
              <a:t>和</a:t>
            </a:r>
            <a:r>
              <a:rPr lang="en-US" altLang="zh-CN" sz="1400" dirty="0">
                <a:latin typeface="微软雅黑" panose="020B0503020204020204" charset="-122"/>
              </a:rPr>
              <a:t>GIF</a:t>
            </a:r>
            <a:r>
              <a:rPr lang="zh-CN" altLang="en-US" sz="1400" dirty="0">
                <a:latin typeface="微软雅黑" panose="020B0503020204020204" charset="-122"/>
              </a:rPr>
              <a:t>图像比起来，尺寸更小，且可压缩性更强。</a:t>
            </a:r>
            <a:endParaRPr lang="zh-CN" altLang="en-US" sz="1400" dirty="0"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是可伸缩的</a:t>
            </a:r>
            <a:endParaRPr lang="zh-CN" altLang="en-US" sz="1400" dirty="0"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图像可在任何的分辨率下被高质量地打印</a:t>
            </a:r>
            <a:endParaRPr lang="zh-CN" altLang="en-US" sz="1400" dirty="0"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可在图像质量不下降的情况下被放大</a:t>
            </a:r>
            <a:endParaRPr lang="zh-CN" altLang="en-US" sz="1400" dirty="0"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图像中的文本是可选的，同时也是可搜索的（很适合制作地图）</a:t>
            </a:r>
            <a:endParaRPr lang="zh-CN" altLang="en-US" sz="1400" dirty="0"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可以与</a:t>
            </a:r>
            <a:r>
              <a:rPr lang="en-US" altLang="zh-CN" sz="1400" dirty="0">
                <a:latin typeface="微软雅黑" panose="020B0503020204020204" charset="-122"/>
              </a:rPr>
              <a:t>Java</a:t>
            </a:r>
            <a:r>
              <a:rPr lang="zh-CN" altLang="en-US" sz="1400" dirty="0">
                <a:latin typeface="微软雅黑" panose="020B0503020204020204" charset="-122"/>
              </a:rPr>
              <a:t>技术一起运行</a:t>
            </a:r>
            <a:endParaRPr lang="zh-CN" altLang="en-US" sz="1400" dirty="0"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是开放的标准</a:t>
            </a:r>
            <a:endParaRPr lang="zh-CN" altLang="en-US" sz="1400" dirty="0"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SVG</a:t>
            </a:r>
            <a:r>
              <a:rPr lang="zh-CN" altLang="en-US" sz="1400" dirty="0">
                <a:latin typeface="微软雅黑" panose="020B0503020204020204" charset="-122"/>
              </a:rPr>
              <a:t>文件是纯粹的</a:t>
            </a:r>
            <a:r>
              <a:rPr lang="en-US" altLang="zh-CN" sz="1400" dirty="0">
                <a:latin typeface="微软雅黑" panose="020B0503020204020204" charset="-122"/>
              </a:rPr>
              <a:t>XML</a:t>
            </a:r>
            <a:endParaRPr lang="en-US" altLang="zh-CN" sz="1400" dirty="0">
              <a:latin typeface="微软雅黑" panose="020B0503020204020204" charset="-122"/>
            </a:endParaRPr>
          </a:p>
          <a:p>
            <a:pPr marL="742950" lvl="2" indent="-342900">
              <a:lnSpc>
                <a:spcPct val="150000"/>
              </a:lnSpc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14413" y="309563"/>
            <a:ext cx="827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SVG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文本框 5"/>
          <p:cNvSpPr txBox="1">
            <a:spLocks noChangeArrowheads="1"/>
          </p:cNvSpPr>
          <p:nvPr/>
        </p:nvSpPr>
        <p:spPr bwMode="auto">
          <a:xfrm>
            <a:off x="1004888" y="1374140"/>
            <a:ext cx="10352087" cy="3538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requestAnimationFrame的方式的优势如下：</a:t>
            </a:r>
            <a:endParaRPr lang="en-US" altLang="zh-CN" sz="1400" dirty="0">
              <a:latin typeface="微软雅黑" panose="020B0503020204020204" charset="-122"/>
            </a:endParaRPr>
          </a:p>
          <a:p>
            <a:pPr eaLnBrk="0" hangingPunct="0">
              <a:lnSpc>
                <a:spcPct val="100000"/>
              </a:lnSpc>
            </a:pPr>
            <a:endParaRPr lang="en-US" altLang="zh-CN" sz="1400" dirty="0">
              <a:latin typeface="微软雅黑" panose="020B0503020204020204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	1.经过浏览器优化，动画更流畅</a:t>
            </a:r>
            <a:endParaRPr lang="en-US" altLang="zh-CN" sz="1400" dirty="0">
              <a:latin typeface="微软雅黑" panose="020B0503020204020204" charset="-122"/>
            </a:endParaRPr>
          </a:p>
          <a:p>
            <a:pPr eaLnBrk="0" hangingPunct="0">
              <a:lnSpc>
                <a:spcPct val="100000"/>
              </a:lnSpc>
            </a:pPr>
            <a:endParaRPr lang="en-US" altLang="zh-CN" sz="1400" dirty="0">
              <a:latin typeface="微软雅黑" panose="020B0503020204020204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	2.窗口没激活时，动画将停止，省计算资源</a:t>
            </a:r>
            <a:endParaRPr lang="en-US" altLang="zh-CN" sz="1400" dirty="0">
              <a:latin typeface="微软雅黑" panose="020B0503020204020204" charset="-122"/>
            </a:endParaRPr>
          </a:p>
          <a:p>
            <a:pPr eaLnBrk="0" hangingPunct="0">
              <a:lnSpc>
                <a:spcPct val="100000"/>
              </a:lnSpc>
            </a:pPr>
            <a:endParaRPr lang="en-US" altLang="zh-CN" sz="1400" dirty="0">
              <a:latin typeface="微软雅黑" panose="020B0503020204020204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	3.更省电，尤其是对移动终端</a:t>
            </a:r>
            <a:endParaRPr lang="en-US" altLang="zh-CN" sz="1400" dirty="0">
              <a:latin typeface="微软雅黑" panose="020B0503020204020204" charset="-122"/>
            </a:endParaRPr>
          </a:p>
          <a:p>
            <a:pPr eaLnBrk="0" hangingPunct="0">
              <a:lnSpc>
                <a:spcPct val="100000"/>
              </a:lnSpc>
            </a:pPr>
            <a:endParaRPr lang="en-US" altLang="zh-CN" sz="1400" dirty="0">
              <a:latin typeface="微软雅黑" panose="020B0503020204020204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requestAnimationFrame的使用方式，简单调用代码如下</a:t>
            </a:r>
            <a:r>
              <a:rPr lang="en-US" altLang="zh-CN" sz="1400" dirty="0" smtClean="0">
                <a:latin typeface="微软雅黑" panose="020B0503020204020204" charset="-122"/>
              </a:rPr>
              <a:t>。</a:t>
            </a:r>
            <a:endParaRPr lang="en-US" altLang="zh-CN" sz="1400" dirty="0" smtClean="0">
              <a:latin typeface="微软雅黑" panose="020B0503020204020204" charset="-122"/>
            </a:endParaRPr>
          </a:p>
          <a:p>
            <a:pPr eaLnBrk="0" hangingPunct="0">
              <a:lnSpc>
                <a:spcPct val="100000"/>
              </a:lnSpc>
            </a:pPr>
            <a:endParaRPr lang="en-US" altLang="zh-CN" sz="1400" dirty="0">
              <a:latin typeface="微软雅黑" panose="020B0503020204020204" charset="-122"/>
            </a:endParaRPr>
          </a:p>
          <a:p>
            <a:pPr lvl="1" eaLnBrk="0" hangingPunct="0">
              <a:lnSpc>
                <a:spcPct val="10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function animate() {  </a:t>
            </a:r>
            <a:endParaRPr lang="en-US" altLang="zh-CN" sz="1400" dirty="0">
              <a:latin typeface="微软雅黑" panose="020B0503020204020204" charset="-122"/>
            </a:endParaRPr>
          </a:p>
          <a:p>
            <a:pPr lvl="1" eaLnBrk="0" hangingPunct="0">
              <a:lnSpc>
                <a:spcPct val="100000"/>
              </a:lnSpc>
            </a:pPr>
            <a:r>
              <a:rPr lang="en-US" altLang="zh-CN" sz="1400" dirty="0" smtClean="0">
                <a:latin typeface="微软雅黑" panose="020B0503020204020204" charset="-122"/>
              </a:rPr>
              <a:t>    requestAnimationFrame(animate</a:t>
            </a:r>
            <a:r>
              <a:rPr lang="en-US" altLang="zh-CN" sz="1400" dirty="0">
                <a:latin typeface="微软雅黑" panose="020B0503020204020204" charset="-122"/>
              </a:rPr>
              <a:t>);  </a:t>
            </a:r>
            <a:endParaRPr lang="en-US" altLang="zh-CN" sz="1400" dirty="0">
              <a:latin typeface="微软雅黑" panose="020B0503020204020204" charset="-122"/>
            </a:endParaRPr>
          </a:p>
          <a:p>
            <a:pPr lvl="1" eaLnBrk="0" hangingPunct="0">
              <a:lnSpc>
                <a:spcPct val="100000"/>
              </a:lnSpc>
            </a:pPr>
            <a:r>
              <a:rPr lang="en-US" altLang="zh-CN" sz="1400" dirty="0">
                <a:latin typeface="微软雅黑" panose="020B0503020204020204" charset="-122"/>
              </a:rPr>
              <a:t>}  </a:t>
            </a:r>
            <a:endParaRPr lang="en-US" altLang="zh-CN" sz="1400" dirty="0">
              <a:latin typeface="微软雅黑" panose="020B0503020204020204" charset="-122"/>
            </a:endParaRPr>
          </a:p>
          <a:p>
            <a:pPr lvl="1" eaLnBrk="0" hangingPunct="0">
              <a:lnSpc>
                <a:spcPct val="100000"/>
              </a:lnSpc>
            </a:pPr>
            <a:r>
              <a:rPr lang="en-US" altLang="zh-CN" sz="1400" dirty="0" smtClean="0">
                <a:latin typeface="微软雅黑" panose="020B0503020204020204" charset="-122"/>
              </a:rPr>
              <a:t>requestAnimationFrame(animate</a:t>
            </a:r>
            <a:r>
              <a:rPr lang="en-US" altLang="zh-CN" sz="1400" dirty="0">
                <a:latin typeface="微软雅黑" panose="020B0503020204020204" charset="-122"/>
              </a:rPr>
              <a:t>); </a:t>
            </a:r>
            <a:endParaRPr lang="en-US" altLang="zh-CN" sz="1400" dirty="0">
              <a:latin typeface="微软雅黑" panose="020B0503020204020204" charset="-122"/>
            </a:endParaRPr>
          </a:p>
          <a:p>
            <a:pPr lvl="1" eaLnBrk="0" hangingPunct="0">
              <a:lnSpc>
                <a:spcPct val="100000"/>
              </a:lnSpc>
            </a:pPr>
            <a:endParaRPr lang="en-US" altLang="zh-CN" sz="1400" dirty="0">
              <a:latin typeface="微软雅黑" panose="020B0503020204020204" charset="-122"/>
            </a:endParaRPr>
          </a:p>
          <a:p>
            <a:pPr lvl="1" eaLnBrk="0" hangingPunct="0">
              <a:lnSpc>
                <a:spcPct val="100000"/>
              </a:lnSpc>
            </a:pPr>
            <a:r>
              <a:rPr lang="zh-CN" altLang="zh-CN" sz="1400" dirty="0">
                <a:latin typeface="微软雅黑" panose="020B0503020204020204" charset="-122"/>
              </a:rPr>
              <a:t>可用</a:t>
            </a:r>
            <a:r>
              <a:rPr lang="en-US" altLang="zh-CN" sz="1400" dirty="0">
                <a:latin typeface="微软雅黑" panose="020B0503020204020204" charset="-122"/>
              </a:rPr>
              <a:t>cancelAnimationFrame() </a:t>
            </a:r>
            <a:r>
              <a:rPr lang="zh-CN" altLang="zh-CN" sz="1400" dirty="0">
                <a:latin typeface="微软雅黑" panose="020B0503020204020204" charset="-122"/>
              </a:rPr>
              <a:t>取消</a:t>
            </a:r>
            <a:endParaRPr lang="zh-CN" altLang="zh-CN" sz="1400" dirty="0">
              <a:latin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155" y="520700"/>
            <a:ext cx="5661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requestAnimationFrame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35844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35845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2862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800" b="1" dirty="0">
                <a:latin typeface="等线" pitchFamily="2" charset="-122"/>
                <a:ea typeface="等线" pitchFamily="2" charset="-122"/>
              </a:rPr>
              <a:t>浏览器支持</a:t>
            </a:r>
            <a:endParaRPr lang="zh-CN" altLang="en-US" sz="1800" b="1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✓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IE 9+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✓ Chrome 33.0+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✓ Firefox 28.0+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✓ Safari 7.0+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marL="742950" lvl="2" indent="-342900">
              <a:lnSpc>
                <a:spcPct val="150000"/>
              </a:lnSpc>
            </a:pPr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marL="742950" lvl="2" indent="-342900"/>
            <a:endParaRPr lang="en-US" altLang="zh-CN" sz="18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36868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 dirty="0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36869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1062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800" b="1">
                <a:latin typeface="等线" pitchFamily="2" charset="-122"/>
                <a:ea typeface="等线" pitchFamily="2" charset="-122"/>
              </a:rPr>
              <a:t>矢量图和位图</a:t>
            </a:r>
            <a:endParaRPr lang="zh-CN" altLang="en-US" sz="1800" b="1">
              <a:latin typeface="等线" pitchFamily="2" charset="-122"/>
              <a:ea typeface="等线" pitchFamily="2" charset="-122"/>
            </a:endParaRPr>
          </a:p>
          <a:p>
            <a:pPr marL="742950" lvl="2" indent="-342900">
              <a:lnSpc>
                <a:spcPct val="150000"/>
              </a:lnSpc>
            </a:pPr>
            <a:endParaRPr lang="zh-CN" altLang="en-US" sz="1800">
              <a:latin typeface="等线" pitchFamily="2" charset="-122"/>
              <a:ea typeface="等线" pitchFamily="2" charset="-122"/>
            </a:endParaRPr>
          </a:p>
          <a:p>
            <a:pPr marL="742950" lvl="2" indent="-342900"/>
            <a:endParaRPr lang="en-US" altLang="zh-CN" sz="180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36870" name="Picture 2" descr="D:\yunhe\课件\试讲ppt\images\compar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27613" y="1582738"/>
            <a:ext cx="51943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37892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37893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1062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1800" b="1">
              <a:latin typeface="等线" pitchFamily="2" charset="-122"/>
              <a:ea typeface="等线" pitchFamily="2" charset="-122"/>
            </a:endParaRPr>
          </a:p>
          <a:p>
            <a:pPr marL="742950" lvl="2" indent="-342900">
              <a:lnSpc>
                <a:spcPct val="150000"/>
              </a:lnSpc>
            </a:pPr>
            <a:endParaRPr lang="zh-CN" altLang="en-US" sz="1800">
              <a:latin typeface="等线" pitchFamily="2" charset="-122"/>
              <a:ea typeface="等线" pitchFamily="2" charset="-122"/>
            </a:endParaRPr>
          </a:p>
          <a:p>
            <a:pPr marL="742950" lvl="2" indent="-342900"/>
            <a:endParaRPr lang="en-US" altLang="zh-CN" sz="180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7894" name="矩形 6"/>
          <p:cNvSpPr>
            <a:spLocks noChangeArrowheads="1"/>
          </p:cNvSpPr>
          <p:nvPr/>
        </p:nvSpPr>
        <p:spPr bwMode="auto">
          <a:xfrm>
            <a:off x="821055" y="1905000"/>
            <a:ext cx="8964295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&lt;svg xmlns="http://www.w3.org/2000/svg" width="200" height="200"&gt;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	&lt;!--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脸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--&gt;       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	&lt;circle cx="100" cy="100" r="90" fill="orange" /&gt;       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	&lt;!--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眼睛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--&gt;       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	&lt;circle cx="70" cy="80" r="20" fill="white" /&gt;       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	&lt;circle cx="130" cy="80" r="20" fill="white" /&gt;       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	&lt;circle cx="65" cy="75" r="10" fill="black" /&gt;       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	&lt;circle cx="125" cy="75" r="10" fill="black"/&gt;       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	&lt;!--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嘴巴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--&gt;       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	&lt;path d="M 50 140 A 60 60 0 0 0 150 140"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          stroke="white" stroke-width="3" fill="none" /&gt;        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&lt;/svg&gt;		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8813" y="2687638"/>
            <a:ext cx="18288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组合 7"/>
          <p:cNvGrpSpPr/>
          <p:nvPr/>
        </p:nvGrpSpPr>
        <p:grpSpPr bwMode="auto">
          <a:xfrm>
            <a:off x="2643505" y="110077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38916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38917" name="文本框 5"/>
          <p:cNvSpPr txBox="1">
            <a:spLocks noChangeArrowheads="1"/>
          </p:cNvSpPr>
          <p:nvPr/>
        </p:nvSpPr>
        <p:spPr bwMode="auto">
          <a:xfrm>
            <a:off x="2609850" y="1885315"/>
            <a:ext cx="6588125" cy="2861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800" b="1" dirty="0">
                <a:latin typeface="等线" pitchFamily="2" charset="-122"/>
                <a:ea typeface="等线" pitchFamily="2" charset="-122"/>
              </a:rPr>
              <a:t>使用方式</a:t>
            </a:r>
            <a:r>
              <a:rPr lang="en-US" altLang="zh-CN" sz="1800" b="1" dirty="0">
                <a:latin typeface="等线" pitchFamily="2" charset="-122"/>
                <a:ea typeface="等线" pitchFamily="2" charset="-122"/>
              </a:rPr>
              <a:t>:</a:t>
            </a:r>
            <a:endParaRPr lang="en-US" altLang="zh-CN" sz="1800" b="1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endParaRPr lang="en-US" altLang="zh-CN" sz="1800" b="1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浏览器直接打开 （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*.svg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文件）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indent="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。直接在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HTML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中使用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SVG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标签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等线" pitchFamily="2" charset="-122"/>
                <a:ea typeface="等线" pitchFamily="2" charset="-122"/>
                <a:sym typeface="+mn-ea"/>
              </a:rPr>
              <a:t>在 </a:t>
            </a:r>
            <a:r>
              <a:rPr lang="en-US" altLang="zh-CN" sz="1800" dirty="0">
                <a:latin typeface="等线" pitchFamily="2" charset="-122"/>
                <a:ea typeface="等线" pitchFamily="2" charset="-122"/>
                <a:sym typeface="+mn-ea"/>
              </a:rPr>
              <a:t>HTML </a:t>
            </a:r>
            <a:r>
              <a:rPr lang="zh-CN" altLang="en-US" sz="1800" dirty="0">
                <a:latin typeface="等线" pitchFamily="2" charset="-122"/>
                <a:ea typeface="等线" pitchFamily="2" charset="-122"/>
                <a:sym typeface="+mn-ea"/>
              </a:rPr>
              <a:t>中使用 </a:t>
            </a:r>
            <a:r>
              <a:rPr lang="en-US" altLang="zh-CN" sz="1800" dirty="0">
                <a:latin typeface="等线" pitchFamily="2" charset="-122"/>
                <a:ea typeface="等线" pitchFamily="2" charset="-122"/>
                <a:sym typeface="+mn-ea"/>
              </a:rPr>
              <a:t>&lt;img&gt; </a:t>
            </a:r>
            <a:r>
              <a:rPr lang="zh-CN" altLang="en-US" sz="1800" dirty="0">
                <a:latin typeface="等线" pitchFamily="2" charset="-122"/>
                <a:ea typeface="等线" pitchFamily="2" charset="-122"/>
                <a:sym typeface="+mn-ea"/>
              </a:rPr>
              <a:t>标签引用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作为 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CSS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背景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marL="742950" lvl="2" indent="-342900"/>
            <a:endParaRPr lang="en-US" altLang="zh-CN" sz="18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39940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39941" name="文本框 5"/>
          <p:cNvSpPr txBox="1">
            <a:spLocks noChangeArrowheads="1"/>
          </p:cNvSpPr>
          <p:nvPr/>
        </p:nvSpPr>
        <p:spPr bwMode="auto">
          <a:xfrm>
            <a:off x="2609850" y="1844675"/>
            <a:ext cx="6588125" cy="3416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>
                <a:latin typeface="等线" pitchFamily="2" charset="-122"/>
                <a:ea typeface="等线" pitchFamily="2" charset="-122"/>
              </a:rPr>
              <a:t>SVG</a:t>
            </a:r>
            <a:r>
              <a:rPr lang="zh-CN" altLang="en-US" sz="1800" b="1" dirty="0">
                <a:latin typeface="等线" pitchFamily="2" charset="-122"/>
                <a:ea typeface="等线" pitchFamily="2" charset="-122"/>
              </a:rPr>
              <a:t>预定义的形状元素</a:t>
            </a:r>
            <a:endParaRPr lang="en-US" altLang="zh-CN" sz="1800" b="1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endParaRPr lang="en-US" altLang="zh-CN" sz="1800" b="1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&lt;rect&gt;</a:t>
            </a:r>
            <a:r>
              <a:rPr lang="en-US" sz="1800" dirty="0">
                <a:latin typeface="等线" pitchFamily="2" charset="-122"/>
                <a:ea typeface="等线" pitchFamily="2" charset="-122"/>
              </a:rPr>
              <a:t>　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矩形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&lt;circle&gt;</a:t>
            </a:r>
            <a:r>
              <a:rPr lang="en-US" sz="1800" dirty="0">
                <a:latin typeface="等线" pitchFamily="2" charset="-122"/>
                <a:ea typeface="等线" pitchFamily="2" charset="-122"/>
              </a:rPr>
              <a:t>　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圆形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&lt;ellipse&gt;</a:t>
            </a:r>
            <a:r>
              <a:rPr lang="en-US" sz="1800" dirty="0">
                <a:latin typeface="等线" pitchFamily="2" charset="-122"/>
                <a:ea typeface="等线" pitchFamily="2" charset="-122"/>
              </a:rPr>
              <a:t>　 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椭圆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&lt;line&gt; </a:t>
            </a:r>
            <a:r>
              <a:rPr lang="en-US" sz="1800" dirty="0">
                <a:latin typeface="等线" pitchFamily="2" charset="-122"/>
                <a:ea typeface="等线" pitchFamily="2" charset="-122"/>
              </a:rPr>
              <a:t>　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线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&lt;polyline&gt; </a:t>
            </a:r>
            <a:r>
              <a:rPr lang="en-US" sz="1800" dirty="0">
                <a:latin typeface="等线" pitchFamily="2" charset="-122"/>
                <a:ea typeface="等线" pitchFamily="2" charset="-122"/>
              </a:rPr>
              <a:t>　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折线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&lt;polygon&gt; </a:t>
            </a:r>
            <a:r>
              <a:rPr lang="en-US" sz="1800" dirty="0">
                <a:latin typeface="等线" pitchFamily="2" charset="-122"/>
                <a:ea typeface="等线" pitchFamily="2" charset="-122"/>
              </a:rPr>
              <a:t>　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多边形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&lt;path&gt;</a:t>
            </a:r>
            <a:r>
              <a:rPr lang="en-US" sz="1800" dirty="0">
                <a:latin typeface="等线" pitchFamily="2" charset="-122"/>
                <a:ea typeface="等线" pitchFamily="2" charset="-122"/>
              </a:rPr>
              <a:t>　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路径</a:t>
            </a:r>
            <a:endParaRPr lang="zh-CN" altLang="en-US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endParaRPr lang="en-US" altLang="zh-CN" sz="1800" dirty="0">
              <a:latin typeface="等线" pitchFamily="2" charset="-122"/>
              <a:ea typeface="等线" pitchFamily="2" charset="-122"/>
            </a:endParaRPr>
          </a:p>
          <a:p>
            <a:pPr eaLnBrk="0" hangingPunct="0"/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基本属性：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fill</a:t>
            </a:r>
            <a:r>
              <a:rPr lang="en-US" sz="1800" dirty="0">
                <a:latin typeface="等线" pitchFamily="2" charset="-122"/>
                <a:ea typeface="等线" pitchFamily="2" charset="-122"/>
              </a:rPr>
              <a:t>（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填充）、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stroke(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描边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)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、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stroke-width</a:t>
            </a:r>
            <a:r>
              <a:rPr lang="en-US" sz="1800" dirty="0">
                <a:latin typeface="等线" pitchFamily="2" charset="-122"/>
                <a:ea typeface="等线" pitchFamily="2" charset="-122"/>
              </a:rPr>
              <a:t>（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描边宽度）、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transform(</a:t>
            </a:r>
            <a:r>
              <a:rPr lang="zh-CN" altLang="en-US" sz="1800" dirty="0">
                <a:latin typeface="等线" pitchFamily="2" charset="-122"/>
                <a:ea typeface="等线" pitchFamily="2" charset="-122"/>
              </a:rPr>
              <a:t>变换</a:t>
            </a:r>
            <a:r>
              <a:rPr lang="en-US" altLang="zh-CN" sz="1800" dirty="0">
                <a:latin typeface="等线" pitchFamily="2" charset="-122"/>
                <a:ea typeface="等线" pitchFamily="2" charset="-122"/>
              </a:rPr>
              <a:t>)</a:t>
            </a:r>
            <a:endParaRPr lang="en-US" altLang="zh-CN" sz="1800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0964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40965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800" b="1">
                <a:latin typeface="等线" pitchFamily="2" charset="-122"/>
                <a:ea typeface="等线" pitchFamily="2" charset="-122"/>
              </a:rPr>
              <a:t>矩形 </a:t>
            </a:r>
            <a:r>
              <a:rPr lang="en-US" altLang="zh-CN" sz="1800" b="1">
                <a:latin typeface="等线" pitchFamily="2" charset="-122"/>
                <a:ea typeface="等线" pitchFamily="2" charset="-122"/>
              </a:rPr>
              <a:t>- rect</a:t>
            </a:r>
            <a:endParaRPr lang="en-US" altLang="zh-CN" sz="1800" b="1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40966" name="Picture 2" descr="D:\yunhe\课件\试讲ppt\images\rect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00413" y="2289175"/>
            <a:ext cx="52673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3" descr="D:\yunhe\课件\试讲ppt\images\rect-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450" y="6281738"/>
            <a:ext cx="9544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7"/>
          <p:cNvGrpSpPr/>
          <p:nvPr/>
        </p:nvGrpSpPr>
        <p:grpSpPr bwMode="auto">
          <a:xfrm>
            <a:off x="2609850" y="1109663"/>
            <a:ext cx="3830638" cy="468312"/>
            <a:chOff x="937846" y="797169"/>
            <a:chExt cx="3829540" cy="468919"/>
          </a:xfrm>
        </p:grpSpPr>
        <p:sp>
          <p:nvSpPr>
            <p:cNvPr id="4" name="矩形 3"/>
            <p:cNvSpPr/>
            <p:nvPr/>
          </p:nvSpPr>
          <p:spPr>
            <a:xfrm>
              <a:off x="937846" y="797169"/>
              <a:ext cx="382478" cy="383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1988" name="文本框 4"/>
            <p:cNvSpPr txBox="1">
              <a:spLocks noChangeArrowheads="1"/>
            </p:cNvSpPr>
            <p:nvPr/>
          </p:nvSpPr>
          <p:spPr bwMode="auto">
            <a:xfrm>
              <a:off x="1320801" y="803980"/>
              <a:ext cx="3446585" cy="4621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等线" pitchFamily="2" charset="-122"/>
                  <a:ea typeface="等线" pitchFamily="2" charset="-122"/>
                </a:rPr>
                <a:t>SVG</a:t>
              </a:r>
              <a:endParaRPr lang="en-US" altLang="zh-CN">
                <a:latin typeface="等线" pitchFamily="2" charset="-122"/>
                <a:ea typeface="等线" pitchFamily="2" charset="-122"/>
              </a:endParaRPr>
            </a:p>
          </p:txBody>
        </p:sp>
      </p:grpSp>
      <p:sp>
        <p:nvSpPr>
          <p:cNvPr id="41989" name="文本框 5"/>
          <p:cNvSpPr txBox="1">
            <a:spLocks noChangeArrowheads="1"/>
          </p:cNvSpPr>
          <p:nvPr/>
        </p:nvSpPr>
        <p:spPr bwMode="auto">
          <a:xfrm>
            <a:off x="2609850" y="1828800"/>
            <a:ext cx="6588125" cy="1062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800" b="1">
                <a:latin typeface="等线" pitchFamily="2" charset="-122"/>
                <a:ea typeface="等线" pitchFamily="2" charset="-122"/>
              </a:rPr>
              <a:t>圆形 </a:t>
            </a:r>
            <a:r>
              <a:rPr lang="en-US" altLang="zh-CN" sz="1800" b="1">
                <a:latin typeface="等线" pitchFamily="2" charset="-122"/>
                <a:ea typeface="等线" pitchFamily="2" charset="-122"/>
              </a:rPr>
              <a:t>- circle</a:t>
            </a:r>
            <a:endParaRPr lang="en-US" altLang="zh-CN" sz="1800" b="1">
              <a:latin typeface="等线" pitchFamily="2" charset="-122"/>
              <a:ea typeface="等线" pitchFamily="2" charset="-122"/>
            </a:endParaRPr>
          </a:p>
          <a:p>
            <a:pPr marL="742950" lvl="2" indent="-342900">
              <a:lnSpc>
                <a:spcPct val="150000"/>
              </a:lnSpc>
            </a:pPr>
            <a:endParaRPr lang="zh-CN" altLang="en-US" sz="1800">
              <a:latin typeface="等线" pitchFamily="2" charset="-122"/>
              <a:ea typeface="等线" pitchFamily="2" charset="-122"/>
            </a:endParaRPr>
          </a:p>
          <a:p>
            <a:pPr marL="742950" lvl="2" indent="-342900"/>
            <a:endParaRPr lang="en-US" altLang="zh-CN" sz="180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41990" name="Picture 2" descr="D:\yunhe\课件\试讲ppt\images\circle-cod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4375" y="6445250"/>
            <a:ext cx="6896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3" descr="D:\yunhe\课件\试讲ppt\images\cir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8825" y="2247900"/>
            <a:ext cx="54768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3667</Words>
  <Application>WPS 演示</Application>
  <PresentationFormat>自定义</PresentationFormat>
  <Paragraphs>185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等线</vt:lpstr>
      <vt:lpstr>Arial Unicode MS</vt:lpstr>
      <vt:lpstr>1_A000120140530A46PPBG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398</cp:revision>
  <dcterms:created xsi:type="dcterms:W3CDTF">2016-07-25T11:11:00Z</dcterms:created>
  <dcterms:modified xsi:type="dcterms:W3CDTF">2019-01-27T07:07:31Z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