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81" r:id="rId3"/>
    <p:sldId id="428" r:id="rId4"/>
    <p:sldId id="264" r:id="rId5"/>
    <p:sldId id="444" r:id="rId6"/>
    <p:sldId id="427" r:id="rId7"/>
    <p:sldId id="429" r:id="rId8"/>
    <p:sldId id="464" r:id="rId9"/>
    <p:sldId id="477" r:id="rId10"/>
    <p:sldId id="465" r:id="rId11"/>
    <p:sldId id="473" r:id="rId12"/>
    <p:sldId id="466" r:id="rId13"/>
    <p:sldId id="467" r:id="rId14"/>
    <p:sldId id="437" r:id="rId15"/>
    <p:sldId id="447" r:id="rId16"/>
    <p:sldId id="451" r:id="rId17"/>
    <p:sldId id="448" r:id="rId18"/>
    <p:sldId id="454" r:id="rId19"/>
    <p:sldId id="468" r:id="rId20"/>
    <p:sldId id="478" r:id="rId21"/>
    <p:sldId id="438" r:id="rId22"/>
    <p:sldId id="469" r:id="rId23"/>
    <p:sldId id="470" r:id="rId24"/>
    <p:sldId id="443" r:id="rId25"/>
    <p:sldId id="450" r:id="rId26"/>
    <p:sldId id="449" r:id="rId27"/>
    <p:sldId id="479" r:id="rId28"/>
    <p:sldId id="459" r:id="rId29"/>
    <p:sldId id="463" r:id="rId30"/>
    <p:sldId id="457" r:id="rId31"/>
    <p:sldId id="471" r:id="rId32"/>
    <p:sldId id="472" r:id="rId33"/>
    <p:sldId id="432" r:id="rId34"/>
    <p:sldId id="433" r:id="rId35"/>
    <p:sldId id="476" r:id="rId36"/>
    <p:sldId id="435" r:id="rId37"/>
    <p:sldId id="436" r:id="rId38"/>
  </p:sldIdLst>
  <p:sldSz cx="12192000" cy="6858000"/>
  <p:notesSz cx="6858000" cy="9144000"/>
  <p:embeddedFontLst>
    <p:embeddedFont>
      <p:font typeface="Malgun Gothic" panose="020B0503020000020004" pitchFamily="50" charset="-127"/>
      <p:regular r:id="rId40"/>
      <p:bold r:id="rId41"/>
    </p:embeddedFont>
    <p:embeddedFont>
      <p:font typeface="Garamond" panose="02020404030301010803" pitchFamily="18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86507" autoAdjust="0"/>
  </p:normalViewPr>
  <p:slideViewPr>
    <p:cSldViewPr snapToGrid="0">
      <p:cViewPr>
        <p:scale>
          <a:sx n="66" d="100"/>
          <a:sy n="66" d="100"/>
        </p:scale>
        <p:origin x="-486" y="-72"/>
      </p:cViewPr>
      <p:guideLst>
        <p:guide orient="horz" pos="864"/>
        <p:guide orient="horz" pos="672"/>
        <p:guide orient="horz" pos="216"/>
        <p:guide orient="horz" pos="3816"/>
        <p:guide pos="288"/>
        <p:guide pos="7392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26T11:32:40.2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하면 잘 포장할 수 있을까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 출처 </a:t>
            </a:r>
            <a:r>
              <a:rPr lang="en-US" altLang="ko-KR" dirty="0"/>
              <a:t>: </a:t>
            </a:r>
            <a:r>
              <a:rPr lang="ko-KR" altLang="en-US" dirty="0" err="1"/>
              <a:t>데이콘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불균형 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4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각 인덱스 별로 진행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okt.nouns</a:t>
            </a:r>
            <a:r>
              <a:rPr lang="ko-KR" alt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를 이용하여 각 문장의 명사들만 추출하면 너무 </a:t>
            </a:r>
            <a:r>
              <a:rPr lang="ko-KR" altLang="en-US" sz="18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오랜시간이</a:t>
            </a:r>
            <a:r>
              <a:rPr lang="ko-KR" alt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걸려 띄어쓰기 기준으로 </a:t>
            </a:r>
            <a:r>
              <a:rPr lang="en-US" altLang="ko-KR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split </a:t>
            </a:r>
            <a:r>
              <a:rPr lang="ko-KR" alt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하여 빈도수가 높은 단어들을 </a:t>
            </a:r>
            <a:r>
              <a:rPr lang="ko-KR" altLang="en-US" sz="18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뽑아낸뒤</a:t>
            </a:r>
            <a:r>
              <a:rPr lang="ko-KR" altLang="en-US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명사를 추출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9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 과정에서 만든 새로운 기사 제목을 필요한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갯수에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맞게 랜덤으로 뽑아 리스트화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앞에서 만든 단어의 빈도수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딕셔너리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count0(~6)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이용하여 많이 나온 단어들 약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개에서 랜덤으로 하나를 뽑음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새로 만든 제목을 띄어쓰기로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split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 뒤 뽑은 단어가 포함되면 삭제 없다면 임의의 위치에 추가하도록 함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단어들을 다시 합쳐 문장으로 만들어 리스트에 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인덱스 별 새로운 제목들과 인덱스를 하나의 리스트에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extend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시켜주고 데이터 프레임 제작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이용해 기존 데이터프레임에 얹어 데이터 수를 늘려주었습니다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데이터를 이용해 기존에 이용했던 전처리를 그대로 적용해 모델 성능의 변화를 확인하겠습니다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1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인덱스 별 새로운 제목들과 인덱스를 하나의 리스트에 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extend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시켜주고 데이터 프레임 제작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이용해 기존 데이터프레임에 얹어 데이터 수를 늘려주었습니다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데이터를 이용해 기존에 이용했던 전처리를 그대로 적용해 모델 성능의 변화를 확인하겠습니다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1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5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1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</a:t>
            </a:r>
            <a:r>
              <a:rPr lang="ko-KR" altLang="en-US" dirty="0" err="1"/>
              <a:t>불용어</a:t>
            </a:r>
            <a:r>
              <a:rPr lang="ko-KR" altLang="en-US" dirty="0"/>
              <a:t> 처리를 했다가 아니라</a:t>
            </a:r>
            <a:r>
              <a:rPr lang="en-US" altLang="ko-KR" dirty="0"/>
              <a:t>, </a:t>
            </a:r>
            <a:r>
              <a:rPr lang="ko-KR" altLang="en-US" dirty="0" err="1"/>
              <a:t>공인력있는</a:t>
            </a:r>
            <a:r>
              <a:rPr lang="ko-KR" altLang="en-US" dirty="0"/>
              <a:t> 자료임에도 불구하고</a:t>
            </a:r>
            <a:r>
              <a:rPr lang="en-US" altLang="ko-KR" dirty="0"/>
              <a:t> </a:t>
            </a:r>
            <a:r>
              <a:rPr lang="ko-KR" altLang="en-US" dirty="0" err="1"/>
              <a:t>전처리할게</a:t>
            </a:r>
            <a:r>
              <a:rPr lang="ko-KR" altLang="en-US" dirty="0"/>
              <a:t> 많았다 라는 내용을 </a:t>
            </a:r>
            <a:r>
              <a:rPr lang="ko-KR" altLang="en-US"/>
              <a:t>언급해주면 좋음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9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5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 =&gt; 15 </a:t>
            </a:r>
            <a:r>
              <a:rPr lang="ko-KR" altLang="en-US" dirty="0"/>
              <a:t>사이에 번역 전</a:t>
            </a:r>
            <a:r>
              <a:rPr lang="en-US" altLang="ko-KR" dirty="0"/>
              <a:t>, </a:t>
            </a:r>
            <a:r>
              <a:rPr lang="ko-KR" altLang="en-US" dirty="0"/>
              <a:t>번역 후로 나눠서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6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1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16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1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1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/>
              </a:rPr>
              <a:t>배경</a:t>
            </a:r>
            <a:endParaRPr lang="ko-KR" altLang="en-US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</a:rPr>
              <a:t>텍스트 주제를 추론하는 것은 언어 이해 시스템이 보유해야 하는 핵심 기능입니다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. YNAT(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주제 분류를 위한 연합뉴스 헤드라인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) 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데이터 세트를 활용해 주제 분류 알고리즘을 개발해 주세요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.</a:t>
            </a:r>
            <a:endParaRPr lang="ko-KR" altLang="en-US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</a:rPr>
              <a:t>국내 최초 오픈 데이터 세트인 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KLUE(Korean Language Understanding Evaluation) 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데이터 세트를 이용하여 다양한 언어 모델의 성능을 비교해 한국어 자연어처리 분야의 발전에 기여할 것으로 예상합니다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.</a:t>
            </a:r>
            <a:endParaRPr lang="ko-KR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들어가기 전에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1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9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6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8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3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6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4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11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6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5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</a:defRPr>
            </a:lvl1pPr>
          </a:lstStyle>
          <a:p>
            <a:fld id="{B63026A1-4838-47B3-BDB6-2E6C2423384E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</a:defRPr>
            </a:lvl1pPr>
          </a:lstStyle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</a:defRPr>
            </a:lvl1pPr>
          </a:lstStyle>
          <a:p>
            <a:fld id="{20ACEE5B-6B89-47D3-A969-11CC9D54F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5 Medium" panose="020B05030303020202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</a:defRPr>
            </a:lvl1pPr>
          </a:lstStyle>
          <a:p>
            <a:fld id="{B63026A1-4838-47B3-BDB6-2E6C242338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</a:defRPr>
            </a:lvl1pPr>
          </a:lstStyle>
          <a:p>
            <a:fld id="{20ACEE5B-6B89-47D3-A969-11CC9D54FA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5 Medium" panose="020B05030303020202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ingdiary.tistory.com/entry/%ED%85%8D%EC%8A%A4%ED%8A%B8-%EB%8D%B0%EC%9D%B4%ED%84%B0-%EC%96%91-%EB%8A%98%EB%A6%AC%EA%B8%B0-Text-Data-Aug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47/overview/descrip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="" xmlns:a16="http://schemas.microsoft.com/office/drawing/2014/main" id="{AFE8480F-CFEB-4322-93BC-B2FD16B9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88" y="1950885"/>
            <a:ext cx="2616252" cy="13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D8499B9-0637-4EE7-8787-6A27F8A0DA9C}"/>
              </a:ext>
            </a:extLst>
          </p:cNvPr>
          <p:cNvGrpSpPr/>
          <p:nvPr/>
        </p:nvGrpSpPr>
        <p:grpSpPr>
          <a:xfrm>
            <a:off x="-1" y="0"/>
            <a:ext cx="9710058" cy="6858000"/>
            <a:chOff x="-1" y="0"/>
            <a:chExt cx="9710058" cy="6858000"/>
          </a:xfrm>
          <a:gradFill flip="none" rotWithShape="1">
            <a:gsLst>
              <a:gs pos="0">
                <a:srgbClr val="0377DE">
                  <a:shade val="30000"/>
                  <a:satMod val="115000"/>
                </a:srgbClr>
              </a:gs>
              <a:gs pos="100000">
                <a:srgbClr val="006EDB"/>
              </a:gs>
              <a:gs pos="54000">
                <a:srgbClr val="0377DE">
                  <a:shade val="67500"/>
                  <a:satMod val="115000"/>
                </a:srgbClr>
              </a:gs>
              <a:gs pos="100000">
                <a:srgbClr val="0377DE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C58034E0-DC7C-4F5B-BF18-E49C27C08E54}"/>
                </a:ext>
              </a:extLst>
            </p:cNvPr>
            <p:cNvSpPr/>
            <p:nvPr/>
          </p:nvSpPr>
          <p:spPr>
            <a:xfrm>
              <a:off x="-1" y="0"/>
              <a:ext cx="291737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="" xmlns:a16="http://schemas.microsoft.com/office/drawing/2014/main" id="{5FD8DE8E-0881-4C19-AC6C-11D3D9B4E76D}"/>
                </a:ext>
              </a:extLst>
            </p:cNvPr>
            <p:cNvSpPr/>
            <p:nvPr/>
          </p:nvSpPr>
          <p:spPr>
            <a:xfrm>
              <a:off x="2917371" y="0"/>
              <a:ext cx="6792686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ABBB2AA-3335-4A32-B9BA-B77361434436}"/>
              </a:ext>
            </a:extLst>
          </p:cNvPr>
          <p:cNvGrpSpPr/>
          <p:nvPr/>
        </p:nvGrpSpPr>
        <p:grpSpPr>
          <a:xfrm>
            <a:off x="2835479" y="-4"/>
            <a:ext cx="9356519" cy="6858000"/>
            <a:chOff x="2835479" y="6857996"/>
            <a:chExt cx="9356519" cy="6858000"/>
          </a:xfrm>
          <a:solidFill>
            <a:srgbClr val="151E55"/>
          </a:solidFill>
        </p:grpSpPr>
        <p:sp>
          <p:nvSpPr>
            <p:cNvPr id="9" name="이등변 삼각형 8">
              <a:extLst>
                <a:ext uri="{FF2B5EF4-FFF2-40B4-BE49-F238E27FC236}">
                  <a16:creationId xmlns="" xmlns:a16="http://schemas.microsoft.com/office/drawing/2014/main" id="{CF5FED12-F9AC-4539-9D16-6F7995FA5E92}"/>
                </a:ext>
              </a:extLst>
            </p:cNvPr>
            <p:cNvSpPr/>
            <p:nvPr/>
          </p:nvSpPr>
          <p:spPr>
            <a:xfrm rot="16200000">
              <a:off x="2838869" y="6854606"/>
              <a:ext cx="5890261" cy="589704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="" xmlns:a16="http://schemas.microsoft.com/office/drawing/2014/main" id="{FCAB8673-D83A-4ABF-84D1-487C2B9B19CB}"/>
                </a:ext>
              </a:extLst>
            </p:cNvPr>
            <p:cNvSpPr/>
            <p:nvPr/>
          </p:nvSpPr>
          <p:spPr>
            <a:xfrm rot="16200000">
              <a:off x="8741761" y="12747700"/>
              <a:ext cx="967739" cy="968853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1032D35A-8548-4AA8-88CD-D668D7E53A0C}"/>
                </a:ext>
              </a:extLst>
            </p:cNvPr>
            <p:cNvSpPr/>
            <p:nvPr/>
          </p:nvSpPr>
          <p:spPr>
            <a:xfrm>
              <a:off x="8732520" y="6857999"/>
              <a:ext cx="3459478" cy="5890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639AB391-CA33-4096-9E23-7594D24EDE1E}"/>
                </a:ext>
              </a:extLst>
            </p:cNvPr>
            <p:cNvSpPr/>
            <p:nvPr/>
          </p:nvSpPr>
          <p:spPr>
            <a:xfrm>
              <a:off x="9679965" y="12748252"/>
              <a:ext cx="2512033" cy="9677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4BE07E1C-BE05-49E3-96BF-DE8B56DED322}"/>
              </a:ext>
            </a:extLst>
          </p:cNvPr>
          <p:cNvSpPr/>
          <p:nvPr/>
        </p:nvSpPr>
        <p:spPr>
          <a:xfrm flipH="1">
            <a:off x="7736113" y="2409367"/>
            <a:ext cx="4455885" cy="4448629"/>
          </a:xfrm>
          <a:prstGeom prst="triangle">
            <a:avLst>
              <a:gd name="adj" fmla="val 0"/>
            </a:avLst>
          </a:prstGeom>
          <a:gradFill flip="none" rotWithShape="1">
            <a:gsLst>
              <a:gs pos="38000">
                <a:srgbClr val="FAF182">
                  <a:alpha val="37000"/>
                </a:srgbClr>
              </a:gs>
              <a:gs pos="100000">
                <a:srgbClr val="FAF182">
                  <a:alpha val="7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04C3C6-9005-405D-A143-F82643209C35}"/>
              </a:ext>
            </a:extLst>
          </p:cNvPr>
          <p:cNvSpPr txBox="1"/>
          <p:nvPr/>
        </p:nvSpPr>
        <p:spPr>
          <a:xfrm>
            <a:off x="4362684" y="3217909"/>
            <a:ext cx="3403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6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news</a:t>
            </a:r>
            <a:endParaRPr lang="ko-KR" altLang="en-US" sz="8600" b="1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B9A7274-6281-4D12-961A-B3997FD20331}"/>
              </a:ext>
            </a:extLst>
          </p:cNvPr>
          <p:cNvSpPr txBox="1"/>
          <p:nvPr/>
        </p:nvSpPr>
        <p:spPr>
          <a:xfrm>
            <a:off x="3347390" y="2409363"/>
            <a:ext cx="533607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98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err="1">
                <a:solidFill>
                  <a:schemeClr val="bg1"/>
                </a:solidFill>
                <a:latin typeface="+mj-ea"/>
                <a:ea typeface="+mj-ea"/>
              </a:rPr>
              <a:t>멀캠일보</a:t>
            </a:r>
            <a:endParaRPr lang="ko-KR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="" xmlns:a16="http://schemas.microsoft.com/office/drawing/2014/main" id="{C108CA2F-AD40-41CA-80E3-2FDDA3222A23}"/>
              </a:ext>
            </a:extLst>
          </p:cNvPr>
          <p:cNvSpPr/>
          <p:nvPr/>
        </p:nvSpPr>
        <p:spPr>
          <a:xfrm>
            <a:off x="5702968" y="6134036"/>
            <a:ext cx="6442983" cy="556629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김나영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에스코어 드림 5 Medium" panose="020B0503030302020204" pitchFamily="34" charset="-127"/>
              </a:rPr>
              <a:t>김한용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에스코어 드림 5 Medium" panose="020B0503030302020204" pitchFamily="34" charset="-127"/>
              </a:rPr>
              <a:t>신권섭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에스코어 드림 5 Medium" panose="020B0503030302020204" pitchFamily="34" charset="-127"/>
              </a:rPr>
              <a:t>유태혁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에스코어 드림 5 Medium" panose="020B0503030302020204" pitchFamily="34" charset="-127"/>
              </a:rPr>
              <a:t>이한샘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에스코어 드림 5 Medium" panose="020B0503030302020204" pitchFamily="34" charset="-127"/>
              </a:rPr>
              <a:t>정시현</a:t>
            </a:r>
            <a:endParaRPr lang="ko-KR" altLang="en-US" sz="2000" b="1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9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3)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사용 모델 소개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C8E098-055C-44DC-84F7-3E2CF1B3B261}"/>
              </a:ext>
            </a:extLst>
          </p:cNvPr>
          <p:cNvSpPr txBox="1"/>
          <p:nvPr/>
        </p:nvSpPr>
        <p:spPr>
          <a:xfrm>
            <a:off x="275771" y="1066800"/>
            <a:ext cx="60971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학습 전 토큰화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임베딩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토큰화의 방법으로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WordPiece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방법을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99CD93D-7DD5-4CA5-8D57-99FD46BEEBE9}"/>
              </a:ext>
            </a:extLst>
          </p:cNvPr>
          <p:cNvSpPr txBox="1"/>
          <p:nvPr/>
        </p:nvSpPr>
        <p:spPr>
          <a:xfrm>
            <a:off x="633200" y="2555728"/>
            <a:ext cx="69347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토큰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임베딩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문장을 신경망이 이해할 수 있는 벡터로 변환하는 것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Special Classification token : </a:t>
            </a:r>
            <a:r>
              <a:rPr lang="ko-KR" alt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모든 문장의 첫번째 토큰으로 분류작업 외에는 사용되지 않음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 Separator token :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앞 문장과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뒷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문장을 구별해주는 토큰으로 문장의 끝에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위치함</a:t>
            </a:r>
            <a:r>
              <a:rPr lang="ko-KR" altLang="en-US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여기에</a:t>
            </a:r>
            <a:r>
              <a:rPr lang="ko-KR" alt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1" i="0" u="none" strike="noStrike" dirty="0">
                <a:solidFill>
                  <a:srgbClr val="0593D3"/>
                </a:solidFill>
                <a:effectLst/>
                <a:latin typeface="Arial" panose="020B0604020202020204" pitchFamily="34" charset="0"/>
              </a:rPr>
              <a:t>segment Embedding</a:t>
            </a:r>
            <a:r>
              <a:rPr lang="ko-KR" alt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 더해서 앞뒤 문장을 더욱 쉽게 구별할 수 있도록 도와줍니다</a:t>
            </a:r>
            <a:r>
              <a:rPr lang="en-US" altLang="ko-K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position Embedding : 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토큰의 위치를 알려주는 </a:t>
            </a:r>
            <a:endParaRPr lang="ko-KR" alt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임베딩</a:t>
            </a:r>
            <a:endParaRPr lang="ko-KR" altLang="en-US" b="0" dirty="0">
              <a:effectLst/>
            </a:endParaRPr>
          </a:p>
          <a:p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="" xmlns:a16="http://schemas.microsoft.com/office/drawing/2014/main" id="{45AB9C15-7473-481D-82C1-7309B43C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33" y="4592471"/>
            <a:ext cx="6656429" cy="20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7CD6C912-F6FB-4C1B-9C6E-51A945ACE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15653"/>
              </p:ext>
            </p:extLst>
          </p:nvPr>
        </p:nvGraphicFramePr>
        <p:xfrm>
          <a:off x="4947763" y="1333063"/>
          <a:ext cx="6656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11">
                  <a:extLst>
                    <a:ext uri="{9D8B030D-6E8A-4147-A177-3AD203B41FA5}">
                      <a16:colId xmlns="" xmlns:a16="http://schemas.microsoft.com/office/drawing/2014/main" val="1445406597"/>
                    </a:ext>
                  </a:extLst>
                </a:gridCol>
                <a:gridCol w="4410418">
                  <a:extLst>
                    <a:ext uri="{9D8B030D-6E8A-4147-A177-3AD203B41FA5}">
                      <a16:colId xmlns="" xmlns:a16="http://schemas.microsoft.com/office/drawing/2014/main" val="3504828029"/>
                    </a:ext>
                  </a:extLst>
                </a:gridCol>
              </a:tblGrid>
              <a:tr h="3028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일반적인 토큰화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WordPiece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3429563"/>
                  </a:ext>
                </a:extLst>
              </a:tr>
              <a:tr h="7311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 am rewriting the posts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&gt;&gt;'I', 'am', 'rewriting', 'the', 'posts'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 am rewriting the posts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&gt;&gt;'I', 'am', 're', '##writ', '##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', 'the', 'post', '##s'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759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3)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사용 모델 소개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60B88D1E-FEED-4A8E-ADB8-7C25D0DCC83C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BERT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8AB3A58F-6F5B-424D-93BC-B58587CB3CB4}"/>
              </a:ext>
            </a:extLst>
          </p:cNvPr>
          <p:cNvSpPr/>
          <p:nvPr/>
        </p:nvSpPr>
        <p:spPr>
          <a:xfrm>
            <a:off x="384945" y="1544740"/>
            <a:ext cx="11413545" cy="4835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Masked Language Model(MLM)  - 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문장에서 단어 중의 일부를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[Mask]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토큰으로 바꾼 뒤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가려진 단어를 예측하도록 학습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이 과정에서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는 문맥을 파악하는 능력을 기르게 됨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ex)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나는 하늘이 예쁘다고 생각한다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나는 하늘이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[Mask]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생각한다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3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ex)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나는 하늘이 예쁘다고 생각한다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나는 하늘이 흐리다고 생각한다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3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ex)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나는 하늘이 예쁘다고 생각한다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나는 하늘이 예쁘다고 생각한다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3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추가적으로 더욱 다양한 표현을 학습할 수 있도록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80%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[Mask]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토큰으로 바꾸어 학습하지만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나머지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10%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word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로 바꾸고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마지막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10%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는 원본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word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그대로를 사용하게 됩니다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3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Next Sentence Model(NSM)  - 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다음 문장이 올바른 문장인지 맞추는 문제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이를 통해 두 문장 사이의 관계를 학습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&gt;&gt;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문장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를 이어 붙이는데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는 관련 있는 문장 또는 관련 없는 문장을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50:50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으로 사용함으로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QA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나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NLI </a:t>
            </a: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성능 향상에 영향을 줌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300" b="0" dirty="0">
                <a:effectLst/>
              </a:rPr>
              <a:t/>
            </a:r>
            <a:br>
              <a:rPr lang="ko-KR" altLang="en-US" sz="1300" b="0" dirty="0">
                <a:effectLst/>
              </a:rPr>
            </a:br>
            <a:r>
              <a:rPr lang="ko-KR" altLang="en-US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3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https://hwiyong.tistory.com/392</a:t>
            </a:r>
            <a:endParaRPr lang="ko-KR" altLang="en-US" sz="1300" b="0" dirty="0">
              <a:effectLst/>
            </a:endParaRPr>
          </a:p>
          <a:p>
            <a:r>
              <a:rPr lang="ko-KR" altLang="en-US" sz="1300" dirty="0"/>
              <a:t/>
            </a:r>
            <a:br>
              <a:rPr lang="ko-KR" altLang="en-US" sz="1300" dirty="0"/>
            </a:br>
            <a:endParaRPr lang="ko-KR" altLang="en-US" sz="1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5238DA8-9934-4474-B930-55771750BC43}"/>
              </a:ext>
            </a:extLst>
          </p:cNvPr>
          <p:cNvSpPr txBox="1"/>
          <p:nvPr/>
        </p:nvSpPr>
        <p:spPr>
          <a:xfrm>
            <a:off x="1554139" y="1006860"/>
            <a:ext cx="9016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lang="ko-KR" alt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는 문장 표현을 학습하기 위해 두 가지 </a:t>
            </a:r>
            <a:r>
              <a:rPr lang="en-US" altLang="ko-K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unsupervised </a:t>
            </a:r>
            <a:r>
              <a:rPr lang="ko-KR" alt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방법을 사용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3)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사용 모델 소개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60B88D1E-FEED-4A8E-ADB8-7C25D0DCC83C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성능 확인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E15CD922-52B5-492C-A10C-5C96E63A3D6A}"/>
              </a:ext>
            </a:extLst>
          </p:cNvPr>
          <p:cNvSpPr/>
          <p:nvPr/>
        </p:nvSpPr>
        <p:spPr>
          <a:xfrm>
            <a:off x="1791328" y="4010387"/>
            <a:ext cx="8763231" cy="2225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 해석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RNN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LSTM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문맥에 따르는 단어의 정확한 의미에 대한 학습이 이루어 지지 않아 성능이 떨어지는 것으로 보임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Transformer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어텐션벡터를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통해 각 단어들의 맥락을 파악해 다른 모델에 비해 더 좋은 결과를 보인 것으로 보임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en-US" altLang="ko-KR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KoBERT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33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억개의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문장데이터들과 수많은 한글 데이터들을 미리 학습시킨 모델에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파인튜닝을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이용한 것으로 문장과 단어에 대한 이해가 기본적으로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갖추어져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있어 좋은 성능을 보인 것으로 보임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333A5BE5-ED0F-4D67-A2B6-F6C6D391C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56422"/>
              </p:ext>
            </p:extLst>
          </p:nvPr>
        </p:nvGraphicFramePr>
        <p:xfrm>
          <a:off x="2099425" y="1493713"/>
          <a:ext cx="7993150" cy="22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575">
                  <a:extLst>
                    <a:ext uri="{9D8B030D-6E8A-4147-A177-3AD203B41FA5}">
                      <a16:colId xmlns="" xmlns:a16="http://schemas.microsoft.com/office/drawing/2014/main" val="2736874597"/>
                    </a:ext>
                  </a:extLst>
                </a:gridCol>
                <a:gridCol w="3996575">
                  <a:extLst>
                    <a:ext uri="{9D8B030D-6E8A-4147-A177-3AD203B41FA5}">
                      <a16:colId xmlns="" xmlns:a16="http://schemas.microsoft.com/office/drawing/2014/main" val="3018510854"/>
                    </a:ext>
                  </a:extLst>
                </a:gridCol>
              </a:tblGrid>
              <a:tr h="4767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</a:rPr>
                        <a:t>모델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</a:rPr>
                        <a:t>val_acc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2217430"/>
                  </a:ext>
                </a:extLst>
              </a:tr>
              <a:tr h="437061"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8888395"/>
                  </a:ext>
                </a:extLst>
              </a:tr>
              <a:tr h="4370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LSTM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0.7039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7537497"/>
                  </a:ext>
                </a:extLst>
              </a:tr>
              <a:tr h="4370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Transformer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0.7620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056020"/>
                  </a:ext>
                </a:extLst>
              </a:tr>
              <a:tr h="437061"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KoBERT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0.8942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0057288"/>
                  </a:ext>
                </a:extLst>
              </a:tr>
            </a:tbl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F3498428-977D-4D83-8A20-933A9645B4A2}"/>
              </a:ext>
            </a:extLst>
          </p:cNvPr>
          <p:cNvSpPr/>
          <p:nvPr/>
        </p:nvSpPr>
        <p:spPr>
          <a:xfrm>
            <a:off x="5991366" y="6297356"/>
            <a:ext cx="6200634" cy="426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=&gt; </a:t>
            </a:r>
            <a:r>
              <a:rPr lang="ko-KR" altLang="en-US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모델들의 특성을 고려해 다양한 </a:t>
            </a:r>
            <a:r>
              <a:rPr lang="ko-KR" altLang="en-US" sz="1300" dirty="0" err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데이터전처리를</a:t>
            </a:r>
            <a:r>
              <a:rPr lang="ko-KR" altLang="en-US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하여 성능을 향상시키고자 함</a:t>
            </a:r>
          </a:p>
        </p:txBody>
      </p:sp>
    </p:spTree>
    <p:extLst>
      <p:ext uri="{BB962C8B-B14F-4D97-AF65-F5344CB8AC3E}">
        <p14:creationId xmlns:p14="http://schemas.microsoft.com/office/powerpoint/2010/main" val="20045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3" name="AutoShape 4" descr="Untitled">
            <a:extLst>
              <a:ext uri="{FF2B5EF4-FFF2-40B4-BE49-F238E27FC236}">
                <a16:creationId xmlns="" xmlns:a16="http://schemas.microsoft.com/office/drawing/2014/main" id="{CF146020-0080-4007-80CC-E957F2471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35018" cy="19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 data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분포확인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="" xmlns:a16="http://schemas.microsoft.com/office/drawing/2014/main" id="{CCB5DA08-612A-4E98-9AE6-9C41FD41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26" y="1338104"/>
            <a:ext cx="52482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78CF165B-9C30-4B86-9258-FAA581FAB5CD}"/>
              </a:ext>
            </a:extLst>
          </p:cNvPr>
          <p:cNvSpPr/>
          <p:nvPr/>
        </p:nvSpPr>
        <p:spPr>
          <a:xfrm>
            <a:off x="2978684" y="5798176"/>
            <a:ext cx="6540630" cy="701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‘topic = IT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과학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‘topic = IT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세계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데이터 개수의 차이가 두배 정도 된다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따라서 기본 모델링의 결과가 낮은 이유를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 data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분포의 불균형에 있다고 판단하였다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2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3" name="AutoShape 4" descr="Untitled">
            <a:extLst>
              <a:ext uri="{FF2B5EF4-FFF2-40B4-BE49-F238E27FC236}">
                <a16:creationId xmlns="" xmlns:a16="http://schemas.microsoft.com/office/drawing/2014/main" id="{CF146020-0080-4007-80CC-E957F2471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35018" cy="19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BB257AAC-DAEB-495C-AFBB-520F1E10C10E}"/>
              </a:ext>
            </a:extLst>
          </p:cNvPr>
          <p:cNvSpPr/>
          <p:nvPr/>
        </p:nvSpPr>
        <p:spPr>
          <a:xfrm>
            <a:off x="476250" y="1851096"/>
            <a:ext cx="8276744" cy="2225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Text Data Augmentation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텍스트 데이터 불균형 처리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방법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번역에 번역을 거쳐 비슷한 문장으로 데이터 추가하기</a:t>
            </a:r>
            <a:b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방법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단어별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빈도수를 파악한 뒤 많이 쓰인 단어 위주 유의어로 교체 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(SR)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방법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단어별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빈도수를 파악해 많이 쓰인 단어 위주 추가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삭제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(RI &amp; RD)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방법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문장 내 임의의 두 단어의 위치를 바꿈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(RS) </a:t>
            </a: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91F2A2E-D7C8-4205-8CC8-81D76E1C9AEC}"/>
              </a:ext>
            </a:extLst>
          </p:cNvPr>
          <p:cNvSpPr txBox="1">
            <a:spLocks/>
          </p:cNvSpPr>
          <p:nvPr/>
        </p:nvSpPr>
        <p:spPr>
          <a:xfrm>
            <a:off x="476250" y="1074420"/>
            <a:ext cx="237671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Text Data Augmentation 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L 도형 12">
            <a:extLst>
              <a:ext uri="{FF2B5EF4-FFF2-40B4-BE49-F238E27FC236}">
                <a16:creationId xmlns="" xmlns:a16="http://schemas.microsoft.com/office/drawing/2014/main" id="{7EC24376-EBA9-46E5-B6B7-F96966F3E27D}"/>
              </a:ext>
            </a:extLst>
          </p:cNvPr>
          <p:cNvSpPr/>
          <p:nvPr/>
        </p:nvSpPr>
        <p:spPr>
          <a:xfrm rot="7840226" flipH="1" flipV="1">
            <a:off x="198249" y="2559838"/>
            <a:ext cx="252807" cy="184627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L 도형 17">
            <a:extLst>
              <a:ext uri="{FF2B5EF4-FFF2-40B4-BE49-F238E27FC236}">
                <a16:creationId xmlns="" xmlns:a16="http://schemas.microsoft.com/office/drawing/2014/main" id="{799B2BE3-3962-498F-89A6-ED6F1790C0C1}"/>
              </a:ext>
            </a:extLst>
          </p:cNvPr>
          <p:cNvSpPr/>
          <p:nvPr/>
        </p:nvSpPr>
        <p:spPr>
          <a:xfrm rot="7840226" flipH="1" flipV="1">
            <a:off x="205156" y="3340321"/>
            <a:ext cx="252807" cy="184627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="" xmlns:a16="http://schemas.microsoft.com/office/drawing/2014/main" id="{7EC24376-EBA9-46E5-B6B7-F96966F3E27D}"/>
              </a:ext>
            </a:extLst>
          </p:cNvPr>
          <p:cNvSpPr/>
          <p:nvPr/>
        </p:nvSpPr>
        <p:spPr>
          <a:xfrm rot="7840226" flipH="1" flipV="1">
            <a:off x="149367" y="2871908"/>
            <a:ext cx="252807" cy="184627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3" name="AutoShape 4" descr="Untitled">
            <a:extLst>
              <a:ext uri="{FF2B5EF4-FFF2-40B4-BE49-F238E27FC236}">
                <a16:creationId xmlns="" xmlns:a16="http://schemas.microsoft.com/office/drawing/2014/main" id="{CF146020-0080-4007-80CC-E957F2471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35018" cy="19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="" xmlns:a16="http://schemas.microsoft.com/office/drawing/2014/main" id="{6A92C75D-D299-4D84-9B3D-4F2837491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0"/>
          <a:stretch/>
        </p:blipFill>
        <p:spPr bwMode="auto">
          <a:xfrm>
            <a:off x="472980" y="1702665"/>
            <a:ext cx="5608849" cy="47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CD6B6B4-C658-4224-A085-BEEDB2079121}"/>
              </a:ext>
            </a:extLst>
          </p:cNvPr>
          <p:cNvSpPr txBox="1">
            <a:spLocks/>
          </p:cNvSpPr>
          <p:nvPr/>
        </p:nvSpPr>
        <p:spPr>
          <a:xfrm>
            <a:off x="476250" y="1066800"/>
            <a:ext cx="667131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Text Data Augmentation 1)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번역을 통한 데이터 증가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BF922703-5B1F-49CD-A0E4-40B25C721AF7}"/>
              </a:ext>
            </a:extLst>
          </p:cNvPr>
          <p:cNvSpPr/>
          <p:nvPr/>
        </p:nvSpPr>
        <p:spPr>
          <a:xfrm>
            <a:off x="6329152" y="5398331"/>
            <a:ext cx="5211401" cy="128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문제점 </a:t>
            </a:r>
            <a:endParaRPr lang="en-US" altLang="ko-KR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개당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초의 시간 소비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만개 번역시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10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시간 이상 소요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방법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는 더 </a:t>
            </a:r>
            <a:r>
              <a:rPr lang="ko-KR" altLang="en-US" sz="1200" dirty="0" err="1">
                <a:solidFill>
                  <a:srgbClr val="FF0000"/>
                </a:solidFill>
                <a:latin typeface="에스코어 드림 5 Medium" panose="020B0503030302020204" pitchFamily="34" charset="-127"/>
              </a:rPr>
              <a:t>오래걸림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번역의 질이 많이 떨어짐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뉴스 헤드라인 특성상 완전한 문장이 아닌 단어의 나열식이기 때문으로 보임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)</a:t>
            </a:r>
            <a:endParaRPr lang="en-US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014AD74-B4F3-46E5-96C4-712E09B67603}"/>
              </a:ext>
            </a:extLst>
          </p:cNvPr>
          <p:cNvSpPr/>
          <p:nvPr/>
        </p:nvSpPr>
        <p:spPr>
          <a:xfrm>
            <a:off x="472980" y="2155410"/>
            <a:ext cx="1790160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C6319CBC-3A74-4D3A-A5E3-00FB0A974BE1}"/>
              </a:ext>
            </a:extLst>
          </p:cNvPr>
          <p:cNvSpPr/>
          <p:nvPr/>
        </p:nvSpPr>
        <p:spPr>
          <a:xfrm>
            <a:off x="404028" y="1402612"/>
            <a:ext cx="3360420" cy="365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방법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1.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구글 번역기능을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install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하는 방법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088EC03D-2A0E-4F2B-B208-2A479D7D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4197"/>
              </p:ext>
            </p:extLst>
          </p:nvPr>
        </p:nvGraphicFramePr>
        <p:xfrm>
          <a:off x="6584209" y="4181140"/>
          <a:ext cx="496824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120">
                  <a:extLst>
                    <a:ext uri="{9D8B030D-6E8A-4147-A177-3AD203B41FA5}">
                      <a16:colId xmlns="" xmlns:a16="http://schemas.microsoft.com/office/drawing/2014/main" val="577801937"/>
                    </a:ext>
                  </a:extLst>
                </a:gridCol>
                <a:gridCol w="2484120">
                  <a:extLst>
                    <a:ext uri="{9D8B030D-6E8A-4147-A177-3AD203B41FA5}">
                      <a16:colId xmlns="" xmlns:a16="http://schemas.microsoft.com/office/drawing/2014/main" val="1126239756"/>
                    </a:ext>
                  </a:extLst>
                </a:gridCol>
              </a:tblGrid>
              <a:tr h="286795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번역 전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번역 후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1504430"/>
                  </a:ext>
                </a:extLst>
              </a:tr>
              <a:tr h="286795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드라마 제작환경 개선 촉구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드라마 생산 환경 개선 이해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8988081"/>
                  </a:ext>
                </a:extLst>
              </a:tr>
              <a:tr h="286795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조배숙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중앙위 정례회의 주재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주요 법칙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6486043"/>
                  </a:ext>
                </a:extLst>
              </a:tr>
              <a:tr h="286795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특징주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강원랜드 실적 부진에 급락종합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특징의 특징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2776295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69F53FC4-4FEA-4660-B102-E1D37986D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 r="25434"/>
          <a:stretch/>
        </p:blipFill>
        <p:spPr bwMode="auto">
          <a:xfrm>
            <a:off x="6213554" y="1361740"/>
            <a:ext cx="5442595" cy="27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65F192A5-0F90-412A-A13E-E3BC30F9D307}"/>
              </a:ext>
            </a:extLst>
          </p:cNvPr>
          <p:cNvSpPr/>
          <p:nvPr/>
        </p:nvSpPr>
        <p:spPr>
          <a:xfrm>
            <a:off x="6386301" y="794998"/>
            <a:ext cx="5166147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dirty="0">
                <a:effectLst/>
              </a:rPr>
              <a:t/>
            </a:r>
            <a:br>
              <a:rPr lang="ko-KR" altLang="en-US" sz="1200" b="0" dirty="0">
                <a:effectLst/>
              </a:rPr>
            </a:b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방법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2. selenium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을 이용하여  구글 번역을 직접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크롤링을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시도하는 방법 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1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56DE4154-897A-4EB3-B152-4871AA5C7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/>
          <a:stretch/>
        </p:blipFill>
        <p:spPr bwMode="auto">
          <a:xfrm>
            <a:off x="469653" y="1449242"/>
            <a:ext cx="6134444" cy="425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3" name="AutoShape 4" descr="Untitled">
            <a:extLst>
              <a:ext uri="{FF2B5EF4-FFF2-40B4-BE49-F238E27FC236}">
                <a16:creationId xmlns="" xmlns:a16="http://schemas.microsoft.com/office/drawing/2014/main" id="{CF146020-0080-4007-80CC-E957F2471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35018" cy="19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CD6B6B4-C658-4224-A085-BEEDB2079121}"/>
              </a:ext>
            </a:extLst>
          </p:cNvPr>
          <p:cNvSpPr txBox="1">
            <a:spLocks/>
          </p:cNvSpPr>
          <p:nvPr/>
        </p:nvSpPr>
        <p:spPr>
          <a:xfrm>
            <a:off x="476249" y="1066800"/>
            <a:ext cx="10305481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Text Data Augmentation 2)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유의어로 단어 교체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(SR) +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특정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단어 삭제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(RI or RD)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BF922703-5B1F-49CD-A0E4-40B25C721AF7}"/>
              </a:ext>
            </a:extLst>
          </p:cNvPr>
          <p:cNvSpPr/>
          <p:nvPr/>
        </p:nvSpPr>
        <p:spPr>
          <a:xfrm>
            <a:off x="9150798" y="1603056"/>
            <a:ext cx="2584002" cy="53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③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딕셔너리의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key, value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를 나눔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C6319CBC-3A74-4D3A-A5E3-00FB0A974BE1}"/>
              </a:ext>
            </a:extLst>
          </p:cNvPr>
          <p:cNvSpPr/>
          <p:nvPr/>
        </p:nvSpPr>
        <p:spPr>
          <a:xfrm>
            <a:off x="3587606" y="2958557"/>
            <a:ext cx="2869937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① 띄어쓰기 기준으로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split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하여 빈도수가 높은 단어들로 명사 추출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="" xmlns:a16="http://schemas.microsoft.com/office/drawing/2014/main" id="{72F12A43-0B9B-4DDF-AF98-FAE3394D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5" y="6095317"/>
            <a:ext cx="11557364" cy="43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="" xmlns:a16="http://schemas.microsoft.com/office/drawing/2014/main" id="{E7FCB41C-4419-42BE-8B35-047C80B9D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/>
          <a:stretch/>
        </p:blipFill>
        <p:spPr bwMode="auto">
          <a:xfrm>
            <a:off x="6987872" y="2204195"/>
            <a:ext cx="3178387" cy="33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55F1E1C-CF7C-4305-8096-7217F54A6100}"/>
              </a:ext>
            </a:extLst>
          </p:cNvPr>
          <p:cNvSpPr txBox="1"/>
          <p:nvPr/>
        </p:nvSpPr>
        <p:spPr>
          <a:xfrm>
            <a:off x="2729705" y="5943707"/>
            <a:ext cx="52887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② 뽑아낸 명사들을 직접 비슷한 단어들로 묶어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딕셔너리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생성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F3371EF-A127-49F7-813D-D82618AF78E7}"/>
              </a:ext>
            </a:extLst>
          </p:cNvPr>
          <p:cNvSpPr/>
          <p:nvPr/>
        </p:nvSpPr>
        <p:spPr>
          <a:xfrm>
            <a:off x="1201870" y="2747055"/>
            <a:ext cx="2570029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F56EEDB-34B4-42B1-A224-EFBB484BD517}"/>
              </a:ext>
            </a:extLst>
          </p:cNvPr>
          <p:cNvSpPr/>
          <p:nvPr/>
        </p:nvSpPr>
        <p:spPr>
          <a:xfrm>
            <a:off x="476250" y="4628111"/>
            <a:ext cx="5993130" cy="4998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8">
            <a:extLst>
              <a:ext uri="{FF2B5EF4-FFF2-40B4-BE49-F238E27FC236}">
                <a16:creationId xmlns="" xmlns:a16="http://schemas.microsoft.com/office/drawing/2014/main" id="{47C1DE0D-81FE-4B41-B770-550F098C3F6F}"/>
              </a:ext>
            </a:extLst>
          </p:cNvPr>
          <p:cNvSpPr/>
          <p:nvPr/>
        </p:nvSpPr>
        <p:spPr>
          <a:xfrm>
            <a:off x="3587606" y="5092837"/>
            <a:ext cx="3381299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단어의 빈도수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count(0~6) </a:t>
            </a:r>
            <a:r>
              <a:rPr lang="ko-KR" altLang="en-US" sz="1200" dirty="0" err="1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딕셔너리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 생성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뒤에 나올 단어 추가 삭제에서 사용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)</a:t>
            </a:r>
            <a:endParaRPr lang="en-US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F5553FE-A738-41E1-B1E6-225ADD22B9B1}"/>
              </a:ext>
            </a:extLst>
          </p:cNvPr>
          <p:cNvSpPr/>
          <p:nvPr/>
        </p:nvSpPr>
        <p:spPr>
          <a:xfrm>
            <a:off x="6968905" y="2204195"/>
            <a:ext cx="2293423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D13D42B-0936-408A-A56E-A8CCE5DBB44A}"/>
              </a:ext>
            </a:extLst>
          </p:cNvPr>
          <p:cNvSpPr/>
          <p:nvPr/>
        </p:nvSpPr>
        <p:spPr>
          <a:xfrm>
            <a:off x="6968905" y="2690061"/>
            <a:ext cx="2499163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F30BA6F-319D-4AE7-973D-40FDA481A62E}"/>
              </a:ext>
            </a:extLst>
          </p:cNvPr>
          <p:cNvSpPr/>
          <p:nvPr/>
        </p:nvSpPr>
        <p:spPr>
          <a:xfrm>
            <a:off x="7302288" y="4814465"/>
            <a:ext cx="2499163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>
            <a:extLst>
              <a:ext uri="{FF2B5EF4-FFF2-40B4-BE49-F238E27FC236}">
                <a16:creationId xmlns="" xmlns:a16="http://schemas.microsoft.com/office/drawing/2014/main" id="{40E1CDDE-BC6A-4605-8186-87CFED20F068}"/>
              </a:ext>
            </a:extLst>
          </p:cNvPr>
          <p:cNvSpPr/>
          <p:nvPr/>
        </p:nvSpPr>
        <p:spPr>
          <a:xfrm>
            <a:off x="9597969" y="5024685"/>
            <a:ext cx="2987502" cy="53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④ 실제 기사 제목에 단어들을</a:t>
            </a:r>
            <a:endParaRPr lang="en-US" altLang="ko-KR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replace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시켜 새로운 제목을 생성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3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E5DC3A8-3934-48B0-B7FF-A5A9808744F6}"/>
              </a:ext>
            </a:extLst>
          </p:cNvPr>
          <p:cNvSpPr txBox="1">
            <a:spLocks/>
          </p:cNvSpPr>
          <p:nvPr/>
        </p:nvSpPr>
        <p:spPr>
          <a:xfrm>
            <a:off x="476250" y="1066800"/>
            <a:ext cx="956691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Text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Augmentation 3)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유의어로 단어 교체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(SR) +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특정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단어 삭제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(RI or RD)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="" xmlns:a16="http://schemas.microsoft.com/office/drawing/2014/main" id="{7510BDF0-BFE5-4818-AACB-B3D9494B3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/>
          <a:stretch/>
        </p:blipFill>
        <p:spPr bwMode="auto">
          <a:xfrm>
            <a:off x="213360" y="1423545"/>
            <a:ext cx="7459003" cy="131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="" xmlns:a16="http://schemas.microsoft.com/office/drawing/2014/main" id="{AD450420-3FC5-4CB3-9454-E3E0846E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9" y="2731666"/>
            <a:ext cx="5400153" cy="38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C8D6FC6-AFB0-42BD-8CDC-ED3C0750BD88}"/>
              </a:ext>
            </a:extLst>
          </p:cNvPr>
          <p:cNvSpPr/>
          <p:nvPr/>
        </p:nvSpPr>
        <p:spPr>
          <a:xfrm>
            <a:off x="211270" y="1840275"/>
            <a:ext cx="7459003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3AE345B-A952-4996-B201-59DCB484566B}"/>
              </a:ext>
            </a:extLst>
          </p:cNvPr>
          <p:cNvSpPr/>
          <p:nvPr/>
        </p:nvSpPr>
        <p:spPr>
          <a:xfrm>
            <a:off x="211269" y="2299841"/>
            <a:ext cx="4878891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5AC0B5F-70D2-4F47-AEA1-C7DBFBE849E6}"/>
              </a:ext>
            </a:extLst>
          </p:cNvPr>
          <p:cNvSpPr txBox="1"/>
          <p:nvPr/>
        </p:nvSpPr>
        <p:spPr>
          <a:xfrm>
            <a:off x="5587542" y="2496649"/>
            <a:ext cx="2721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⑥ 새로운 기사 제목을 필요한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갯수에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맞게 랜덤으로 뽑아 리스트화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46C725C4-DE5A-4707-9CDD-F7250E280605}"/>
              </a:ext>
            </a:extLst>
          </p:cNvPr>
          <p:cNvSpPr/>
          <p:nvPr/>
        </p:nvSpPr>
        <p:spPr>
          <a:xfrm>
            <a:off x="3413081" y="1319732"/>
            <a:ext cx="3994847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⑤ 데이터 불균형 해소에 필요한 데이터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갯수를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결정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="" xmlns:a16="http://schemas.microsoft.com/office/drawing/2014/main" id="{2C599416-75CE-4B7B-ABDA-3FB3F70F558A}"/>
              </a:ext>
            </a:extLst>
          </p:cNvPr>
          <p:cNvSpPr/>
          <p:nvPr/>
        </p:nvSpPr>
        <p:spPr>
          <a:xfrm>
            <a:off x="2796541" y="3060135"/>
            <a:ext cx="4395291" cy="103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⑦ 앞에서 만든 단어 빈도수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딕셔너리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(count0~6)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에서 많이 나온 단어 약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100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개에서 랜덤으로 하나 추출 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50327C8-B58A-4B97-8238-51638FC6E7B8}"/>
              </a:ext>
            </a:extLst>
          </p:cNvPr>
          <p:cNvSpPr/>
          <p:nvPr/>
        </p:nvSpPr>
        <p:spPr>
          <a:xfrm>
            <a:off x="510079" y="3625938"/>
            <a:ext cx="2286462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8">
            <a:extLst>
              <a:ext uri="{FF2B5EF4-FFF2-40B4-BE49-F238E27FC236}">
                <a16:creationId xmlns="" xmlns:a16="http://schemas.microsoft.com/office/drawing/2014/main" id="{2D21DD63-ADCB-4885-BE4F-8F95B816DB81}"/>
              </a:ext>
            </a:extLst>
          </p:cNvPr>
          <p:cNvSpPr/>
          <p:nvPr/>
        </p:nvSpPr>
        <p:spPr>
          <a:xfrm>
            <a:off x="1952350" y="3675821"/>
            <a:ext cx="2786759" cy="702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⑧ 새로 만든 제목을 띄어쓰기로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split 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D08568-4B1F-47B7-87F9-D8B396E3160E}"/>
              </a:ext>
            </a:extLst>
          </p:cNvPr>
          <p:cNvSpPr/>
          <p:nvPr/>
        </p:nvSpPr>
        <p:spPr>
          <a:xfrm>
            <a:off x="517699" y="3877398"/>
            <a:ext cx="1128221" cy="2396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D59B64D-50FB-497A-A681-BD90AB1BF20C}"/>
              </a:ext>
            </a:extLst>
          </p:cNvPr>
          <p:cNvSpPr/>
          <p:nvPr/>
        </p:nvSpPr>
        <p:spPr>
          <a:xfrm>
            <a:off x="476250" y="4517329"/>
            <a:ext cx="2401267" cy="11519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8">
            <a:extLst>
              <a:ext uri="{FF2B5EF4-FFF2-40B4-BE49-F238E27FC236}">
                <a16:creationId xmlns="" xmlns:a16="http://schemas.microsoft.com/office/drawing/2014/main" id="{5E3211CC-23FA-4986-8741-23F23FE43543}"/>
              </a:ext>
            </a:extLst>
          </p:cNvPr>
          <p:cNvSpPr/>
          <p:nvPr/>
        </p:nvSpPr>
        <p:spPr>
          <a:xfrm>
            <a:off x="3016414" y="4303217"/>
            <a:ext cx="2571128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⑨ 추출한 단어가 포함되면 삭제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포함되지 않으면 임의의 위치에 추가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5061C79-4DC5-4B65-A951-7E968E04ED96}"/>
              </a:ext>
            </a:extLst>
          </p:cNvPr>
          <p:cNvSpPr/>
          <p:nvPr/>
        </p:nvSpPr>
        <p:spPr>
          <a:xfrm>
            <a:off x="445286" y="5848411"/>
            <a:ext cx="2571128" cy="7023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8">
            <a:extLst>
              <a:ext uri="{FF2B5EF4-FFF2-40B4-BE49-F238E27FC236}">
                <a16:creationId xmlns="" xmlns:a16="http://schemas.microsoft.com/office/drawing/2014/main" id="{15876F6C-C072-4021-BA08-39A733CB057C}"/>
              </a:ext>
            </a:extLst>
          </p:cNvPr>
          <p:cNvSpPr/>
          <p:nvPr/>
        </p:nvSpPr>
        <p:spPr>
          <a:xfrm>
            <a:off x="3167591" y="5609291"/>
            <a:ext cx="3117203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⑩ 단어들을 다시 합쳐 문장으로 만든 후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리스트에 추가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AEFEA002-3B93-449F-A7B3-EEA145A3397D}"/>
              </a:ext>
            </a:extLst>
          </p:cNvPr>
          <p:cNvGrpSpPr/>
          <p:nvPr/>
        </p:nvGrpSpPr>
        <p:grpSpPr>
          <a:xfrm>
            <a:off x="8117074" y="1487665"/>
            <a:ext cx="3213114" cy="3036672"/>
            <a:chOff x="476249" y="1381125"/>
            <a:chExt cx="2609398" cy="2495550"/>
          </a:xfrm>
        </p:grpSpPr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CE3C6838-A0A2-4B41-955D-202C666B5F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4"/>
            <a:stretch/>
          </p:blipFill>
          <p:spPr bwMode="auto">
            <a:xfrm>
              <a:off x="476250" y="1381125"/>
              <a:ext cx="2609396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>
              <a:extLst>
                <a:ext uri="{FF2B5EF4-FFF2-40B4-BE49-F238E27FC236}">
                  <a16:creationId xmlns="" xmlns:a16="http://schemas.microsoft.com/office/drawing/2014/main" id="{8A8CC6C0-921B-408A-9EBB-6C0418A677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2"/>
            <a:stretch/>
          </p:blipFill>
          <p:spPr bwMode="auto">
            <a:xfrm>
              <a:off x="476251" y="3190875"/>
              <a:ext cx="260939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0CA0C012-573B-42A7-A52B-61C145E7F2FD}"/>
                </a:ext>
              </a:extLst>
            </p:cNvPr>
            <p:cNvSpPr/>
            <p:nvPr/>
          </p:nvSpPr>
          <p:spPr>
            <a:xfrm>
              <a:off x="476249" y="1381125"/>
              <a:ext cx="2609396" cy="249555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Rectangle 8">
            <a:extLst>
              <a:ext uri="{FF2B5EF4-FFF2-40B4-BE49-F238E27FC236}">
                <a16:creationId xmlns="" xmlns:a16="http://schemas.microsoft.com/office/drawing/2014/main" id="{25DB27BD-4DC9-44CF-A894-2DB0DF8079BC}"/>
              </a:ext>
            </a:extLst>
          </p:cNvPr>
          <p:cNvSpPr/>
          <p:nvPr/>
        </p:nvSpPr>
        <p:spPr>
          <a:xfrm>
            <a:off x="8117074" y="4766265"/>
            <a:ext cx="3938449" cy="653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⑪ 인덱스 별 새로운 제목들과 인덱스를 하나의 리스트에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extend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시켜주고 데이터 프레임 제작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="" xmlns:a16="http://schemas.microsoft.com/office/drawing/2014/main" id="{387C7C55-E8D4-49CE-87BD-B3A05B224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-13861"/>
          <a:stretch/>
        </p:blipFill>
        <p:spPr bwMode="auto">
          <a:xfrm>
            <a:off x="8226511" y="5449159"/>
            <a:ext cx="3272790" cy="44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EFBB6AA-F700-4FC4-8EA2-8FD9EA73D425}"/>
              </a:ext>
            </a:extLst>
          </p:cNvPr>
          <p:cNvSpPr txBox="1"/>
          <p:nvPr/>
        </p:nvSpPr>
        <p:spPr>
          <a:xfrm>
            <a:off x="8117074" y="6086972"/>
            <a:ext cx="2773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⑫ 새로운 기사 제목을 필요한 개수에 맞게 랜덤으로 뽑아 리스트화</a:t>
            </a:r>
          </a:p>
        </p:txBody>
      </p:sp>
    </p:spTree>
    <p:extLst>
      <p:ext uri="{BB962C8B-B14F-4D97-AF65-F5344CB8AC3E}">
        <p14:creationId xmlns:p14="http://schemas.microsoft.com/office/powerpoint/2010/main" val="3007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1" name="Google Shape;1147;p91">
            <a:extLst>
              <a:ext uri="{FF2B5EF4-FFF2-40B4-BE49-F238E27FC236}">
                <a16:creationId xmlns="" xmlns:a16="http://schemas.microsoft.com/office/drawing/2014/main" id="{9F89440B-5C46-4C93-BAB6-A6197C5F29D5}"/>
              </a:ext>
            </a:extLst>
          </p:cNvPr>
          <p:cNvSpPr/>
          <p:nvPr/>
        </p:nvSpPr>
        <p:spPr>
          <a:xfrm>
            <a:off x="2727467" y="1908780"/>
            <a:ext cx="2909610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Augmentation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적용 결과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4093390C-AF7F-47B4-9392-0A0A9BC7DEE3}"/>
              </a:ext>
            </a:extLst>
          </p:cNvPr>
          <p:cNvSpPr txBox="1">
            <a:spLocks/>
          </p:cNvSpPr>
          <p:nvPr/>
        </p:nvSpPr>
        <p:spPr>
          <a:xfrm>
            <a:off x="476250" y="1066800"/>
            <a:ext cx="956691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Text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Augmentation 3)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유의어로 단어 교체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(SR) +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특정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단어 삭제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(RI or RD)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9EA9CD0C-3ABA-4CDE-814A-94EFE240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40044"/>
              </p:ext>
            </p:extLst>
          </p:nvPr>
        </p:nvGraphicFramePr>
        <p:xfrm>
          <a:off x="275771" y="2479177"/>
          <a:ext cx="7479462" cy="259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731">
                  <a:extLst>
                    <a:ext uri="{9D8B030D-6E8A-4147-A177-3AD203B41FA5}">
                      <a16:colId xmlns="" xmlns:a16="http://schemas.microsoft.com/office/drawing/2014/main" val="338725872"/>
                    </a:ext>
                  </a:extLst>
                </a:gridCol>
                <a:gridCol w="3739731">
                  <a:extLst>
                    <a:ext uri="{9D8B030D-6E8A-4147-A177-3AD203B41FA5}">
                      <a16:colId xmlns="" xmlns:a16="http://schemas.microsoft.com/office/drawing/2014/main" val="2874605808"/>
                    </a:ext>
                  </a:extLst>
                </a:gridCol>
              </a:tblGrid>
              <a:tr h="425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에스코어 드림 5 Medium" panose="020B0503030302020204" pitchFamily="34" charset="-127"/>
                        </a:rPr>
                        <a:t>Data </a:t>
                      </a:r>
                      <a:r>
                        <a:rPr lang="en-US" sz="1200" dirty="0" err="1">
                          <a:latin typeface="에스코어 드림 5 Medium" panose="020B0503030302020204" pitchFamily="34" charset="-127"/>
                        </a:rPr>
                        <a:t>Augmentaion</a:t>
                      </a:r>
                      <a:r>
                        <a:rPr lang="en-US" sz="1200" dirty="0">
                          <a:latin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에스코어 드림 5 Medium" panose="020B0503030302020204" pitchFamily="34" charset="-127"/>
                        </a:rPr>
                        <a:t>전</a:t>
                      </a:r>
                      <a:endParaRPr lang="en-US" sz="12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에스코어 드림 5 Medium" panose="020B0503030302020204" pitchFamily="34" charset="-127"/>
                        </a:rPr>
                        <a:t>Data </a:t>
                      </a:r>
                      <a:r>
                        <a:rPr lang="en-US" altLang="ko-KR" sz="1200" dirty="0" err="1">
                          <a:latin typeface="에스코어 드림 5 Medium" panose="020B0503030302020204" pitchFamily="34" charset="-127"/>
                        </a:rPr>
                        <a:t>Augmentaion</a:t>
                      </a:r>
                      <a:r>
                        <a:rPr lang="ko-KR" altLang="en-US" sz="1200" dirty="0">
                          <a:latin typeface="에스코어 드림 5 Medium" panose="020B0503030302020204" pitchFamily="34" charset="-127"/>
                        </a:rPr>
                        <a:t> 후</a:t>
                      </a:r>
                      <a:endParaRPr lang="en-US" sz="12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5837779"/>
                  </a:ext>
                </a:extLst>
              </a:tr>
              <a:tr h="42002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LG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전자 미국서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V30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셀프인터뷰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·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온라인경영 마케팅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LG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전자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카카오 외국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서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V30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셀프인터뷰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·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온라인경영 마케팅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9978282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미국서 인기 높은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LG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폰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 1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분기 시장점유율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20%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종합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외국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서 인기 높은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LG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폰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 1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분기 시장점유율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20%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종합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5005097"/>
                  </a:ext>
                </a:extLst>
              </a:tr>
              <a:tr h="42002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삼성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갤노트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8 8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월 하순 미국 뉴욕서 공개한다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스마트폰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삼성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갤노트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8 8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월 하순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외국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뉴욕서 공개한다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7733629"/>
                  </a:ext>
                </a:extLst>
              </a:tr>
              <a:tr h="42002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삼성 갤럭시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S10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내달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일 미국 샌프란시스코에서 공개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삼성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공개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갤럭시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S10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내달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일 미국 샌프란시스코에서 공개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5122694"/>
                  </a:ext>
                </a:extLst>
              </a:tr>
              <a:tr h="47140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삼성 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S8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빅스비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영어버전 이달 미국 출시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체험단 모집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삼성 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S8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빅스비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영어버전 이달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갤럭시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미국 출시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체험단 모집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6769983"/>
                  </a:ext>
                </a:extLst>
              </a:tr>
            </a:tbl>
          </a:graphicData>
        </a:graphic>
      </p:graphicFrame>
      <p:sp>
        <p:nvSpPr>
          <p:cNvPr id="25" name="Rectangle 8">
            <a:extLst>
              <a:ext uri="{FF2B5EF4-FFF2-40B4-BE49-F238E27FC236}">
                <a16:creationId xmlns="" xmlns:a16="http://schemas.microsoft.com/office/drawing/2014/main" id="{869DD2DB-3586-40B0-8120-EDE6181BB770}"/>
              </a:ext>
            </a:extLst>
          </p:cNvPr>
          <p:cNvSpPr/>
          <p:nvPr/>
        </p:nvSpPr>
        <p:spPr>
          <a:xfrm>
            <a:off x="8847165" y="5844730"/>
            <a:ext cx="3272048" cy="128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=&gt;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데이터의 불균형을 해소하여 성능의 향상</a:t>
            </a:r>
            <a:endParaRPr lang="en-US" altLang="ko-KR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4E7742C-3761-4270-B576-6FCAA8AE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1" y="3992527"/>
            <a:ext cx="3667845" cy="23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29CFF02E-1DD3-412D-9A8C-64240234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915" y="823010"/>
            <a:ext cx="3576392" cy="25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9683111" y="3420663"/>
            <a:ext cx="682172" cy="358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2" name="Google Shape;1147;p91">
            <a:extLst>
              <a:ext uri="{FF2B5EF4-FFF2-40B4-BE49-F238E27FC236}">
                <a16:creationId xmlns="" xmlns:a16="http://schemas.microsoft.com/office/drawing/2014/main" id="{4F5AA522-6E75-4136-B46F-480CA6D2FB9E}"/>
              </a:ext>
            </a:extLst>
          </p:cNvPr>
          <p:cNvSpPr/>
          <p:nvPr/>
        </p:nvSpPr>
        <p:spPr>
          <a:xfrm>
            <a:off x="5132333" y="1246668"/>
            <a:ext cx="1437649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성능 확인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="" xmlns:a16="http://schemas.microsoft.com/office/drawing/2014/main" id="{869DD2DB-3586-40B0-8120-EDE6181BB770}"/>
              </a:ext>
            </a:extLst>
          </p:cNvPr>
          <p:cNvSpPr/>
          <p:nvPr/>
        </p:nvSpPr>
        <p:spPr>
          <a:xfrm>
            <a:off x="8847165" y="5844730"/>
            <a:ext cx="3272048" cy="128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=&gt;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데이터의 불균형을 해소하여 성능의 향상</a:t>
            </a:r>
            <a:endParaRPr lang="en-US" altLang="ko-KR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91E112D9-D162-4838-93AF-7BEE63CBE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24737"/>
              </p:ext>
            </p:extLst>
          </p:nvPr>
        </p:nvGraphicFramePr>
        <p:xfrm>
          <a:off x="1318286" y="1902581"/>
          <a:ext cx="8957829" cy="327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943">
                  <a:extLst>
                    <a:ext uri="{9D8B030D-6E8A-4147-A177-3AD203B41FA5}">
                      <a16:colId xmlns="" xmlns:a16="http://schemas.microsoft.com/office/drawing/2014/main" val="480851475"/>
                    </a:ext>
                  </a:extLst>
                </a:gridCol>
                <a:gridCol w="2985943">
                  <a:extLst>
                    <a:ext uri="{9D8B030D-6E8A-4147-A177-3AD203B41FA5}">
                      <a16:colId xmlns="" xmlns:a16="http://schemas.microsoft.com/office/drawing/2014/main" val="4148501017"/>
                    </a:ext>
                  </a:extLst>
                </a:gridCol>
                <a:gridCol w="2985943">
                  <a:extLst>
                    <a:ext uri="{9D8B030D-6E8A-4147-A177-3AD203B41FA5}">
                      <a16:colId xmlns="" xmlns:a16="http://schemas.microsoft.com/office/drawing/2014/main" val="3407009868"/>
                    </a:ext>
                  </a:extLst>
                </a:gridCol>
              </a:tblGrid>
              <a:tr h="6641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kern="120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모델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kern="1200" dirty="0" smtClean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데이터 불균형 처리 전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데이터 불균형 처리 후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9726363"/>
                  </a:ext>
                </a:extLst>
              </a:tr>
              <a:tr h="664162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0.7903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8188733"/>
                  </a:ext>
                </a:extLst>
              </a:tr>
              <a:tr h="664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LSTM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0.7039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0.7199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319779"/>
                  </a:ext>
                </a:extLst>
              </a:tr>
              <a:tr h="664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Transformer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0.7620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0.7932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1413720"/>
                  </a:ext>
                </a:extLst>
              </a:tr>
              <a:tr h="622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KoBERT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0.8942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7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476250" y="0"/>
            <a:ext cx="3161030" cy="680466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52" y="3149100"/>
            <a:ext cx="1854744" cy="830997"/>
          </a:xfrm>
        </p:spPr>
        <p:txBody>
          <a:bodyPr wrap="square" lIns="0" tIns="0" rIns="0" bIns="0" anchor="ctr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ea typeface="에스코어 드림 5 Medium" panose="020B0503030302020204" pitchFamily="34" charset="-127"/>
                <a:cs typeface="+mn-cs"/>
              </a:rPr>
              <a:t>목차</a:t>
            </a:r>
            <a:endParaRPr lang="en-US" sz="6000" b="1" dirty="0">
              <a:solidFill>
                <a:schemeClr val="bg1"/>
              </a:solidFill>
              <a:ea typeface="에스코어 드림 5 Medium" panose="020B0503030302020204" pitchFamily="34" charset="-127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1071336" y="3973955"/>
            <a:ext cx="2565944" cy="26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A111D77A-6095-4970-84F8-D972B5356353}"/>
              </a:ext>
            </a:extLst>
          </p:cNvPr>
          <p:cNvGrpSpPr/>
          <p:nvPr/>
        </p:nvGrpSpPr>
        <p:grpSpPr>
          <a:xfrm>
            <a:off x="5019728" y="621132"/>
            <a:ext cx="6201992" cy="344242"/>
            <a:chOff x="6284976" y="1299467"/>
            <a:chExt cx="5449824" cy="457390"/>
          </a:xfrm>
        </p:grpSpPr>
        <p:sp>
          <p:nvSpPr>
            <p:cNvPr id="61" name="Content Placeholder 2">
              <a:extLst>
                <a:ext uri="{FF2B5EF4-FFF2-40B4-BE49-F238E27FC236}">
                  <a16:creationId xmlns="" xmlns:a16="http://schemas.microsoft.com/office/drawing/2014/main" id="{BA70DA6E-9B2F-4B09-8927-144E554504A7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01. </a:t>
              </a:r>
              <a:r>
                <a:rPr lang="ko-KR" alt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sym typeface="Arial"/>
                </a:rPr>
                <a:t>팀 구성 및 역할</a:t>
              </a:r>
              <a:endParaRPr lang="en-US" sz="20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E10CFB64-6BDE-4CB1-8CE8-76043419C3F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017BEFB7-3F7F-42EB-ACE8-08F959741EAA}"/>
              </a:ext>
            </a:extLst>
          </p:cNvPr>
          <p:cNvGrpSpPr/>
          <p:nvPr/>
        </p:nvGrpSpPr>
        <p:grpSpPr>
          <a:xfrm>
            <a:off x="5034995" y="1685922"/>
            <a:ext cx="6201992" cy="344243"/>
            <a:chOff x="6284976" y="1299467"/>
            <a:chExt cx="5449824" cy="457390"/>
          </a:xfrm>
        </p:grpSpPr>
        <p:sp>
          <p:nvSpPr>
            <p:cNvPr id="65" name="Content Placeholder 2">
              <a:extLst>
                <a:ext uri="{FF2B5EF4-FFF2-40B4-BE49-F238E27FC236}">
                  <a16:creationId xmlns="" xmlns:a16="http://schemas.microsoft.com/office/drawing/2014/main" id="{02551B09-7A29-47A4-AA64-170FB76C7F2C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02.</a:t>
              </a:r>
              <a:r>
                <a:rPr lang="ko-KR" alt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프로젝트 배경</a:t>
              </a:r>
              <a:endParaRPr lang="en-US" sz="20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51FD6E3-BD81-478E-9265-5AAFA8072443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5050262" y="2750713"/>
            <a:ext cx="6201992" cy="934704"/>
            <a:chOff x="6284976" y="1299467"/>
            <a:chExt cx="5449824" cy="1241927"/>
          </a:xfrm>
        </p:grpSpPr>
        <p:sp>
          <p:nvSpPr>
            <p:cNvPr id="68" name="Content Placeholder 2">
              <a:extLst>
                <a:ext uri="{FF2B5EF4-FFF2-40B4-BE49-F238E27FC236}">
                  <a16:creationId xmlns=""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5"/>
              <a:ext cx="5449824" cy="73608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>
                  <a:latin typeface="에스코어 드림 5 Medium" panose="020B0503030302020204" pitchFamily="34" charset="-127"/>
                </a:rPr>
                <a:t>Work-frow, </a:t>
              </a:r>
              <a:r>
                <a:rPr lang="ko-KR" altLang="en-US" sz="1800" dirty="0">
                  <a:latin typeface="에스코어 드림 5 Medium" panose="020B0503030302020204" pitchFamily="34" charset="-127"/>
                </a:rPr>
                <a:t>데이터 명세</a:t>
              </a:r>
              <a:r>
                <a:rPr lang="en-US" altLang="ko-KR" sz="1800" dirty="0">
                  <a:latin typeface="에스코어 드림 5 Medium" panose="020B0503030302020204" pitchFamily="34" charset="-127"/>
                </a:rPr>
                <a:t>, </a:t>
              </a:r>
              <a:r>
                <a:rPr lang="ko-KR" altLang="en-US" sz="1800" dirty="0">
                  <a:latin typeface="에스코어 드림 5 Medium" panose="020B0503030302020204" pitchFamily="34" charset="-127"/>
                </a:rPr>
                <a:t>사용 모델 소개</a:t>
              </a:r>
              <a:r>
                <a:rPr lang="en-US" altLang="ko-KR" sz="1800" dirty="0">
                  <a:latin typeface="에스코어 드림 5 Medium" panose="020B0503030302020204" pitchFamily="34" charset="-127"/>
                </a:rPr>
                <a:t>, </a:t>
              </a:r>
              <a:r>
                <a:rPr lang="ko-KR" altLang="en-US" sz="1800" dirty="0">
                  <a:latin typeface="에스코어 드림 5 Medium" panose="020B0503030302020204" pitchFamily="34" charset="-127"/>
                </a:rPr>
                <a:t>데이터 </a:t>
              </a:r>
              <a:r>
                <a:rPr lang="ko-KR" altLang="en-US" sz="1800" dirty="0" err="1">
                  <a:latin typeface="에스코어 드림 5 Medium" panose="020B0503030302020204" pitchFamily="34" charset="-127"/>
                </a:rPr>
                <a:t>전처리</a:t>
              </a:r>
              <a:r>
                <a:rPr lang="ko-KR" altLang="en-US" sz="1800" dirty="0">
                  <a:latin typeface="에스코어 드림 5 Medium" panose="020B0503030302020204" pitchFamily="34" charset="-127"/>
                </a:rPr>
                <a:t> 및 탐색</a:t>
              </a:r>
              <a:r>
                <a:rPr lang="en-US" altLang="ko-KR" sz="1800" dirty="0">
                  <a:latin typeface="에스코어 드림 5 Medium" panose="020B0503030302020204" pitchFamily="34" charset="-127"/>
                </a:rPr>
                <a:t>, </a:t>
              </a:r>
              <a:r>
                <a:rPr lang="ko-KR" altLang="en-US" sz="1800" dirty="0">
                  <a:latin typeface="에스코어 드림 5 Medium" panose="020B0503030302020204" pitchFamily="34" charset="-127"/>
                </a:rPr>
                <a:t>분석 및 시각화</a:t>
              </a:r>
              <a:endParaRPr lang="en-US" sz="1800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=""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03.</a:t>
              </a:r>
              <a:r>
                <a:rPr lang="ko-KR" alt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수행절차 및 방법</a:t>
              </a:r>
              <a:endParaRPr lang="en-US" sz="20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19">
            <a:extLst>
              <a:ext uri="{FF2B5EF4-FFF2-40B4-BE49-F238E27FC236}">
                <a16:creationId xmlns="" xmlns:a16="http://schemas.microsoft.com/office/drawing/2014/main" id="{544BB59A-94E1-4F77-B232-352450774FA9}"/>
              </a:ext>
            </a:extLst>
          </p:cNvPr>
          <p:cNvGrpSpPr/>
          <p:nvPr/>
        </p:nvGrpSpPr>
        <p:grpSpPr>
          <a:xfrm>
            <a:off x="4310693" y="430856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84" name="Freeform 55">
              <a:extLst>
                <a:ext uri="{FF2B5EF4-FFF2-40B4-BE49-F238E27FC236}">
                  <a16:creationId xmlns="" xmlns:a16="http://schemas.microsoft.com/office/drawing/2014/main" id="{A0596072-7A2D-4612-BB70-7E67A1ACF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="" xmlns:a16="http://schemas.microsoft.com/office/drawing/2014/main" id="{632EC040-886D-42EE-81F1-00ABCBEB4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86" name="Group 19">
            <a:extLst>
              <a:ext uri="{FF2B5EF4-FFF2-40B4-BE49-F238E27FC236}">
                <a16:creationId xmlns="" xmlns:a16="http://schemas.microsoft.com/office/drawing/2014/main" id="{2EA5B694-54B2-4711-939D-AB9D4446D721}"/>
              </a:ext>
            </a:extLst>
          </p:cNvPr>
          <p:cNvGrpSpPr/>
          <p:nvPr/>
        </p:nvGrpSpPr>
        <p:grpSpPr>
          <a:xfrm>
            <a:off x="4356396" y="1535275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87" name="Freeform 55">
              <a:extLst>
                <a:ext uri="{FF2B5EF4-FFF2-40B4-BE49-F238E27FC236}">
                  <a16:creationId xmlns="" xmlns:a16="http://schemas.microsoft.com/office/drawing/2014/main" id="{303C8E13-0F3F-4FAE-BCEE-ADB7D0CFD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88" name="Freeform 56">
              <a:extLst>
                <a:ext uri="{FF2B5EF4-FFF2-40B4-BE49-F238E27FC236}">
                  <a16:creationId xmlns="" xmlns:a16="http://schemas.microsoft.com/office/drawing/2014/main" id="{44248743-1C67-421C-847B-787FAD7A7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89" name="Group 19">
            <a:extLst>
              <a:ext uri="{FF2B5EF4-FFF2-40B4-BE49-F238E27FC236}">
                <a16:creationId xmlns="" xmlns:a16="http://schemas.microsoft.com/office/drawing/2014/main" id="{95F371A3-B75B-41E5-882D-12E691CDC2C7}"/>
              </a:ext>
            </a:extLst>
          </p:cNvPr>
          <p:cNvGrpSpPr/>
          <p:nvPr/>
        </p:nvGrpSpPr>
        <p:grpSpPr>
          <a:xfrm>
            <a:off x="4324101" y="2572852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90" name="Freeform 55">
              <a:extLst>
                <a:ext uri="{FF2B5EF4-FFF2-40B4-BE49-F238E27FC236}">
                  <a16:creationId xmlns="" xmlns:a16="http://schemas.microsoft.com/office/drawing/2014/main" id="{ED03A05A-AB95-4BE0-8AF2-8B4F73690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91" name="Freeform 56">
              <a:extLst>
                <a:ext uri="{FF2B5EF4-FFF2-40B4-BE49-F238E27FC236}">
                  <a16:creationId xmlns="" xmlns:a16="http://schemas.microsoft.com/office/drawing/2014/main" id="{3D73DE69-F30E-4DF2-BDC9-2230E0869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92" name="Group 19">
            <a:extLst>
              <a:ext uri="{FF2B5EF4-FFF2-40B4-BE49-F238E27FC236}">
                <a16:creationId xmlns="" xmlns:a16="http://schemas.microsoft.com/office/drawing/2014/main" id="{B6E3A9CB-6632-4E69-9919-655534194DDA}"/>
              </a:ext>
            </a:extLst>
          </p:cNvPr>
          <p:cNvGrpSpPr/>
          <p:nvPr/>
        </p:nvGrpSpPr>
        <p:grpSpPr>
          <a:xfrm>
            <a:off x="4344114" y="4216077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93" name="Freeform 55">
              <a:extLst>
                <a:ext uri="{FF2B5EF4-FFF2-40B4-BE49-F238E27FC236}">
                  <a16:creationId xmlns="" xmlns:a16="http://schemas.microsoft.com/office/drawing/2014/main" id="{E36CDCD5-FF95-4033-B866-8F15DEE66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94" name="Freeform 56">
              <a:extLst>
                <a:ext uri="{FF2B5EF4-FFF2-40B4-BE49-F238E27FC236}">
                  <a16:creationId xmlns="" xmlns:a16="http://schemas.microsoft.com/office/drawing/2014/main" id="{1ADF3C35-11B5-4646-8693-3C704DDE0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95" name="Group 19">
            <a:extLst>
              <a:ext uri="{FF2B5EF4-FFF2-40B4-BE49-F238E27FC236}">
                <a16:creationId xmlns="" xmlns:a16="http://schemas.microsoft.com/office/drawing/2014/main" id="{A0B2D8B4-DF03-4E49-8A5A-44E509E9D38E}"/>
              </a:ext>
            </a:extLst>
          </p:cNvPr>
          <p:cNvGrpSpPr/>
          <p:nvPr/>
        </p:nvGrpSpPr>
        <p:grpSpPr>
          <a:xfrm>
            <a:off x="4322970" y="5247338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96" name="Freeform 55">
              <a:extLst>
                <a:ext uri="{FF2B5EF4-FFF2-40B4-BE49-F238E27FC236}">
                  <a16:creationId xmlns="" xmlns:a16="http://schemas.microsoft.com/office/drawing/2014/main" id="{B140D1D0-F3CE-4AE3-B755-EE95CECB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97" name="Freeform 56">
              <a:extLst>
                <a:ext uri="{FF2B5EF4-FFF2-40B4-BE49-F238E27FC236}">
                  <a16:creationId xmlns="" xmlns:a16="http://schemas.microsoft.com/office/drawing/2014/main" id="{C93B1492-DD3E-45D7-B0E6-B7E591194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102" name="Group 66">
            <a:extLst>
              <a:ext uri="{FF2B5EF4-FFF2-40B4-BE49-F238E27FC236}">
                <a16:creationId xmlns="" xmlns:a16="http://schemas.microsoft.com/office/drawing/2014/main" id="{4C793BA5-9B4C-4F1B-876F-7643C1600F6B}"/>
              </a:ext>
            </a:extLst>
          </p:cNvPr>
          <p:cNvGrpSpPr/>
          <p:nvPr/>
        </p:nvGrpSpPr>
        <p:grpSpPr>
          <a:xfrm>
            <a:off x="5065529" y="4405965"/>
            <a:ext cx="6201992" cy="344242"/>
            <a:chOff x="6284976" y="1299467"/>
            <a:chExt cx="5449824" cy="457390"/>
          </a:xfrm>
        </p:grpSpPr>
        <p:sp>
          <p:nvSpPr>
            <p:cNvPr id="104" name="Content Placeholder 2">
              <a:extLst>
                <a:ext uri="{FF2B5EF4-FFF2-40B4-BE49-F238E27FC236}">
                  <a16:creationId xmlns="" xmlns:a16="http://schemas.microsoft.com/office/drawing/2014/main" id="{62693BFD-56B2-41FA-B5A2-D7FC8459D1B3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04. </a:t>
              </a:r>
              <a:r>
                <a:rPr lang="ko-KR" alt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결론 및 향후 과제</a:t>
              </a:r>
              <a:endParaRPr lang="en-US" sz="20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05" name="Straight Connector 69">
              <a:extLst>
                <a:ext uri="{FF2B5EF4-FFF2-40B4-BE49-F238E27FC236}">
                  <a16:creationId xmlns="" xmlns:a16="http://schemas.microsoft.com/office/drawing/2014/main" id="{D135AE98-6A48-455F-98E0-B00FAB855DA2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66">
            <a:extLst>
              <a:ext uri="{FF2B5EF4-FFF2-40B4-BE49-F238E27FC236}">
                <a16:creationId xmlns="" xmlns:a16="http://schemas.microsoft.com/office/drawing/2014/main" id="{12475BE0-A164-466D-AEE8-EBF5D87C131D}"/>
              </a:ext>
            </a:extLst>
          </p:cNvPr>
          <p:cNvGrpSpPr/>
          <p:nvPr/>
        </p:nvGrpSpPr>
        <p:grpSpPr>
          <a:xfrm>
            <a:off x="5080797" y="5470755"/>
            <a:ext cx="6201994" cy="344242"/>
            <a:chOff x="6284975" y="1299468"/>
            <a:chExt cx="5449825" cy="457389"/>
          </a:xfrm>
        </p:grpSpPr>
        <p:sp>
          <p:nvSpPr>
            <p:cNvPr id="108" name="Content Placeholder 2">
              <a:extLst>
                <a:ext uri="{FF2B5EF4-FFF2-40B4-BE49-F238E27FC236}">
                  <a16:creationId xmlns="" xmlns:a16="http://schemas.microsoft.com/office/drawing/2014/main" id="{88D3E076-96CC-4F2A-8B61-2241031C39E6}"/>
                </a:ext>
              </a:extLst>
            </p:cNvPr>
            <p:cNvSpPr txBox="1">
              <a:spLocks/>
            </p:cNvSpPr>
            <p:nvPr/>
          </p:nvSpPr>
          <p:spPr>
            <a:xfrm>
              <a:off x="6284975" y="1299468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05. </a:t>
              </a:r>
              <a:r>
                <a:rPr lang="ko-KR" altLang="en-US" sz="2000" b="1" dirty="0" err="1">
                  <a:solidFill>
                    <a:srgbClr val="00206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느낀점</a:t>
              </a:r>
              <a:endParaRPr lang="en-US" sz="20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09" name="Straight Connector 69">
              <a:extLst>
                <a:ext uri="{FF2B5EF4-FFF2-40B4-BE49-F238E27FC236}">
                  <a16:creationId xmlns="" xmlns:a16="http://schemas.microsoft.com/office/drawing/2014/main" id="{93F72A23-A27A-4770-A985-7E8C5C05D461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19">
            <a:extLst>
              <a:ext uri="{FF2B5EF4-FFF2-40B4-BE49-F238E27FC236}">
                <a16:creationId xmlns="" xmlns:a16="http://schemas.microsoft.com/office/drawing/2014/main" id="{8E28FD10-6245-4809-A440-63E4D8B83768}"/>
              </a:ext>
            </a:extLst>
          </p:cNvPr>
          <p:cNvGrpSpPr/>
          <p:nvPr/>
        </p:nvGrpSpPr>
        <p:grpSpPr>
          <a:xfrm>
            <a:off x="4285349" y="435942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41" name="Freeform 55">
              <a:extLst>
                <a:ext uri="{FF2B5EF4-FFF2-40B4-BE49-F238E27FC236}">
                  <a16:creationId xmlns="" xmlns:a16="http://schemas.microsoft.com/office/drawing/2014/main" id="{85F8526B-38C5-456F-86CF-A8AC9C84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42" name="Freeform 56">
              <a:extLst>
                <a:ext uri="{FF2B5EF4-FFF2-40B4-BE49-F238E27FC236}">
                  <a16:creationId xmlns="" xmlns:a16="http://schemas.microsoft.com/office/drawing/2014/main" id="{3EA36202-B377-42EE-804F-F759AEC6C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="" xmlns:a16="http://schemas.microsoft.com/office/drawing/2014/main" id="{573F2620-CDB8-4E4F-A021-0FF4FD41C7AE}"/>
              </a:ext>
            </a:extLst>
          </p:cNvPr>
          <p:cNvGrpSpPr/>
          <p:nvPr/>
        </p:nvGrpSpPr>
        <p:grpSpPr>
          <a:xfrm>
            <a:off x="4331052" y="1540361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44" name="Freeform 55">
              <a:extLst>
                <a:ext uri="{FF2B5EF4-FFF2-40B4-BE49-F238E27FC236}">
                  <a16:creationId xmlns="" xmlns:a16="http://schemas.microsoft.com/office/drawing/2014/main" id="{F801F39B-CD7E-49C3-825B-2D13238D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45" name="Freeform 56">
              <a:extLst>
                <a:ext uri="{FF2B5EF4-FFF2-40B4-BE49-F238E27FC236}">
                  <a16:creationId xmlns="" xmlns:a16="http://schemas.microsoft.com/office/drawing/2014/main" id="{8CFD310B-103D-494E-ADBC-52F8CF662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46" name="Group 19">
            <a:extLst>
              <a:ext uri="{FF2B5EF4-FFF2-40B4-BE49-F238E27FC236}">
                <a16:creationId xmlns="" xmlns:a16="http://schemas.microsoft.com/office/drawing/2014/main" id="{CE7E577C-BF6D-41F5-A4F0-95B17236FECA}"/>
              </a:ext>
            </a:extLst>
          </p:cNvPr>
          <p:cNvGrpSpPr/>
          <p:nvPr/>
        </p:nvGrpSpPr>
        <p:grpSpPr>
          <a:xfrm>
            <a:off x="4298757" y="2577938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47" name="Freeform 55">
              <a:extLst>
                <a:ext uri="{FF2B5EF4-FFF2-40B4-BE49-F238E27FC236}">
                  <a16:creationId xmlns="" xmlns:a16="http://schemas.microsoft.com/office/drawing/2014/main" id="{A3A8E59B-1938-48EF-8447-7B3E2AA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="" xmlns:a16="http://schemas.microsoft.com/office/drawing/2014/main" id="{49545ACC-53FA-46EC-A64C-C37953A9C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3" name="AutoShape 4" descr="Untitled">
            <a:extLst>
              <a:ext uri="{FF2B5EF4-FFF2-40B4-BE49-F238E27FC236}">
                <a16:creationId xmlns="" xmlns:a16="http://schemas.microsoft.com/office/drawing/2014/main" id="{CF146020-0080-4007-80CC-E957F2471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9840" y="3790578"/>
            <a:ext cx="1935018" cy="19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확인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1C7A858-E177-413F-9460-94B32744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27061"/>
              </p:ext>
            </p:extLst>
          </p:nvPr>
        </p:nvGraphicFramePr>
        <p:xfrm>
          <a:off x="734901" y="1769290"/>
          <a:ext cx="7359106" cy="456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106">
                  <a:extLst>
                    <a:ext uri="{9D8B030D-6E8A-4147-A177-3AD203B41FA5}">
                      <a16:colId xmlns="" xmlns:a16="http://schemas.microsoft.com/office/drawing/2014/main" val="3323208656"/>
                    </a:ext>
                  </a:extLst>
                </a:gridCol>
              </a:tblGrid>
              <a:tr h="7906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에스코어 드림 5 Medium" panose="020B0503030302020204" pitchFamily="34" charset="-127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355659"/>
                  </a:ext>
                </a:extLst>
              </a:tr>
              <a:tr h="7542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인천→핀란드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항공기 결항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휴가철 여행객 분통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3195687"/>
                  </a:ext>
                </a:extLst>
              </a:tr>
              <a:tr h="7542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 넘어서겠다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조원 들여 美전역 거점화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3215408"/>
                  </a:ext>
                </a:extLst>
              </a:tr>
              <a:tr h="7542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긴장완화 해결책은 미국이 경제전쟁 멈추는 것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86190"/>
                  </a:ext>
                </a:extLst>
              </a:tr>
              <a:tr h="7542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NYT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측근韓기업 특수관계 조명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공과 사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맞물려종합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3474681"/>
                  </a:ext>
                </a:extLst>
              </a:tr>
              <a:tr h="7542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인도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48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년 만에 파키스탄 공습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테러 캠프 폭격종합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431029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="" xmlns:a16="http://schemas.microsoft.com/office/drawing/2014/main" id="{DCB94A73-7C83-4EB5-AC03-1B3FF9627B13}"/>
              </a:ext>
            </a:extLst>
          </p:cNvPr>
          <p:cNvSpPr/>
          <p:nvPr/>
        </p:nvSpPr>
        <p:spPr>
          <a:xfrm>
            <a:off x="4552970" y="2789970"/>
            <a:ext cx="2667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70010E8-1CCC-449B-9BBD-0428F53A638E}"/>
              </a:ext>
            </a:extLst>
          </p:cNvPr>
          <p:cNvSpPr/>
          <p:nvPr/>
        </p:nvSpPr>
        <p:spPr>
          <a:xfrm>
            <a:off x="2689389" y="2797065"/>
            <a:ext cx="2667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CEB0012F-A91F-4CA2-83C9-7BF202779D97}"/>
              </a:ext>
            </a:extLst>
          </p:cNvPr>
          <p:cNvCxnSpPr>
            <a:cxnSpLocks/>
          </p:cNvCxnSpPr>
          <p:nvPr/>
        </p:nvCxnSpPr>
        <p:spPr>
          <a:xfrm flipV="1">
            <a:off x="2822739" y="3025665"/>
            <a:ext cx="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6C9C1DE8-B0CF-401A-B96D-AA4A5504A2E3}"/>
              </a:ext>
            </a:extLst>
          </p:cNvPr>
          <p:cNvCxnSpPr>
            <a:cxnSpLocks/>
          </p:cNvCxnSpPr>
          <p:nvPr/>
        </p:nvCxnSpPr>
        <p:spPr>
          <a:xfrm flipV="1">
            <a:off x="4683944" y="3018570"/>
            <a:ext cx="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78A140D-E627-490C-88FD-4851EDC1105B}"/>
              </a:ext>
            </a:extLst>
          </p:cNvPr>
          <p:cNvCxnSpPr>
            <a:cxnSpLocks/>
          </p:cNvCxnSpPr>
          <p:nvPr/>
        </p:nvCxnSpPr>
        <p:spPr>
          <a:xfrm flipV="1">
            <a:off x="2822739" y="3209070"/>
            <a:ext cx="1861205" cy="7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3319E11-0201-4801-9C85-ADD4A333CC3E}"/>
              </a:ext>
            </a:extLst>
          </p:cNvPr>
          <p:cNvSpPr txBox="1"/>
          <p:nvPr/>
        </p:nvSpPr>
        <p:spPr>
          <a:xfrm>
            <a:off x="4718553" y="3015795"/>
            <a:ext cx="1404948" cy="3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/>
                </a:solidFill>
                <a:highlight>
                  <a:srgbClr val="FF00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특수문자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B59DDB25-957E-4AAE-B243-A816AE195680}"/>
              </a:ext>
            </a:extLst>
          </p:cNvPr>
          <p:cNvGrpSpPr/>
          <p:nvPr/>
        </p:nvGrpSpPr>
        <p:grpSpPr>
          <a:xfrm>
            <a:off x="5627998" y="3583312"/>
            <a:ext cx="1626752" cy="574411"/>
            <a:chOff x="4512945" y="3130206"/>
            <a:chExt cx="1626752" cy="574411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BC36F599-0085-4BC8-B10D-8338FAFBF37A}"/>
                </a:ext>
              </a:extLst>
            </p:cNvPr>
            <p:cNvSpPr/>
            <p:nvPr/>
          </p:nvSpPr>
          <p:spPr>
            <a:xfrm>
              <a:off x="4512945" y="3130206"/>
              <a:ext cx="2667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5F33D2F-7380-4735-A114-15BFDF26AA46}"/>
                </a:ext>
              </a:extLst>
            </p:cNvPr>
            <p:cNvSpPr txBox="1"/>
            <p:nvPr/>
          </p:nvSpPr>
          <p:spPr>
            <a:xfrm>
              <a:off x="4734749" y="3366126"/>
              <a:ext cx="1404948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bg1"/>
                  </a:solidFill>
                  <a:highlight>
                    <a:srgbClr val="FF00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한자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E7715D47-5C0E-45AC-A42D-18223515E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761" y="3389585"/>
              <a:ext cx="0" cy="190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6D0DE868-1949-4F19-B854-8410BCE34367}"/>
                </a:ext>
              </a:extLst>
            </p:cNvPr>
            <p:cNvCxnSpPr>
              <a:cxnSpLocks/>
            </p:cNvCxnSpPr>
            <p:nvPr/>
          </p:nvCxnSpPr>
          <p:spPr>
            <a:xfrm>
              <a:off x="4631761" y="3580085"/>
              <a:ext cx="1478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38D795B0-B1B4-4EFA-B9BA-3F4E97B75F48}"/>
              </a:ext>
            </a:extLst>
          </p:cNvPr>
          <p:cNvGrpSpPr/>
          <p:nvPr/>
        </p:nvGrpSpPr>
        <p:grpSpPr>
          <a:xfrm>
            <a:off x="6194013" y="4327611"/>
            <a:ext cx="2453381" cy="535169"/>
            <a:chOff x="4990053" y="3689744"/>
            <a:chExt cx="2453381" cy="535169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F036E11-8FAF-4247-8231-1BC9BCCC1D52}"/>
                </a:ext>
              </a:extLst>
            </p:cNvPr>
            <p:cNvSpPr/>
            <p:nvPr/>
          </p:nvSpPr>
          <p:spPr>
            <a:xfrm>
              <a:off x="4990053" y="3689744"/>
              <a:ext cx="391420" cy="228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CCDED98-6C25-4C0E-8392-E6436D65263A}"/>
                </a:ext>
              </a:extLst>
            </p:cNvPr>
            <p:cNvSpPr txBox="1"/>
            <p:nvPr/>
          </p:nvSpPr>
          <p:spPr>
            <a:xfrm>
              <a:off x="5381473" y="3886422"/>
              <a:ext cx="2061961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bg1"/>
                  </a:solidFill>
                  <a:highlight>
                    <a:srgbClr val="FF00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동사 통일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1E24C805-3CC3-4B75-9C68-41AE736B1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8898" y="3911674"/>
              <a:ext cx="1" cy="173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A92EEA89-E75E-42CF-9666-BA0BB2BAE9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8" y="4085395"/>
              <a:ext cx="2995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2D5A9394-F69C-4DFC-8283-702122122320}"/>
              </a:ext>
            </a:extLst>
          </p:cNvPr>
          <p:cNvGrpSpPr/>
          <p:nvPr/>
        </p:nvGrpSpPr>
        <p:grpSpPr>
          <a:xfrm>
            <a:off x="1785819" y="5082391"/>
            <a:ext cx="2453381" cy="535169"/>
            <a:chOff x="1091824" y="4272389"/>
            <a:chExt cx="2453381" cy="535169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588513CA-0675-45EE-891C-4D7DCC03C518}"/>
                </a:ext>
              </a:extLst>
            </p:cNvPr>
            <p:cNvSpPr/>
            <p:nvPr/>
          </p:nvSpPr>
          <p:spPr>
            <a:xfrm>
              <a:off x="1091824" y="4272389"/>
              <a:ext cx="391420" cy="228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2FCCF17-4955-47D1-BD68-2F802761C8F2}"/>
                </a:ext>
              </a:extLst>
            </p:cNvPr>
            <p:cNvSpPr txBox="1"/>
            <p:nvPr/>
          </p:nvSpPr>
          <p:spPr>
            <a:xfrm>
              <a:off x="1483244" y="4469067"/>
              <a:ext cx="2061961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bg1"/>
                  </a:solidFill>
                  <a:highlight>
                    <a:srgbClr val="FF00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영어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="" xmlns:a16="http://schemas.microsoft.com/office/drawing/2014/main" id="{4F778C48-1390-4A0C-BE04-DC08CFF12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669" y="4494319"/>
              <a:ext cx="1" cy="173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5627D1C-AF18-457D-98D0-5F684F07F61C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9" y="4668040"/>
              <a:ext cx="2995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0498EC50-5A5D-47EE-B2EE-0C2B71ACA0B3}"/>
              </a:ext>
            </a:extLst>
          </p:cNvPr>
          <p:cNvGrpSpPr/>
          <p:nvPr/>
        </p:nvGrpSpPr>
        <p:grpSpPr>
          <a:xfrm>
            <a:off x="6473259" y="5833059"/>
            <a:ext cx="2453381" cy="535169"/>
            <a:chOff x="5208898" y="4857183"/>
            <a:chExt cx="2453381" cy="53516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77DEAA73-B16E-4421-BA76-A3CAC9CF8DCA}"/>
                </a:ext>
              </a:extLst>
            </p:cNvPr>
            <p:cNvSpPr/>
            <p:nvPr/>
          </p:nvSpPr>
          <p:spPr>
            <a:xfrm>
              <a:off x="5208898" y="4857183"/>
              <a:ext cx="391420" cy="228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C414A6AA-80E2-45D5-B8F5-AAAB53C816E2}"/>
                </a:ext>
              </a:extLst>
            </p:cNvPr>
            <p:cNvSpPr txBox="1"/>
            <p:nvPr/>
          </p:nvSpPr>
          <p:spPr>
            <a:xfrm>
              <a:off x="5600318" y="5053861"/>
              <a:ext cx="2061961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>
                  <a:solidFill>
                    <a:schemeClr val="bg1"/>
                  </a:solidFill>
                  <a:highlight>
                    <a:srgbClr val="FF00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불용어</a:t>
              </a:r>
              <a:endParaRPr lang="ko-KR" altLang="en-US" sz="1200" dirty="0">
                <a:solidFill>
                  <a:schemeClr val="bg1"/>
                </a:solidFill>
                <a:highlight>
                  <a:srgbClr val="FF00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="" xmlns:a16="http://schemas.microsoft.com/office/drawing/2014/main" id="{5945FB0D-EB56-4999-A5CC-F95AF327E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7743" y="5079113"/>
              <a:ext cx="1" cy="173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871F1447-FAA4-451E-91D5-777153C4986B}"/>
                </a:ext>
              </a:extLst>
            </p:cNvPr>
            <p:cNvCxnSpPr>
              <a:cxnSpLocks/>
            </p:cNvCxnSpPr>
            <p:nvPr/>
          </p:nvCxnSpPr>
          <p:spPr>
            <a:xfrm>
              <a:off x="5427743" y="5252834"/>
              <a:ext cx="2995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CBA76498-78DC-4E5C-B19F-F6852C972FA2}"/>
              </a:ext>
            </a:extLst>
          </p:cNvPr>
          <p:cNvGrpSpPr/>
          <p:nvPr/>
        </p:nvGrpSpPr>
        <p:grpSpPr>
          <a:xfrm>
            <a:off x="2361512" y="5830306"/>
            <a:ext cx="2453381" cy="535169"/>
            <a:chOff x="1673037" y="4844923"/>
            <a:chExt cx="2453381" cy="535169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CE419333-2410-430A-858C-307E896BC3A1}"/>
                </a:ext>
              </a:extLst>
            </p:cNvPr>
            <p:cNvSpPr/>
            <p:nvPr/>
          </p:nvSpPr>
          <p:spPr>
            <a:xfrm>
              <a:off x="1673037" y="4844923"/>
              <a:ext cx="391420" cy="228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C53FC972-CDC5-424C-8376-3F81F607FB3E}"/>
                </a:ext>
              </a:extLst>
            </p:cNvPr>
            <p:cNvSpPr txBox="1"/>
            <p:nvPr/>
          </p:nvSpPr>
          <p:spPr>
            <a:xfrm>
              <a:off x="2064457" y="5041601"/>
              <a:ext cx="2061961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bg1"/>
                  </a:solidFill>
                  <a:highlight>
                    <a:srgbClr val="FF00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숫자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967FED1A-854D-4F19-B875-E7D4B6048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882" y="5066853"/>
              <a:ext cx="1" cy="173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6A3832DC-7D92-4D41-BA27-9130D1A2E17C}"/>
                </a:ext>
              </a:extLst>
            </p:cNvPr>
            <p:cNvCxnSpPr>
              <a:cxnSpLocks/>
            </p:cNvCxnSpPr>
            <p:nvPr/>
          </p:nvCxnSpPr>
          <p:spPr>
            <a:xfrm>
              <a:off x="1891882" y="5240574"/>
              <a:ext cx="2995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Rectangle 8">
            <a:extLst>
              <a:ext uri="{FF2B5EF4-FFF2-40B4-BE49-F238E27FC236}">
                <a16:creationId xmlns="" xmlns:a16="http://schemas.microsoft.com/office/drawing/2014/main" id="{3FA75C5D-3F83-4A67-8953-CAB14D9716DB}"/>
              </a:ext>
            </a:extLst>
          </p:cNvPr>
          <p:cNvSpPr/>
          <p:nvPr/>
        </p:nvSpPr>
        <p:spPr>
          <a:xfrm>
            <a:off x="8483827" y="2791020"/>
            <a:ext cx="2867927" cy="2225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한자를 한글로 변환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특수문자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영어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숫자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한글자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제거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불용어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Okt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이용하여 동사 통일</a:t>
            </a:r>
            <a:endParaRPr lang="en-US" altLang="ko-KR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 1)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한자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특수문자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="" xmlns:a16="http://schemas.microsoft.com/office/drawing/2014/main" id="{476E55B4-3A3D-4E1B-B244-AF33FB75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3" y="1887194"/>
            <a:ext cx="4719050" cy="308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9139031D-34AE-4A2B-AF14-393F3B47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91775"/>
              </p:ext>
            </p:extLst>
          </p:nvPr>
        </p:nvGraphicFramePr>
        <p:xfrm>
          <a:off x="6627139" y="2071672"/>
          <a:ext cx="4935513" cy="240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513">
                  <a:extLst>
                    <a:ext uri="{9D8B030D-6E8A-4147-A177-3AD203B41FA5}">
                      <a16:colId xmlns="" xmlns:a16="http://schemas.microsoft.com/office/drawing/2014/main" val="3323208656"/>
                    </a:ext>
                  </a:extLst>
                </a:gridCol>
              </a:tblGrid>
              <a:tr h="498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에스코어 드림 5 Medium" panose="020B0503030302020204" pitchFamily="34" charset="-127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355659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화웨이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한국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기업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곳과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5G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생태계 관련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MOU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체결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3195687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미국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남은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대미얀마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제재 풀까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이달말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갱신 시한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3215408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북한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탁구대표팀 코리아오픈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참가차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입국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86190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韓美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연합훈련 중단 지침 마련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핵심 변수는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北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비핵화 진전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3474681"/>
                  </a:ext>
                </a:extLst>
              </a:tr>
            </a:tbl>
          </a:graphicData>
        </a:graphic>
      </p:graphicFrame>
      <p:sp>
        <p:nvSpPr>
          <p:cNvPr id="41" name="Google Shape;1147;p91">
            <a:extLst>
              <a:ext uri="{FF2B5EF4-FFF2-40B4-BE49-F238E27FC236}">
                <a16:creationId xmlns="" xmlns:a16="http://schemas.microsoft.com/office/drawing/2014/main" id="{6CED72A4-4C63-44FF-BB2C-0CDAF704CAC4}"/>
              </a:ext>
            </a:extLst>
          </p:cNvPr>
          <p:cNvSpPr/>
          <p:nvPr/>
        </p:nvSpPr>
        <p:spPr>
          <a:xfrm>
            <a:off x="2415927" y="1477238"/>
            <a:ext cx="1578822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특수문자 분포 수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="" xmlns:a16="http://schemas.microsoft.com/office/drawing/2014/main" id="{4FF3C56E-32D7-4660-A483-F607CACBCCF4}"/>
              </a:ext>
            </a:extLst>
          </p:cNvPr>
          <p:cNvSpPr/>
          <p:nvPr/>
        </p:nvSpPr>
        <p:spPr>
          <a:xfrm>
            <a:off x="845813" y="5091942"/>
            <a:ext cx="4927190" cy="1250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특수문자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Topic index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별로 특수문자의 분포가 일정하지 않으며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특수문자의 경우 단어가 아니므로 결과의 왜곡이 생길 수 있어서 </a:t>
            </a:r>
            <a:r>
              <a:rPr lang="ko-KR" altLang="en-US" sz="13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특수문자를 제거한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Google Shape;1147;p91">
            <a:extLst>
              <a:ext uri="{FF2B5EF4-FFF2-40B4-BE49-F238E27FC236}">
                <a16:creationId xmlns="" xmlns:a16="http://schemas.microsoft.com/office/drawing/2014/main" id="{C2FF2A89-61D9-4236-B775-E8461A3907D9}"/>
              </a:ext>
            </a:extLst>
          </p:cNvPr>
          <p:cNvSpPr/>
          <p:nvPr/>
        </p:nvSpPr>
        <p:spPr>
          <a:xfrm>
            <a:off x="7810155" y="1477238"/>
            <a:ext cx="2412934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한글과 한문의 동의어 예시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="" xmlns:a16="http://schemas.microsoft.com/office/drawing/2014/main" id="{489F5180-6F0F-41AD-A4D2-7055BD71FECF}"/>
              </a:ext>
            </a:extLst>
          </p:cNvPr>
          <p:cNvSpPr/>
          <p:nvPr/>
        </p:nvSpPr>
        <p:spPr>
          <a:xfrm>
            <a:off x="6418999" y="5091942"/>
            <a:ext cx="5195246" cy="1250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한자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똑같은 의미를 가진 한자와 한글로 인하여 텍스트를 분류하는 과정에서</a:t>
            </a:r>
          </a:p>
          <a:p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결과의 왜곡이 생길 수 있어서 </a:t>
            </a:r>
            <a:r>
              <a:rPr lang="ko-KR" altLang="en-US" sz="13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한자를 한글로 번역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한다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 2)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불용어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9139031D-34AE-4A2B-AF14-393F3B47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15314"/>
              </p:ext>
            </p:extLst>
          </p:nvPr>
        </p:nvGraphicFramePr>
        <p:xfrm>
          <a:off x="6512392" y="2007914"/>
          <a:ext cx="4935514" cy="240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769">
                  <a:extLst>
                    <a:ext uri="{9D8B030D-6E8A-4147-A177-3AD203B41FA5}">
                      <a16:colId xmlns="" xmlns:a16="http://schemas.microsoft.com/office/drawing/2014/main" val="3323208656"/>
                    </a:ext>
                  </a:extLst>
                </a:gridCol>
                <a:gridCol w="1457745">
                  <a:extLst>
                    <a:ext uri="{9D8B030D-6E8A-4147-A177-3AD203B41FA5}">
                      <a16:colId xmlns="" xmlns:a16="http://schemas.microsoft.com/office/drawing/2014/main" val="800080061"/>
                    </a:ext>
                  </a:extLst>
                </a:gridCol>
              </a:tblGrid>
              <a:tr h="498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에스코어 드림 5 Medium" panose="020B0503030302020204" pitchFamily="34" charset="-127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에스코어 드림 5 Medium" panose="020B0503030302020204" pitchFamily="34" charset="-127"/>
                        </a:rPr>
                        <a:t>topic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355659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게시판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관훈클럽 경남지사 후보 초청 토론회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정치</a:t>
                      </a:r>
                      <a:r>
                        <a:rPr lang="en-US" altLang="ko-KR" sz="1200" b="0" i="0" u="none" strike="noStrike" kern="1200" spc="0" baseline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(6)</a:t>
                      </a:r>
                      <a:endParaRPr lang="ko-KR" altLang="en-US" sz="1200" b="0" i="0" u="none" strike="noStrike" kern="1200" spc="0" baseline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3195687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게시판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미래에셋대우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All Ways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해외주식 이벤트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경제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(1)</a:t>
                      </a:r>
                      <a:endParaRPr lang="ko-KR" altLang="en-US" sz="12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3215408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코스피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2220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대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강보합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마감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경제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(1)</a:t>
                      </a:r>
                      <a:endParaRPr lang="ko-KR" altLang="en-US" sz="12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86190"/>
                  </a:ext>
                </a:extLst>
              </a:tr>
              <a:tr h="4757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靑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특사단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오전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9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시 평양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순안공항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도착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보속보</a:t>
                      </a:r>
                      <a:endParaRPr lang="ko-KR" altLang="en-US" sz="1200" b="0" i="0" u="none" strike="noStrike" kern="1200" spc="0" baseline="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세계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(4)</a:t>
                      </a:r>
                      <a:endParaRPr lang="ko-KR" altLang="en-US" sz="12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3474681"/>
                  </a:ext>
                </a:extLst>
              </a:tr>
            </a:tbl>
          </a:graphicData>
        </a:graphic>
      </p:graphicFrame>
      <p:sp>
        <p:nvSpPr>
          <p:cNvPr id="41" name="Google Shape;1147;p91">
            <a:extLst>
              <a:ext uri="{FF2B5EF4-FFF2-40B4-BE49-F238E27FC236}">
                <a16:creationId xmlns="" xmlns:a16="http://schemas.microsoft.com/office/drawing/2014/main" id="{6CED72A4-4C63-44FF-BB2C-0CDAF704CAC4}"/>
              </a:ext>
            </a:extLst>
          </p:cNvPr>
          <p:cNvSpPr/>
          <p:nvPr/>
        </p:nvSpPr>
        <p:spPr>
          <a:xfrm>
            <a:off x="2900422" y="1410228"/>
            <a:ext cx="1578822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불용어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예시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="" xmlns:a16="http://schemas.microsoft.com/office/drawing/2014/main" id="{4FF3C56E-32D7-4660-A483-F607CACBCCF4}"/>
              </a:ext>
            </a:extLst>
          </p:cNvPr>
          <p:cNvSpPr/>
          <p:nvPr/>
        </p:nvSpPr>
        <p:spPr>
          <a:xfrm>
            <a:off x="845813" y="5091942"/>
            <a:ext cx="4927190" cy="1250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불용어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게시판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’, ‘1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’, ‘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속보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등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index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값과 관계없는 값들이 관찰된다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유의미한 단어 토큰만을 선별하기 위해 큰 </a:t>
            </a:r>
            <a:r>
              <a:rPr lang="ko-KR" altLang="en-US" sz="1300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의미가 없는 단어 토큰을 제거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한다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="" xmlns:a16="http://schemas.microsoft.com/office/drawing/2014/main" id="{9F8C9FF6-EEA0-450B-B13B-72FE6EEC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21" y="2071672"/>
            <a:ext cx="4648174" cy="303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D7F16B7-B48C-4D91-849E-E8F1190F9397}"/>
              </a:ext>
            </a:extLst>
          </p:cNvPr>
          <p:cNvSpPr txBox="1"/>
          <p:nvPr/>
        </p:nvSpPr>
        <p:spPr>
          <a:xfrm>
            <a:off x="2405059" y="1835485"/>
            <a:ext cx="21737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에스코어 드림 5 Medium" panose="020B0503030302020204" pitchFamily="34" charset="-127"/>
              </a:rPr>
              <a:t>Topic index 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별 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‘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게시판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’ </a:t>
            </a:r>
            <a:r>
              <a:rPr lang="ko-KR" altLang="en-US" sz="1200" dirty="0" err="1">
                <a:latin typeface="에스코어 드림 5 Medium" panose="020B0503030302020204" pitchFamily="34" charset="-127"/>
              </a:rPr>
              <a:t>갯수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0130B95B-ED9A-440D-B135-1E4A6C83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48653"/>
              </p:ext>
            </p:extLst>
          </p:nvPr>
        </p:nvGraphicFramePr>
        <p:xfrm>
          <a:off x="6812033" y="5007260"/>
          <a:ext cx="4336232" cy="133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16">
                  <a:extLst>
                    <a:ext uri="{9D8B030D-6E8A-4147-A177-3AD203B41FA5}">
                      <a16:colId xmlns="" xmlns:a16="http://schemas.microsoft.com/office/drawing/2014/main" val="155039550"/>
                    </a:ext>
                  </a:extLst>
                </a:gridCol>
                <a:gridCol w="2168116">
                  <a:extLst>
                    <a:ext uri="{9D8B030D-6E8A-4147-A177-3AD203B41FA5}">
                      <a16:colId xmlns="" xmlns:a16="http://schemas.microsoft.com/office/drawing/2014/main" val="2972995065"/>
                    </a:ext>
                  </a:extLst>
                </a:gridCol>
              </a:tblGrid>
              <a:tr h="3829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latin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000" dirty="0">
                          <a:latin typeface="에스코어 드림 5 Medium" panose="020B0503030302020204" pitchFamily="34" charset="-127"/>
                        </a:rPr>
                        <a:t> 전</a:t>
                      </a:r>
                      <a:endParaRPr lang="en-US" sz="10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latin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000" dirty="0">
                          <a:latin typeface="에스코어 드림 5 Medium" panose="020B0503030302020204" pitchFamily="34" charset="-127"/>
                        </a:rPr>
                        <a:t> 후</a:t>
                      </a:r>
                      <a:endParaRPr lang="en-US" sz="10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208900"/>
                  </a:ext>
                </a:extLst>
              </a:tr>
              <a:tr h="5492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['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넘어서다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조원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들이다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미국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전역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거점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']</a:t>
                      </a:r>
                      <a:endParaRPr lang="ko-KR" altLang="en-US" sz="10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['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조원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미국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전역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거점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']</a:t>
                      </a:r>
                      <a:endParaRPr lang="ko-KR" altLang="en-US" sz="10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5094739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['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핀란드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항공기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결항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여행객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분통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']</a:t>
                      </a:r>
                      <a:endParaRPr lang="ko-KR" altLang="en-US" sz="10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['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핀란드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항공기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결항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여행객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', '</a:t>
                      </a:r>
                      <a:r>
                        <a:rPr lang="ko-KR" alt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분통</a:t>
                      </a:r>
                      <a:r>
                        <a:rPr lang="en-US" altLang="ko-KR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']</a:t>
                      </a:r>
                      <a:endParaRPr lang="ko-KR" altLang="en-US" sz="10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580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3" name="AutoShape 4" descr="Untitled">
            <a:extLst>
              <a:ext uri="{FF2B5EF4-FFF2-40B4-BE49-F238E27FC236}">
                <a16:creationId xmlns="" xmlns:a16="http://schemas.microsoft.com/office/drawing/2014/main" id="{CF146020-0080-4007-80CC-E957F2471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35018" cy="19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한자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 변환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0A1E4397-EF0E-4D69-839F-5C3E26C0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5" y="1891906"/>
            <a:ext cx="3394179" cy="15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33E4027-1CEC-4664-8EC7-158839385790}"/>
              </a:ext>
            </a:extLst>
          </p:cNvPr>
          <p:cNvGrpSpPr/>
          <p:nvPr/>
        </p:nvGrpSpPr>
        <p:grpSpPr>
          <a:xfrm>
            <a:off x="127004" y="3623810"/>
            <a:ext cx="4286676" cy="2999815"/>
            <a:chOff x="275771" y="1806580"/>
            <a:chExt cx="5206038" cy="4267929"/>
          </a:xfrm>
        </p:grpSpPr>
        <p:pic>
          <p:nvPicPr>
            <p:cNvPr id="8196" name="Picture 4">
              <a:extLst>
                <a:ext uri="{FF2B5EF4-FFF2-40B4-BE49-F238E27FC236}">
                  <a16:creationId xmlns="" xmlns:a16="http://schemas.microsoft.com/office/drawing/2014/main" id="{BD3B5BE1-BCFB-487B-AF22-63CDDD22D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9013" r="31745" b="8970"/>
            <a:stretch/>
          </p:blipFill>
          <p:spPr bwMode="auto">
            <a:xfrm>
              <a:off x="435065" y="1806580"/>
              <a:ext cx="5046744" cy="4144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ontent Placeholder 2">
              <a:extLst>
                <a:ext uri="{FF2B5EF4-FFF2-40B4-BE49-F238E27FC236}">
                  <a16:creationId xmlns="" xmlns:a16="http://schemas.microsoft.com/office/drawing/2014/main" id="{B64BB627-9FCC-452A-859D-7E0108B3CB3A}"/>
                </a:ext>
              </a:extLst>
            </p:cNvPr>
            <p:cNvSpPr txBox="1">
              <a:spLocks/>
            </p:cNvSpPr>
            <p:nvPr/>
          </p:nvSpPr>
          <p:spPr>
            <a:xfrm>
              <a:off x="2721065" y="5951398"/>
              <a:ext cx="593635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8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한자</a:t>
              </a:r>
              <a:endParaRPr lang="en-US" sz="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="" xmlns:a16="http://schemas.microsoft.com/office/drawing/2014/main" id="{178393E4-8324-45C3-8ED5-1DBEF00311E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75771" y="3550920"/>
              <a:ext cx="45719" cy="25146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800" b="1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갯수</a:t>
              </a:r>
              <a:endParaRPr lang="en-US" altLang="ko-KR" sz="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90CA4C0-E98D-44D2-B108-D68A709CF22F}"/>
              </a:ext>
            </a:extLst>
          </p:cNvPr>
          <p:cNvSpPr txBox="1"/>
          <p:nvPr/>
        </p:nvSpPr>
        <p:spPr>
          <a:xfrm>
            <a:off x="2077036" y="3429000"/>
            <a:ext cx="1544975" cy="37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한자별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갯수</a:t>
            </a:r>
            <a:endParaRPr lang="ko-KR" altLang="en-US"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="" xmlns:a16="http://schemas.microsoft.com/office/drawing/2014/main" id="{C2837F69-4FB6-49C3-B990-2C42D0044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431"/>
              </p:ext>
            </p:extLst>
          </p:nvPr>
        </p:nvGraphicFramePr>
        <p:xfrm>
          <a:off x="4571354" y="1531399"/>
          <a:ext cx="1731876" cy="227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92">
                  <a:extLst>
                    <a:ext uri="{9D8B030D-6E8A-4147-A177-3AD203B41FA5}">
                      <a16:colId xmlns="" xmlns:a16="http://schemas.microsoft.com/office/drawing/2014/main" val="4225973377"/>
                    </a:ext>
                  </a:extLst>
                </a:gridCol>
                <a:gridCol w="528991">
                  <a:extLst>
                    <a:ext uri="{9D8B030D-6E8A-4147-A177-3AD203B41FA5}">
                      <a16:colId xmlns="" xmlns:a16="http://schemas.microsoft.com/office/drawing/2014/main" val="1437423842"/>
                    </a:ext>
                  </a:extLst>
                </a:gridCol>
                <a:gridCol w="625593">
                  <a:extLst>
                    <a:ext uri="{9D8B030D-6E8A-4147-A177-3AD203B41FA5}">
                      <a16:colId xmlns="" xmlns:a16="http://schemas.microsoft.com/office/drawing/2014/main" val="286330443"/>
                    </a:ext>
                  </a:extLst>
                </a:gridCol>
              </a:tblGrid>
              <a:tr h="3766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한자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개수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번역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529384"/>
                  </a:ext>
                </a:extLst>
              </a:tr>
              <a:tr h="366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美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1545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미국</a:t>
                      </a: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9129035"/>
                  </a:ext>
                </a:extLst>
              </a:tr>
              <a:tr h="366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北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1451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북한</a:t>
                      </a: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3604465"/>
                  </a:ext>
                </a:extLst>
              </a:tr>
              <a:tr h="366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..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..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..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778945"/>
                  </a:ext>
                </a:extLst>
              </a:tr>
              <a:tr h="366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案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안건</a:t>
                      </a: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7702923"/>
                  </a:ext>
                </a:extLst>
              </a:tr>
              <a:tr h="4298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北軍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endParaRPr lang="ko-KR" altLang="en-US" sz="9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북한군</a:t>
                      </a:r>
                    </a:p>
                  </a:txBody>
                  <a:tcPr marL="95250" marR="95250" marT="95250" marB="9525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650780"/>
                  </a:ext>
                </a:extLst>
              </a:tr>
            </a:tbl>
          </a:graphicData>
        </a:graphic>
      </p:graphicFrame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471A300B-21DB-475A-BB2A-633BD15E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55" y="2049188"/>
            <a:ext cx="2371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8">
            <a:extLst>
              <a:ext uri="{FF2B5EF4-FFF2-40B4-BE49-F238E27FC236}">
                <a16:creationId xmlns="" xmlns:a16="http://schemas.microsoft.com/office/drawing/2014/main" id="{1D26F238-441A-4A7F-8FD8-6BF75E8F9969}"/>
              </a:ext>
            </a:extLst>
          </p:cNvPr>
          <p:cNvSpPr/>
          <p:nvPr/>
        </p:nvSpPr>
        <p:spPr>
          <a:xfrm>
            <a:off x="6514266" y="1515842"/>
            <a:ext cx="5220534" cy="547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한자별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빈도수가 두 번 이상인 한자들을 한글로 변환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="" xmlns:a16="http://schemas.microsoft.com/office/drawing/2014/main" id="{CCF3A2F4-FD78-48CE-B6F9-F990A6BBEF1E}"/>
              </a:ext>
            </a:extLst>
          </p:cNvPr>
          <p:cNvSpPr/>
          <p:nvPr/>
        </p:nvSpPr>
        <p:spPr>
          <a:xfrm>
            <a:off x="920982" y="1426448"/>
            <a:ext cx="3132654" cy="465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데이터 셋에서 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unique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한 한자만 추출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9" name="화살표: 위로 굽음 8">
            <a:extLst>
              <a:ext uri="{FF2B5EF4-FFF2-40B4-BE49-F238E27FC236}">
                <a16:creationId xmlns="" xmlns:a16="http://schemas.microsoft.com/office/drawing/2014/main" id="{49CE5D88-0DA0-4322-B38F-681537727BF8}"/>
              </a:ext>
            </a:extLst>
          </p:cNvPr>
          <p:cNvSpPr/>
          <p:nvPr/>
        </p:nvSpPr>
        <p:spPr>
          <a:xfrm flipV="1">
            <a:off x="6638605" y="2535221"/>
            <a:ext cx="764367" cy="1339885"/>
          </a:xfrm>
          <a:prstGeom prst="bentUpArrow">
            <a:avLst>
              <a:gd name="adj1" fmla="val 9927"/>
              <a:gd name="adj2" fmla="val 18043"/>
              <a:gd name="adj3" fmla="val 25000"/>
            </a:avLst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527D6BD1-0495-4670-AD82-C5F34D39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37864"/>
              </p:ext>
            </p:extLst>
          </p:nvPr>
        </p:nvGraphicFramePr>
        <p:xfrm>
          <a:off x="4621098" y="4258988"/>
          <a:ext cx="7443896" cy="214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948">
                  <a:extLst>
                    <a:ext uri="{9D8B030D-6E8A-4147-A177-3AD203B41FA5}">
                      <a16:colId xmlns="" xmlns:a16="http://schemas.microsoft.com/office/drawing/2014/main" val="3323208656"/>
                    </a:ext>
                  </a:extLst>
                </a:gridCol>
                <a:gridCol w="3721948">
                  <a:extLst>
                    <a:ext uri="{9D8B030D-6E8A-4147-A177-3AD203B41FA5}">
                      <a16:colId xmlns="" xmlns:a16="http://schemas.microsoft.com/office/drawing/2014/main" val="737216024"/>
                    </a:ext>
                  </a:extLst>
                </a:gridCol>
              </a:tblGrid>
              <a:tr h="357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200" dirty="0">
                          <a:latin typeface="에스코어 드림 5 Medium" panose="020B0503030302020204" pitchFamily="34" charset="-127"/>
                        </a:rPr>
                        <a:t> 전</a:t>
                      </a:r>
                      <a:endParaRPr lang="en-US" sz="12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200" dirty="0">
                          <a:latin typeface="에스코어 드림 5 Medium" panose="020B0503030302020204" pitchFamily="34" charset="-127"/>
                        </a:rPr>
                        <a:t> 후</a:t>
                      </a:r>
                      <a:endParaRPr lang="en-US" sz="12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355659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인천→핀란드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항공기 결항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휴가철 여행객 분통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인천→핀란드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항공기 결항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휴가철 여행객 분통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3195687"/>
                  </a:ext>
                </a:extLst>
              </a:tr>
              <a:tr h="3716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 넘어서겠다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조원 들여 美전역 거점화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 넘어서겠다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조원 들여 미국 전역 거점화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3215408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긴장완화 해결책은 미국이 경제전쟁 멈추는 것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긴장완화 해결책은 미국이 경제전쟁 멈추는 것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86190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NYT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측근韓기업 특수관계 조명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공과 사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맞물려종합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NYT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 한국 기업 특수관계 조명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공과 사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맞물려종합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3474681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인도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48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년 만에 파키스탄 공습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테러 캠프 폭격종합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인도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48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년 만에 파키스탄 공습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테러 캠프 폭격종합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431029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6F0AA24-6E48-429F-8242-440A391BFED9}"/>
              </a:ext>
            </a:extLst>
          </p:cNvPr>
          <p:cNvSpPr/>
          <p:nvPr/>
        </p:nvSpPr>
        <p:spPr>
          <a:xfrm>
            <a:off x="7178324" y="5017292"/>
            <a:ext cx="350520" cy="324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CCB129A1-43EF-45A6-8D6E-C4D1E397A174}"/>
              </a:ext>
            </a:extLst>
          </p:cNvPr>
          <p:cNvSpPr/>
          <p:nvPr/>
        </p:nvSpPr>
        <p:spPr>
          <a:xfrm>
            <a:off x="10874024" y="5017292"/>
            <a:ext cx="350520" cy="324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3F7C8C2F-F8A9-4C59-AE4C-942B5A9C6EC7}"/>
              </a:ext>
            </a:extLst>
          </p:cNvPr>
          <p:cNvSpPr/>
          <p:nvPr/>
        </p:nvSpPr>
        <p:spPr>
          <a:xfrm>
            <a:off x="5668818" y="5725952"/>
            <a:ext cx="350520" cy="324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0B137D70-C542-4332-BE41-3127E5744BC9}"/>
              </a:ext>
            </a:extLst>
          </p:cNvPr>
          <p:cNvSpPr/>
          <p:nvPr/>
        </p:nvSpPr>
        <p:spPr>
          <a:xfrm>
            <a:off x="9372138" y="5717934"/>
            <a:ext cx="350520" cy="324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76249" y="1116203"/>
            <a:ext cx="502847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Okt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불용어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제거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B6392C02-924F-424A-957F-39DBF473F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78129"/>
              </p:ext>
            </p:extLst>
          </p:nvPr>
        </p:nvGraphicFramePr>
        <p:xfrm>
          <a:off x="435065" y="2635779"/>
          <a:ext cx="3862615" cy="39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303">
                  <a:extLst>
                    <a:ext uri="{9D8B030D-6E8A-4147-A177-3AD203B41FA5}">
                      <a16:colId xmlns="" xmlns:a16="http://schemas.microsoft.com/office/drawing/2014/main" val="3407349804"/>
                    </a:ext>
                  </a:extLst>
                </a:gridCol>
                <a:gridCol w="2822312">
                  <a:extLst>
                    <a:ext uri="{9D8B030D-6E8A-4147-A177-3AD203B41FA5}">
                      <a16:colId xmlns="" xmlns:a16="http://schemas.microsoft.com/office/drawing/2014/main" val="2275482257"/>
                    </a:ext>
                  </a:extLst>
                </a:gridCol>
              </a:tblGrid>
              <a:tr h="3956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파일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한국어불용어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100.txt</a:t>
                      </a:r>
                      <a:endParaRPr lang="ko-KR" altLang="en-US" sz="900" b="1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193601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F2C1D9DA-E85E-40C4-8BC3-35D0C5C6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66500"/>
              </p:ext>
            </p:extLst>
          </p:nvPr>
        </p:nvGraphicFramePr>
        <p:xfrm>
          <a:off x="419915" y="3302409"/>
          <a:ext cx="3862615" cy="98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574">
                  <a:extLst>
                    <a:ext uri="{9D8B030D-6E8A-4147-A177-3AD203B41FA5}">
                      <a16:colId xmlns="" xmlns:a16="http://schemas.microsoft.com/office/drawing/2014/main" val="3407349804"/>
                    </a:ext>
                  </a:extLst>
                </a:gridCol>
                <a:gridCol w="2816041">
                  <a:extLst>
                    <a:ext uri="{9D8B030D-6E8A-4147-A177-3AD203B41FA5}">
                      <a16:colId xmlns="" xmlns:a16="http://schemas.microsoft.com/office/drawing/2014/main" val="2275482257"/>
                    </a:ext>
                  </a:extLst>
                </a:gridCol>
              </a:tblGrid>
              <a:tr h="9802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한글 </a:t>
                      </a:r>
                      <a:r>
                        <a:rPr lang="ko-KR" altLang="en-US" sz="9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600 </a:t>
                      </a:r>
                      <a:endParaRPr lang="ko-KR" altLang="en-US" sz="900" b="1" i="0" u="none" strike="noStrike" kern="1200" spc="0" baseline="0" dirty="0">
                        <a:solidFill>
                          <a:schemeClr val="bg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아 휴 아이구 아이쿠 아이고 어 나 우리 저희 따라 의해 을 </a:t>
                      </a:r>
                      <a:r>
                        <a:rPr lang="ko-KR" altLang="en-US" sz="900" b="1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에 의 가 </a:t>
                      </a:r>
                      <a:r>
                        <a:rPr lang="ko-KR" altLang="en-US" sz="900" b="1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으로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로 에게 뿐이다 의거하여 근거하여 입각하여 기준으로 예하면 예를 들면 예를 들자면 저 소인 소생 저희 </a:t>
                      </a:r>
                      <a:r>
                        <a:rPr lang="ko-KR" altLang="en-US" sz="900" b="1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지말고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endParaRPr lang="ko-KR" altLang="en-US" sz="900" b="1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193601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A168670A-0522-4B9C-9CEB-EEC5DB73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73276"/>
              </p:ext>
            </p:extLst>
          </p:nvPr>
        </p:nvGraphicFramePr>
        <p:xfrm>
          <a:off x="419916" y="4594247"/>
          <a:ext cx="3877764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34">
                  <a:extLst>
                    <a:ext uri="{9D8B030D-6E8A-4147-A177-3AD203B41FA5}">
                      <a16:colId xmlns="" xmlns:a16="http://schemas.microsoft.com/office/drawing/2014/main" val="3407349804"/>
                    </a:ext>
                  </a:extLst>
                </a:gridCol>
                <a:gridCol w="2826930">
                  <a:extLst>
                    <a:ext uri="{9D8B030D-6E8A-4147-A177-3AD203B41FA5}">
                      <a16:colId xmlns="" xmlns:a16="http://schemas.microsoft.com/office/drawing/2014/main" val="2275482257"/>
                    </a:ext>
                  </a:extLst>
                </a:gridCol>
              </a:tblGrid>
              <a:tr h="3696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데이터 </a:t>
                      </a:r>
                      <a:r>
                        <a:rPr lang="ko-KR" altLang="en-US" sz="9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endParaRPr lang="ko-KR" altLang="en-US" sz="900" b="1" i="0" u="none" strike="noStrike" kern="1200" spc="0" baseline="0" dirty="0">
                        <a:solidFill>
                          <a:schemeClr val="bg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만에 게시판 회 보다 종합 기 시 고 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 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 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보 속보 화 연 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1936016"/>
                  </a:ext>
                </a:extLst>
              </a:tr>
            </a:tbl>
          </a:graphicData>
        </a:graphic>
      </p:graphicFrame>
      <p:sp>
        <p:nvSpPr>
          <p:cNvPr id="9" name="더하기 기호 8">
            <a:extLst>
              <a:ext uri="{FF2B5EF4-FFF2-40B4-BE49-F238E27FC236}">
                <a16:creationId xmlns="" xmlns:a16="http://schemas.microsoft.com/office/drawing/2014/main" id="{A52D6FB4-5DB6-485C-AB5C-0ECCA4BDA406}"/>
              </a:ext>
            </a:extLst>
          </p:cNvPr>
          <p:cNvSpPr/>
          <p:nvPr/>
        </p:nvSpPr>
        <p:spPr>
          <a:xfrm>
            <a:off x="2248308" y="3047566"/>
            <a:ext cx="220980" cy="213360"/>
          </a:xfrm>
          <a:prstGeom prst="mathPlus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="" xmlns:a16="http://schemas.microsoft.com/office/drawing/2014/main" id="{0D05A342-5E40-48EB-8432-DAEDD463AE9E}"/>
              </a:ext>
            </a:extLst>
          </p:cNvPr>
          <p:cNvSpPr/>
          <p:nvPr/>
        </p:nvSpPr>
        <p:spPr>
          <a:xfrm>
            <a:off x="2240732" y="4331783"/>
            <a:ext cx="220980" cy="213360"/>
          </a:xfrm>
          <a:prstGeom prst="mathPlus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078E23-04AF-402D-BCC5-F8A9B6D2BCC2}"/>
              </a:ext>
            </a:extLst>
          </p:cNvPr>
          <p:cNvSpPr txBox="1"/>
          <p:nvPr/>
        </p:nvSpPr>
        <p:spPr>
          <a:xfrm>
            <a:off x="1766814" y="2182527"/>
            <a:ext cx="1404948" cy="3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불용어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리스트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955BA868-07C7-4E45-B513-A9DF8DD9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39" y="1354885"/>
            <a:ext cx="4351277" cy="21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B192BC0-FF2B-4FA3-8812-AFB01567C59A}"/>
              </a:ext>
            </a:extLst>
          </p:cNvPr>
          <p:cNvSpPr txBox="1"/>
          <p:nvPr/>
        </p:nvSpPr>
        <p:spPr>
          <a:xfrm>
            <a:off x="9023027" y="2438243"/>
            <a:ext cx="3168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okt.morphs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(text, stem=True)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를 통하여 문자열의 띄어쓰기와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불용어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제거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stem = True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통해 어간을 추출하여 통일화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2B46EE85-9315-4FA1-9BF7-48641BA6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59830"/>
              </p:ext>
            </p:extLst>
          </p:nvPr>
        </p:nvGraphicFramePr>
        <p:xfrm>
          <a:off x="4560139" y="3780484"/>
          <a:ext cx="7113702" cy="178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851">
                  <a:extLst>
                    <a:ext uri="{9D8B030D-6E8A-4147-A177-3AD203B41FA5}">
                      <a16:colId xmlns="" xmlns:a16="http://schemas.microsoft.com/office/drawing/2014/main" val="3323208656"/>
                    </a:ext>
                  </a:extLst>
                </a:gridCol>
                <a:gridCol w="3556851">
                  <a:extLst>
                    <a:ext uri="{9D8B030D-6E8A-4147-A177-3AD203B41FA5}">
                      <a16:colId xmlns="" xmlns:a16="http://schemas.microsoft.com/office/drawing/2014/main" val="737216024"/>
                    </a:ext>
                  </a:extLst>
                </a:gridCol>
              </a:tblGrid>
              <a:tr h="357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200" dirty="0">
                          <a:latin typeface="에스코어 드림 5 Medium" panose="020B0503030302020204" pitchFamily="34" charset="-127"/>
                        </a:rPr>
                        <a:t> 전</a:t>
                      </a:r>
                      <a:endParaRPr lang="en-US" sz="12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200" dirty="0">
                          <a:latin typeface="에스코어 드림 5 Medium" panose="020B0503030302020204" pitchFamily="34" charset="-127"/>
                        </a:rPr>
                        <a:t> 후</a:t>
                      </a:r>
                      <a:endParaRPr lang="en-US" sz="1200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355659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 핀란드 항공기 결항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휴가철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여행객 분통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 핀란드 항공기 결항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 여행객 분통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3195687"/>
                  </a:ext>
                </a:extLst>
              </a:tr>
              <a:tr h="3716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넘어서겠다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조원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들여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미국 전역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거점화</a:t>
                      </a:r>
                      <a:endParaRPr lang="en-US" sz="1000" b="0" i="0" u="none" strike="noStrike" kern="1200" spc="0" baseline="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 넘어서다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조원 들이다 미국 전역 거점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3215408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긴장완화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해결책은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미국이 경제전쟁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멈추는 것</a:t>
                      </a:r>
                      <a:endParaRPr lang="en-US" sz="1000" b="0" i="0" u="none" strike="noStrike" kern="1200" spc="0" baseline="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 완화 해결 미국 경제 전쟁 멈추다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86190"/>
                  </a:ext>
                </a:extLst>
              </a:tr>
              <a:tr h="35304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 한국 기업 특수관계 조명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공과 사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rgbClr val="FF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맞물려종합</a:t>
                      </a:r>
                      <a:endParaRPr lang="en-US" sz="1000" b="0" i="0" u="none" strike="noStrike" kern="1200" spc="0" baseline="0" dirty="0">
                        <a:solidFill>
                          <a:srgbClr val="FF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 한국 기업 특수 관계 조명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맞물리다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3474681"/>
                  </a:ext>
                </a:extLst>
              </a:tr>
            </a:tbl>
          </a:graphicData>
        </a:graphic>
      </p:graphicFrame>
      <p:sp>
        <p:nvSpPr>
          <p:cNvPr id="30" name="Rectangle 8">
            <a:extLst>
              <a:ext uri="{FF2B5EF4-FFF2-40B4-BE49-F238E27FC236}">
                <a16:creationId xmlns="" xmlns:a16="http://schemas.microsoft.com/office/drawing/2014/main" id="{D4192359-9692-41C7-84CB-062F7BC7480E}"/>
              </a:ext>
            </a:extLst>
          </p:cNvPr>
          <p:cNvSpPr/>
          <p:nvPr/>
        </p:nvSpPr>
        <p:spPr>
          <a:xfrm>
            <a:off x="4560139" y="5791200"/>
            <a:ext cx="5211401" cy="783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문제점 </a:t>
            </a:r>
            <a:endParaRPr lang="en-US" altLang="ko-KR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에스코어 드림 5 Medium" panose="020B0503030302020204" pitchFamily="34" charset="-127"/>
              </a:rPr>
              <a:t>Okt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에서 제공하는 자동 정규화와 오타 수정 기능에 의해 몇 개의 단어는 훼손된다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.  ex)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미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중 </a:t>
            </a:r>
            <a:r>
              <a:rPr lang="en-US" altLang="ko-KR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=&gt; </a:t>
            </a:r>
            <a:r>
              <a:rPr lang="ko-KR" altLang="en-US" sz="12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밉다 </a:t>
            </a:r>
            <a:endParaRPr lang="en-US" altLang="ko-KR" sz="12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특수문자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숫자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영어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한글자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제거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88CF5CF9-5F20-4FE2-9D39-8CAA1882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43112"/>
              </p:ext>
            </p:extLst>
          </p:nvPr>
        </p:nvGraphicFramePr>
        <p:xfrm>
          <a:off x="4833369" y="2107534"/>
          <a:ext cx="7217604" cy="276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802">
                  <a:extLst>
                    <a:ext uri="{9D8B030D-6E8A-4147-A177-3AD203B41FA5}">
                      <a16:colId xmlns="" xmlns:a16="http://schemas.microsoft.com/office/drawing/2014/main" val="509489773"/>
                    </a:ext>
                  </a:extLst>
                </a:gridCol>
                <a:gridCol w="3608802">
                  <a:extLst>
                    <a:ext uri="{9D8B030D-6E8A-4147-A177-3AD203B41FA5}">
                      <a16:colId xmlns="" xmlns:a16="http://schemas.microsoft.com/office/drawing/2014/main" val="433093339"/>
                    </a:ext>
                  </a:extLst>
                </a:gridCol>
              </a:tblGrid>
              <a:tr h="4418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전처리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전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전처리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후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8452973"/>
                  </a:ext>
                </a:extLst>
              </a:tr>
              <a:tr h="441856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인천→핀란드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항공기 결항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휴가철 여행객 분통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인천 핀란드 항공기 결항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휴가철 여행객 분통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8835754"/>
                  </a:ext>
                </a:extLst>
              </a:tr>
              <a:tr h="62681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 넘어서겠다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조원 들여 미국 전역 거점화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실리콘밸리 넘어서겠다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구글 조원 들여 미국 전역 거점화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0166777"/>
                  </a:ext>
                </a:extLst>
              </a:tr>
              <a:tr h="62681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긴장완화 해결책은 미국이 경제전쟁 멈추는 것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이란 외무 긴장완화 해결책은 미국이 경제전쟁 멈추는 것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649530"/>
                  </a:ext>
                </a:extLst>
              </a:tr>
              <a:tr h="626818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NYT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 한국 기업 특수관계 조명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공과 사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맞물려종합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클린턴 측근 한국 기업 특수관계 조명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공과 사 </a:t>
                      </a: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맞물려종합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297577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="" xmlns:a16="http://schemas.microsoft.com/office/drawing/2014/main" id="{7CD554E2-49BB-4C2B-A7EF-127C7987E7BE}"/>
              </a:ext>
            </a:extLst>
          </p:cNvPr>
          <p:cNvSpPr/>
          <p:nvPr/>
        </p:nvSpPr>
        <p:spPr>
          <a:xfrm>
            <a:off x="4229350" y="3216724"/>
            <a:ext cx="493046" cy="473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48222A86-83F9-4110-BDD8-28436402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0" y="1791522"/>
            <a:ext cx="3694710" cy="12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4AF4358-56D8-4D28-94DF-66F7CC0526B3}"/>
              </a:ext>
            </a:extLst>
          </p:cNvPr>
          <p:cNvSpPr/>
          <p:nvPr/>
        </p:nvSpPr>
        <p:spPr>
          <a:xfrm>
            <a:off x="5524600" y="2668136"/>
            <a:ext cx="281411" cy="25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>
            <a:extLst>
              <a:ext uri="{FF2B5EF4-FFF2-40B4-BE49-F238E27FC236}">
                <a16:creationId xmlns="" xmlns:a16="http://schemas.microsoft.com/office/drawing/2014/main" id="{BAEFC4EF-1F67-430B-9D08-3C00C59CE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"/>
          <a:stretch/>
        </p:blipFill>
        <p:spPr bwMode="auto">
          <a:xfrm>
            <a:off x="435064" y="4871700"/>
            <a:ext cx="2289597" cy="159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="" xmlns:a16="http://schemas.microsoft.com/office/drawing/2014/main" id="{44F97A31-EF4D-4327-89BC-77F3FCA8A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r="15253"/>
          <a:stretch/>
        </p:blipFill>
        <p:spPr bwMode="auto">
          <a:xfrm>
            <a:off x="435065" y="3531057"/>
            <a:ext cx="2289597" cy="7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8">
            <a:extLst>
              <a:ext uri="{FF2B5EF4-FFF2-40B4-BE49-F238E27FC236}">
                <a16:creationId xmlns="" xmlns:a16="http://schemas.microsoft.com/office/drawing/2014/main" id="{09920B03-99EC-43ED-89CA-67521BECA202}"/>
              </a:ext>
            </a:extLst>
          </p:cNvPr>
          <p:cNvSpPr/>
          <p:nvPr/>
        </p:nvSpPr>
        <p:spPr>
          <a:xfrm>
            <a:off x="337428" y="4398265"/>
            <a:ext cx="2584002" cy="53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③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한글자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제거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1ECDA1C-6EE9-44BD-A1B7-C117FA9E1D49}"/>
              </a:ext>
            </a:extLst>
          </p:cNvPr>
          <p:cNvSpPr txBox="1"/>
          <p:nvPr/>
        </p:nvSpPr>
        <p:spPr>
          <a:xfrm>
            <a:off x="337428" y="3177738"/>
            <a:ext cx="2387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② 영어 제거</a:t>
            </a:r>
          </a:p>
        </p:txBody>
      </p:sp>
      <p:sp>
        <p:nvSpPr>
          <p:cNvPr id="65" name="Rectangle 8">
            <a:extLst>
              <a:ext uri="{FF2B5EF4-FFF2-40B4-BE49-F238E27FC236}">
                <a16:creationId xmlns="" xmlns:a16="http://schemas.microsoft.com/office/drawing/2014/main" id="{D04DC7E1-4688-4D78-B6A6-779B178BCE05}"/>
              </a:ext>
            </a:extLst>
          </p:cNvPr>
          <p:cNvSpPr/>
          <p:nvPr/>
        </p:nvSpPr>
        <p:spPr>
          <a:xfrm>
            <a:off x="337428" y="1374637"/>
            <a:ext cx="3582033" cy="368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① 특수문자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숫자 제거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6FDE7EC-DE6C-4809-A27A-15D48D90F9AE}"/>
              </a:ext>
            </a:extLst>
          </p:cNvPr>
          <p:cNvSpPr/>
          <p:nvPr/>
        </p:nvSpPr>
        <p:spPr>
          <a:xfrm>
            <a:off x="6168104" y="3187817"/>
            <a:ext cx="281411" cy="25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7DEA3D4-9510-4794-AB56-E711B5F3E576}"/>
              </a:ext>
            </a:extLst>
          </p:cNvPr>
          <p:cNvSpPr/>
          <p:nvPr/>
        </p:nvSpPr>
        <p:spPr>
          <a:xfrm>
            <a:off x="6689209" y="2654487"/>
            <a:ext cx="281411" cy="25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1DC2434D-7921-49F2-B117-18F17FC292DD}"/>
              </a:ext>
            </a:extLst>
          </p:cNvPr>
          <p:cNvSpPr/>
          <p:nvPr/>
        </p:nvSpPr>
        <p:spPr>
          <a:xfrm>
            <a:off x="5201388" y="4351512"/>
            <a:ext cx="281411" cy="25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295FAD54-1C2D-4268-AC6D-0D67AAB70DD1}"/>
              </a:ext>
            </a:extLst>
          </p:cNvPr>
          <p:cNvSpPr/>
          <p:nvPr/>
        </p:nvSpPr>
        <p:spPr>
          <a:xfrm>
            <a:off x="7450800" y="4365383"/>
            <a:ext cx="281411" cy="254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0E4BFB9-7486-46F4-A884-F05E4D85A80A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502847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최종 데이터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BFAF9C-4336-48F2-BD1A-0612EAC310B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5746D8C3-7E74-40F5-ADD9-D8875034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25784"/>
              </p:ext>
            </p:extLst>
          </p:nvPr>
        </p:nvGraphicFramePr>
        <p:xfrm>
          <a:off x="1095375" y="4157241"/>
          <a:ext cx="10001250" cy="2314575"/>
        </p:xfrm>
        <a:graphic>
          <a:graphicData uri="http://schemas.openxmlformats.org/drawingml/2006/table">
            <a:tbl>
              <a:tblPr/>
              <a:tblGrid>
                <a:gridCol w="3333750">
                  <a:extLst>
                    <a:ext uri="{9D8B030D-6E8A-4147-A177-3AD203B41FA5}">
                      <a16:colId xmlns="" xmlns:a16="http://schemas.microsoft.com/office/drawing/2014/main" val="519377605"/>
                    </a:ext>
                  </a:extLst>
                </a:gridCol>
                <a:gridCol w="3333750">
                  <a:extLst>
                    <a:ext uri="{9D8B030D-6E8A-4147-A177-3AD203B41FA5}">
                      <a16:colId xmlns="" xmlns:a16="http://schemas.microsoft.com/office/drawing/2014/main" val="2744284945"/>
                    </a:ext>
                  </a:extLst>
                </a:gridCol>
                <a:gridCol w="3333750">
                  <a:extLst>
                    <a:ext uri="{9D8B030D-6E8A-4147-A177-3AD203B41FA5}">
                      <a16:colId xmlns="" xmlns:a16="http://schemas.microsoft.com/office/drawing/2014/main" val="91599893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기본 </a:t>
                      </a: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한자제거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불용어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개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775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인천→핀란드 항공기 결항</a:t>
                      </a:r>
                      <a:r>
                        <a:rPr lang="en-US" altLang="ko-KR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휴가철 여행객 분통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인천→핀란드 항공기 결항</a:t>
                      </a:r>
                      <a:r>
                        <a:rPr lang="en-US" altLang="ko-KR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휴가철 여행객 분통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인천 핀란드 항공기 결항 휴가 철 여행객 분통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11801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실리콘밸리 넘어서겠다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구글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조원 들여 美전역 거점화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실리콘밸리 넘어서겠다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구글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조원 들여  미국 전역 거점화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실리콘밸리 넘어서다 구글 조원 들이다 미국 전역 거점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238171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클린턴 측근韓기업 특수관계 조명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공과 사 맞물려종합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클린턴 측근 한국 기업 특수관계 조명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공과 사 맞물려종합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클린턴 측근 한국 기업 특수 관계 조명 공과 맞다 물리다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32324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144668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B188FF28-B701-4CBE-8B20-FF16D49D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25001"/>
              </p:ext>
            </p:extLst>
          </p:nvPr>
        </p:nvGraphicFramePr>
        <p:xfrm>
          <a:off x="1095375" y="1420829"/>
          <a:ext cx="10001250" cy="2495550"/>
        </p:xfrm>
        <a:graphic>
          <a:graphicData uri="http://schemas.openxmlformats.org/drawingml/2006/table">
            <a:tbl>
              <a:tblPr/>
              <a:tblGrid>
                <a:gridCol w="3333750">
                  <a:extLst>
                    <a:ext uri="{9D8B030D-6E8A-4147-A177-3AD203B41FA5}">
                      <a16:colId xmlns="" xmlns:a16="http://schemas.microsoft.com/office/drawing/2014/main" val="2657775043"/>
                    </a:ext>
                  </a:extLst>
                </a:gridCol>
                <a:gridCol w="3333750">
                  <a:extLst>
                    <a:ext uri="{9D8B030D-6E8A-4147-A177-3AD203B41FA5}">
                      <a16:colId xmlns="" xmlns:a16="http://schemas.microsoft.com/office/drawing/2014/main" val="51085523"/>
                    </a:ext>
                  </a:extLst>
                </a:gridCol>
                <a:gridCol w="3333750">
                  <a:extLst>
                    <a:ext uri="{9D8B030D-6E8A-4147-A177-3AD203B41FA5}">
                      <a16:colId xmlns="" xmlns:a16="http://schemas.microsoft.com/office/drawing/2014/main" val="36249016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불용어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개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불용어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개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영어 제거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불용어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개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영어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한글자 제거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60189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인천 핀란드 항공기 결항 휴가 철 여행객 분통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인천 핀란드 항공기 결항 휴가 철 여행객 분통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인천 핀란드 항공기 결항 휴가 여행객 분통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328052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실리콘밸리 넘어서다 구글 조원 들이다 미국 전역 거점 화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실리콘밸리 넘어서다 구글 조원 들이다 미국 전역 거점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실리콘밸리 넘어서다 구글 조원 들이다 미국 전역 거점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829713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클린턴 측근 한국 기업 특수 관계 조명 공과 사 맞다 물리다 종합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클린턴 측근 한국 기업 특수 관계 조명 공과 맞다 물리다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클린턴 측근 한국 기업 특수 관계 조명 공과 맞다 물리다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59580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197540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9F0E26A4-7022-406D-BC50-DF33F8385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2754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D66446D5-A5ED-4DC4-8F9A-38936008C288}"/>
              </a:ext>
            </a:extLst>
          </p:cNvPr>
          <p:cNvSpPr txBox="1">
            <a:spLocks/>
          </p:cNvSpPr>
          <p:nvPr/>
        </p:nvSpPr>
        <p:spPr>
          <a:xfrm>
            <a:off x="476250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불균형처리 모델 성능 비교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66D97169-B00D-4F4A-B016-61DEE8261832}"/>
              </a:ext>
            </a:extLst>
          </p:cNvPr>
          <p:cNvSpPr/>
          <p:nvPr/>
        </p:nvSpPr>
        <p:spPr>
          <a:xfrm>
            <a:off x="1957628" y="4945691"/>
            <a:ext cx="8276744" cy="1393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결과해석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RNN, LSTM, Transformer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모델은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불용어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600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처리가 가장 적절한 전처리로 보임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kobert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없이 모델 내에서 문장 전체를 전부 학습하기 때문에 애매한 전처리는 오히려 성능의 저하를 가져온 것으로 판단됨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B68FEC10-2FD1-471D-8D0D-119C8B9D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92019"/>
              </p:ext>
            </p:extLst>
          </p:nvPr>
        </p:nvGraphicFramePr>
        <p:xfrm>
          <a:off x="703856" y="1883908"/>
          <a:ext cx="10803338" cy="247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334">
                  <a:extLst>
                    <a:ext uri="{9D8B030D-6E8A-4147-A177-3AD203B41FA5}">
                      <a16:colId xmlns="" xmlns:a16="http://schemas.microsoft.com/office/drawing/2014/main" val="946921527"/>
                    </a:ext>
                  </a:extLst>
                </a:gridCol>
                <a:gridCol w="1543334">
                  <a:extLst>
                    <a:ext uri="{9D8B030D-6E8A-4147-A177-3AD203B41FA5}">
                      <a16:colId xmlns="" xmlns:a16="http://schemas.microsoft.com/office/drawing/2014/main" val="1930036238"/>
                    </a:ext>
                  </a:extLst>
                </a:gridCol>
                <a:gridCol w="1543334">
                  <a:extLst>
                    <a:ext uri="{9D8B030D-6E8A-4147-A177-3AD203B41FA5}">
                      <a16:colId xmlns="" xmlns:a16="http://schemas.microsoft.com/office/drawing/2014/main" val="3152427964"/>
                    </a:ext>
                  </a:extLst>
                </a:gridCol>
                <a:gridCol w="1543334">
                  <a:extLst>
                    <a:ext uri="{9D8B030D-6E8A-4147-A177-3AD203B41FA5}">
                      <a16:colId xmlns="" xmlns:a16="http://schemas.microsoft.com/office/drawing/2014/main" val="2860757028"/>
                    </a:ext>
                  </a:extLst>
                </a:gridCol>
                <a:gridCol w="1543334">
                  <a:extLst>
                    <a:ext uri="{9D8B030D-6E8A-4147-A177-3AD203B41FA5}">
                      <a16:colId xmlns="" xmlns:a16="http://schemas.microsoft.com/office/drawing/2014/main" val="2575286702"/>
                    </a:ext>
                  </a:extLst>
                </a:gridCol>
                <a:gridCol w="1543334">
                  <a:extLst>
                    <a:ext uri="{9D8B030D-6E8A-4147-A177-3AD203B41FA5}">
                      <a16:colId xmlns="" xmlns:a16="http://schemas.microsoft.com/office/drawing/2014/main" val="3200125945"/>
                    </a:ext>
                  </a:extLst>
                </a:gridCol>
                <a:gridCol w="1543334">
                  <a:extLst>
                    <a:ext uri="{9D8B030D-6E8A-4147-A177-3AD203B41FA5}">
                      <a16:colId xmlns="" xmlns:a16="http://schemas.microsoft.com/office/drawing/2014/main" val="1479330709"/>
                    </a:ext>
                  </a:extLst>
                </a:gridCol>
              </a:tblGrid>
              <a:tr h="714214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모델명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기본</a:t>
                      </a:r>
                      <a:r>
                        <a:rPr 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title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한자 전환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600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600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개 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+ 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영어제거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불용어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600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개 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+ 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영어</a:t>
                      </a:r>
                      <a:r>
                        <a:rPr lang="en-US" altLang="ko-KR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u="none" strike="noStrike" kern="1200" spc="0" baseline="0" dirty="0" err="1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한글자</a:t>
                      </a:r>
                      <a:r>
                        <a:rPr lang="ko-KR" altLang="en-US" sz="1200" b="1" i="0" u="none" strike="noStrike" kern="1200" spc="0" baseline="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제거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638581"/>
                  </a:ext>
                </a:extLst>
              </a:tr>
              <a:tr h="44032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RNN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0.7903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0.8015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0.8415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0.8346</a:t>
                      </a:r>
                      <a:endParaRPr lang="ko-KR" altLang="en-US" sz="1000" b="0" i="0" u="none" strike="noStrike" kern="1200" spc="0" baseline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0.8265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0.8238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86327"/>
                  </a:ext>
                </a:extLst>
              </a:tr>
              <a:tr h="44032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LSTM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0.7199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0.7682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0.8297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0.8251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0.8190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0.8049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3597243"/>
                  </a:ext>
                </a:extLst>
              </a:tr>
              <a:tr h="440323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spc="0" baseline="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Tranfromer</a:t>
                      </a:r>
                      <a:endParaRPr 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0.7932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0.8144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0.8630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0.8600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0.8535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0.8518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7986988"/>
                  </a:ext>
                </a:extLst>
              </a:tr>
              <a:tr h="4403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spc="0" baseline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KoBERT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0.9061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0.9345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0.9009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0.8996</a:t>
                      </a:r>
                      <a:endParaRPr lang="ko-KR" altLang="en-US" sz="1000" b="0" i="0" u="none" strike="noStrike" kern="1200" spc="0" baseline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0.8922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0.9317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3190531"/>
                  </a:ext>
                </a:extLst>
              </a:tr>
            </a:tbl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C6D369FC-04A1-44A0-9FDC-7E305C998970}"/>
              </a:ext>
            </a:extLst>
          </p:cNvPr>
          <p:cNvSpPr/>
          <p:nvPr/>
        </p:nvSpPr>
        <p:spPr>
          <a:xfrm>
            <a:off x="1957628" y="4923596"/>
            <a:ext cx="8276744" cy="1393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결과해석 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RNN, LSTM, Transformer 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모델은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불용어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600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처리가 가장 적절한 전처리로 보임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KoBERT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ko-KR" altLang="en-US" sz="13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없이 모델 내에서 문장 전체를 전부 학습하기 때문에 애매한 전처리는 오히려 성능의 저하를 가져온 것으로 판단됨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F4FFC679-35EA-4767-98AB-94526D07E6C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4)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</a:t>
            </a:r>
            <a:r>
              <a:rPr lang="ko-KR" alt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전처리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및 탐색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302144C5-1E83-4E98-8597-08B655E633DD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</a:t>
            </a:r>
            <a:r>
              <a:rPr lang="ko-KR" alt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토크나이저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패딩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="" xmlns:a16="http://schemas.microsoft.com/office/drawing/2014/main" id="{D86BEEC0-338A-406A-9D06-1215010F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85" y="2124204"/>
            <a:ext cx="3886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="" xmlns:a16="http://schemas.microsoft.com/office/drawing/2014/main" id="{4E400074-D777-4D82-B006-9920AF9E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124204"/>
            <a:ext cx="41243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42181F0-4B20-4B59-9136-2D281D3BF51D}"/>
              </a:ext>
            </a:extLst>
          </p:cNvPr>
          <p:cNvSpPr txBox="1"/>
          <p:nvPr/>
        </p:nvSpPr>
        <p:spPr>
          <a:xfrm>
            <a:off x="1337384" y="1683208"/>
            <a:ext cx="1404948" cy="3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토크나이저</a:t>
            </a:r>
            <a:endParaRPr lang="ko-KR" altLang="en-US" sz="12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04BA530-7470-4B06-847B-F69B060E65B2}"/>
              </a:ext>
            </a:extLst>
          </p:cNvPr>
          <p:cNvSpPr txBox="1"/>
          <p:nvPr/>
        </p:nvSpPr>
        <p:spPr>
          <a:xfrm>
            <a:off x="6096000" y="1683208"/>
            <a:ext cx="1404948" cy="3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패딩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4B94A835-B723-4D98-B346-52CC12D26D79}"/>
              </a:ext>
            </a:extLst>
          </p:cNvPr>
          <p:cNvSpPr/>
          <p:nvPr/>
        </p:nvSpPr>
        <p:spPr>
          <a:xfrm>
            <a:off x="1383585" y="5243951"/>
            <a:ext cx="3249831" cy="547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2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번 이상 나오는 단어를 </a:t>
            </a:r>
            <a:r>
              <a:rPr lang="ko-KR" altLang="en-US" sz="12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토크나이저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진행함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BECE289-8588-4440-9180-831F7E081C82}"/>
              </a:ext>
            </a:extLst>
          </p:cNvPr>
          <p:cNvSpPr/>
          <p:nvPr/>
        </p:nvSpPr>
        <p:spPr>
          <a:xfrm>
            <a:off x="1383585" y="3252335"/>
            <a:ext cx="3886200" cy="5472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143C373D-D6B7-462E-AFB5-49EF662F5035}"/>
              </a:ext>
            </a:extLst>
          </p:cNvPr>
          <p:cNvSpPr/>
          <p:nvPr/>
        </p:nvSpPr>
        <p:spPr>
          <a:xfrm>
            <a:off x="6096000" y="3362454"/>
            <a:ext cx="4890545" cy="547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train, test </a:t>
            </a:r>
            <a:r>
              <a:rPr lang="ko-KR" altLang="en-US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데이터 중 제일 긴 토큰을 기준으로 패딩 하였음</a:t>
            </a:r>
            <a:r>
              <a:rPr lang="en-US" altLang="ko-KR" sz="12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. 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EF4608E3-8BA5-4DA9-A98F-79F23E8BDDF6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5)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분석 및 시각화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4232EED-797B-4C7E-AEEA-2EEED407A9B2}"/>
              </a:ext>
            </a:extLst>
          </p:cNvPr>
          <p:cNvSpPr txBox="1">
            <a:spLocks/>
          </p:cNvSpPr>
          <p:nvPr/>
        </p:nvSpPr>
        <p:spPr>
          <a:xfrm>
            <a:off x="457200" y="1002058"/>
            <a:ext cx="1173480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RNN(Recurrent Neural Network,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순환신경망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C3D1AE2-C078-407B-93EF-89BBA1F552C7}"/>
              </a:ext>
            </a:extLst>
          </p:cNvPr>
          <p:cNvSpPr txBox="1"/>
          <p:nvPr/>
        </p:nvSpPr>
        <p:spPr>
          <a:xfrm>
            <a:off x="8298136" y="1253132"/>
            <a:ext cx="1404948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훈련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C7C7AD3-64E8-43E7-9EC1-AEF23D07E4B5}"/>
              </a:ext>
            </a:extLst>
          </p:cNvPr>
          <p:cNvSpPr txBox="1"/>
          <p:nvPr/>
        </p:nvSpPr>
        <p:spPr>
          <a:xfrm>
            <a:off x="275771" y="1255934"/>
            <a:ext cx="1710690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사용한 데이터 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E6AF00-A1A4-411A-ABAD-37046BAE240B}"/>
              </a:ext>
            </a:extLst>
          </p:cNvPr>
          <p:cNvSpPr txBox="1"/>
          <p:nvPr/>
        </p:nvSpPr>
        <p:spPr>
          <a:xfrm>
            <a:off x="275771" y="1997597"/>
            <a:ext cx="554809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="" xmlns:a16="http://schemas.microsoft.com/office/drawing/2014/main" id="{9518DA88-6AD8-4C79-AE57-5672A22CE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2" y="2480314"/>
            <a:ext cx="5581534" cy="41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54FBE66-B430-41B9-B2C7-C2BE78F85F26}"/>
              </a:ext>
            </a:extLst>
          </p:cNvPr>
          <p:cNvSpPr txBox="1">
            <a:spLocks/>
          </p:cNvSpPr>
          <p:nvPr/>
        </p:nvSpPr>
        <p:spPr>
          <a:xfrm>
            <a:off x="359592" y="1703733"/>
            <a:ext cx="541972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불용어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600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개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영어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한글자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제거 데이터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5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="" xmlns:a16="http://schemas.microsoft.com/office/drawing/2014/main" id="{0FB1E393-BAAD-442E-92EB-B444876C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72" y="2437402"/>
            <a:ext cx="6122919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8A80E89E-A1DC-4610-9E11-99B16BAF0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17911"/>
              </p:ext>
            </p:extLst>
          </p:nvPr>
        </p:nvGraphicFramePr>
        <p:xfrm>
          <a:off x="6705790" y="1745659"/>
          <a:ext cx="4639482" cy="691743"/>
        </p:xfrm>
        <a:graphic>
          <a:graphicData uri="http://schemas.openxmlformats.org/drawingml/2006/table">
            <a:tbl>
              <a:tblPr/>
              <a:tblGrid>
                <a:gridCol w="2319741">
                  <a:extLst>
                    <a:ext uri="{9D8B030D-6E8A-4147-A177-3AD203B41FA5}">
                      <a16:colId xmlns="" xmlns:a16="http://schemas.microsoft.com/office/drawing/2014/main" val="623347632"/>
                    </a:ext>
                  </a:extLst>
                </a:gridCol>
                <a:gridCol w="2319741">
                  <a:extLst>
                    <a:ext uri="{9D8B030D-6E8A-4147-A177-3AD203B41FA5}">
                      <a16:colId xmlns="" xmlns:a16="http://schemas.microsoft.com/office/drawing/2014/main" val="2783067860"/>
                    </a:ext>
                  </a:extLst>
                </a:gridCol>
              </a:tblGrid>
              <a:tr h="37881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train - test split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실제 </a:t>
                      </a:r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데이콘</a:t>
                      </a: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 제출 결과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94193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0.83238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0.80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4144314"/>
                  </a:ext>
                </a:extLst>
              </a:tr>
            </a:tbl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09D6E870-29EE-4417-BC8D-5A03C670CD19}"/>
              </a:ext>
            </a:extLst>
          </p:cNvPr>
          <p:cNvSpPr/>
          <p:nvPr/>
        </p:nvSpPr>
        <p:spPr>
          <a:xfrm>
            <a:off x="6510380" y="5883570"/>
            <a:ext cx="3575512" cy="849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Best Parameter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batch_size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512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num_word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3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이상 나온 단어 수 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="" xmlns:a16="http://schemas.microsoft.com/office/drawing/2014/main" id="{014D36F0-EC9F-408F-B387-218218ACAD58}"/>
              </a:ext>
            </a:extLst>
          </p:cNvPr>
          <p:cNvSpPr/>
          <p:nvPr/>
        </p:nvSpPr>
        <p:spPr>
          <a:xfrm>
            <a:off x="5964072" y="6039135"/>
            <a:ext cx="395785" cy="351382"/>
          </a:xfrm>
          <a:prstGeom prst="rightArrow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30439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altLang="ko-KR" sz="2800" b="1" dirty="0">
                <a:latin typeface="+mn-ea"/>
                <a:ea typeface="+mn-ea"/>
                <a:cs typeface="Aharoni" panose="02010803020104030203" pitchFamily="2" charset="-79"/>
              </a:rPr>
              <a:t>01.</a:t>
            </a:r>
            <a:r>
              <a:rPr lang="ko-KR" altLang="en-US" sz="2800" b="1" dirty="0">
                <a:latin typeface="+mn-ea"/>
                <a:ea typeface="+mn-ea"/>
                <a:cs typeface="Aharoni" panose="02010803020104030203" pitchFamily="2" charset="-79"/>
              </a:rPr>
              <a:t> </a:t>
            </a:r>
            <a:r>
              <a:rPr lang="ko-KR" altLang="en-US" sz="2800" b="1" dirty="0">
                <a:ea typeface="에스코어 드림 5 Medium" panose="020B0503030302020204" pitchFamily="34" charset="-127"/>
                <a:cs typeface="+mn-cs"/>
              </a:rPr>
              <a:t>팀 구성 </a:t>
            </a:r>
            <a:r>
              <a:rPr lang="en-US" altLang="ko-KR" sz="2800" b="1" dirty="0">
                <a:ea typeface="에스코어 드림 5 Medium" panose="020B0503030302020204" pitchFamily="34" charset="-127"/>
                <a:cs typeface="+mn-cs"/>
              </a:rPr>
              <a:t> </a:t>
            </a:r>
            <a:r>
              <a:rPr lang="ko-KR" altLang="en-US" sz="2800" b="1" dirty="0">
                <a:ea typeface="에스코어 드림 5 Medium" panose="020B0503030302020204" pitchFamily="34" charset="-127"/>
                <a:cs typeface="+mn-cs"/>
              </a:rPr>
              <a:t>및 역할</a:t>
            </a:r>
            <a:endParaRPr lang="en-US" sz="2800" b="1" dirty="0"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130439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1439479" y="832114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1539716" y="858401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유태혁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데이터 </a:t>
            </a:r>
            <a:r>
              <a:rPr lang="ko-KR" altLang="en-US" sz="1200" dirty="0" err="1">
                <a:latin typeface="에스코어 드림 5 Medium" panose="020B0503030302020204" pitchFamily="34" charset="-127"/>
              </a:rPr>
              <a:t>전처리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모델링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 (RNN, LSTM, Transformer, </a:t>
            </a:r>
            <a:r>
              <a:rPr lang="en-US" altLang="ko-KR" sz="1200" dirty="0" err="1">
                <a:latin typeface="에스코어 드림 5 Medium" panose="020B0503030302020204" pitchFamily="34" charset="-127"/>
              </a:rPr>
              <a:t>KoBert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)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8FF1C7-08CE-415B-854C-F39E04F5B264}"/>
              </a:ext>
            </a:extLst>
          </p:cNvPr>
          <p:cNvCxnSpPr>
            <a:cxnSpLocks/>
          </p:cNvCxnSpPr>
          <p:nvPr/>
        </p:nvCxnSpPr>
        <p:spPr>
          <a:xfrm>
            <a:off x="1539716" y="1204815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892E988-7C91-4FFA-A36D-0ECE19A4AAD9}"/>
              </a:ext>
            </a:extLst>
          </p:cNvPr>
          <p:cNvGrpSpPr/>
          <p:nvPr/>
        </p:nvGrpSpPr>
        <p:grpSpPr>
          <a:xfrm>
            <a:off x="476250" y="805826"/>
            <a:ext cx="868494" cy="852794"/>
            <a:chOff x="692147" y="1417119"/>
            <a:chExt cx="1113650" cy="1113650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664FAA6E-0FEB-4B64-9F3A-F9BF4FD10663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="" xmlns:a16="http://schemas.microsoft.com/office/drawing/2014/main" id="{BF7EB234-DF88-4C3F-B88F-2FE6C6FFB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48" name="Rectangle 8">
            <a:extLst>
              <a:ext uri="{FF2B5EF4-FFF2-40B4-BE49-F238E27FC236}">
                <a16:creationId xmlns="" xmlns:a16="http://schemas.microsoft.com/office/drawing/2014/main" id="{20340D8B-A1B0-4522-9CB7-D4E326663A8B}"/>
              </a:ext>
            </a:extLst>
          </p:cNvPr>
          <p:cNvSpPr/>
          <p:nvPr/>
        </p:nvSpPr>
        <p:spPr>
          <a:xfrm>
            <a:off x="1439479" y="1837076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4EDF0E3F-5E14-406E-A5F8-4D622A518450}"/>
              </a:ext>
            </a:extLst>
          </p:cNvPr>
          <p:cNvSpPr txBox="1">
            <a:spLocks/>
          </p:cNvSpPr>
          <p:nvPr/>
        </p:nvSpPr>
        <p:spPr>
          <a:xfrm>
            <a:off x="1539716" y="1828992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김나영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데이터 </a:t>
            </a:r>
            <a:r>
              <a:rPr lang="ko-KR" altLang="en-US" sz="1200" dirty="0" err="1">
                <a:latin typeface="에스코어 드림 5 Medium" panose="020B0503030302020204" pitchFamily="34" charset="-127"/>
              </a:rPr>
              <a:t>전처리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, EDA(TF-IDF),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 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PPT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54" name="Straight Connector 32">
            <a:extLst>
              <a:ext uri="{FF2B5EF4-FFF2-40B4-BE49-F238E27FC236}">
                <a16:creationId xmlns="" xmlns:a16="http://schemas.microsoft.com/office/drawing/2014/main" id="{8B4945C5-3B63-49D6-A651-35D414BD8299}"/>
              </a:ext>
            </a:extLst>
          </p:cNvPr>
          <p:cNvCxnSpPr>
            <a:cxnSpLocks/>
          </p:cNvCxnSpPr>
          <p:nvPr/>
        </p:nvCxnSpPr>
        <p:spPr>
          <a:xfrm>
            <a:off x="1539716" y="2175406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1">
            <a:extLst>
              <a:ext uri="{FF2B5EF4-FFF2-40B4-BE49-F238E27FC236}">
                <a16:creationId xmlns="" xmlns:a16="http://schemas.microsoft.com/office/drawing/2014/main" id="{01CCA1FF-1F2D-452D-A92F-F96E88E2EC0F}"/>
              </a:ext>
            </a:extLst>
          </p:cNvPr>
          <p:cNvGrpSpPr/>
          <p:nvPr/>
        </p:nvGrpSpPr>
        <p:grpSpPr>
          <a:xfrm>
            <a:off x="476250" y="1810788"/>
            <a:ext cx="868494" cy="852794"/>
            <a:chOff x="692147" y="1417119"/>
            <a:chExt cx="1113650" cy="1113650"/>
          </a:xfrm>
        </p:grpSpPr>
        <p:sp>
          <p:nvSpPr>
            <p:cNvPr id="56" name="Oval 17">
              <a:extLst>
                <a:ext uri="{FF2B5EF4-FFF2-40B4-BE49-F238E27FC236}">
                  <a16:creationId xmlns="" xmlns:a16="http://schemas.microsoft.com/office/drawing/2014/main" id="{F5D66279-85AA-42B1-B417-49AF2FB55197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="" xmlns:a16="http://schemas.microsoft.com/office/drawing/2014/main" id="{92B1D6D1-730B-4839-9D17-1CD07732A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58" name="Rectangle 8">
            <a:extLst>
              <a:ext uri="{FF2B5EF4-FFF2-40B4-BE49-F238E27FC236}">
                <a16:creationId xmlns="" xmlns:a16="http://schemas.microsoft.com/office/drawing/2014/main" id="{F42231DA-F707-403A-8699-6C3E452D291E}"/>
              </a:ext>
            </a:extLst>
          </p:cNvPr>
          <p:cNvSpPr/>
          <p:nvPr/>
        </p:nvSpPr>
        <p:spPr>
          <a:xfrm>
            <a:off x="1439479" y="2842038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="" xmlns:a16="http://schemas.microsoft.com/office/drawing/2014/main" id="{4836318E-89FB-40C2-A7F1-F9A7C49911A4}"/>
              </a:ext>
            </a:extLst>
          </p:cNvPr>
          <p:cNvSpPr txBox="1">
            <a:spLocks/>
          </p:cNvSpPr>
          <p:nvPr/>
        </p:nvSpPr>
        <p:spPr>
          <a:xfrm>
            <a:off x="1539716" y="2830312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김한용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모델링 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(Naïve </a:t>
            </a:r>
            <a:r>
              <a:rPr lang="en-US" altLang="ko-KR" sz="1200" dirty="0" err="1">
                <a:latin typeface="에스코어 드림 5 Medium" panose="020B0503030302020204" pitchFamily="34" charset="-127"/>
              </a:rPr>
              <a:t>Bages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, </a:t>
            </a:r>
            <a:r>
              <a:rPr lang="en-US" altLang="ko-KR" sz="1200" dirty="0" err="1">
                <a:latin typeface="에스코어 드림 5 Medium" panose="020B0503030302020204" pitchFamily="34" charset="-127"/>
              </a:rPr>
              <a:t>KoBERT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)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60" name="Straight Connector 32">
            <a:extLst>
              <a:ext uri="{FF2B5EF4-FFF2-40B4-BE49-F238E27FC236}">
                <a16:creationId xmlns="" xmlns:a16="http://schemas.microsoft.com/office/drawing/2014/main" id="{501DA82A-9511-4587-95E2-3B98DBE4751C}"/>
              </a:ext>
            </a:extLst>
          </p:cNvPr>
          <p:cNvCxnSpPr>
            <a:cxnSpLocks/>
          </p:cNvCxnSpPr>
          <p:nvPr/>
        </p:nvCxnSpPr>
        <p:spPr>
          <a:xfrm>
            <a:off x="1539716" y="3176726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51">
            <a:extLst>
              <a:ext uri="{FF2B5EF4-FFF2-40B4-BE49-F238E27FC236}">
                <a16:creationId xmlns="" xmlns:a16="http://schemas.microsoft.com/office/drawing/2014/main" id="{92CA5C0E-0F9D-4CB2-9BB2-FCCCF8E8B775}"/>
              </a:ext>
            </a:extLst>
          </p:cNvPr>
          <p:cNvGrpSpPr/>
          <p:nvPr/>
        </p:nvGrpSpPr>
        <p:grpSpPr>
          <a:xfrm>
            <a:off x="476250" y="2815750"/>
            <a:ext cx="868494" cy="852794"/>
            <a:chOff x="692147" y="1417119"/>
            <a:chExt cx="1113650" cy="1113650"/>
          </a:xfrm>
        </p:grpSpPr>
        <p:sp>
          <p:nvSpPr>
            <p:cNvPr id="62" name="Oval 17">
              <a:extLst>
                <a:ext uri="{FF2B5EF4-FFF2-40B4-BE49-F238E27FC236}">
                  <a16:creationId xmlns="" xmlns:a16="http://schemas.microsoft.com/office/drawing/2014/main" id="{FB5D977C-ACC9-4420-9DDB-E00F8895E6A1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="" xmlns:a16="http://schemas.microsoft.com/office/drawing/2014/main" id="{149CC9B4-DCE5-4C60-8211-3C3163661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64" name="Rectangle 8">
            <a:extLst>
              <a:ext uri="{FF2B5EF4-FFF2-40B4-BE49-F238E27FC236}">
                <a16:creationId xmlns="" xmlns:a16="http://schemas.microsoft.com/office/drawing/2014/main" id="{C43DBF84-981B-46E9-BD24-CA7C9F68701E}"/>
              </a:ext>
            </a:extLst>
          </p:cNvPr>
          <p:cNvSpPr/>
          <p:nvPr/>
        </p:nvSpPr>
        <p:spPr>
          <a:xfrm>
            <a:off x="1439479" y="3847000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="" xmlns:a16="http://schemas.microsoft.com/office/drawing/2014/main" id="{3E3F0095-FE39-4658-9D7D-00808859A7F5}"/>
              </a:ext>
            </a:extLst>
          </p:cNvPr>
          <p:cNvSpPr txBox="1">
            <a:spLocks/>
          </p:cNvSpPr>
          <p:nvPr/>
        </p:nvSpPr>
        <p:spPr>
          <a:xfrm>
            <a:off x="1539716" y="3857089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신권섭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데이터 </a:t>
            </a:r>
            <a:r>
              <a:rPr lang="ko-KR" altLang="en-US" sz="1200" dirty="0" err="1">
                <a:latin typeface="에스코어 드림 5 Medium" panose="020B0503030302020204" pitchFamily="34" charset="-127"/>
              </a:rPr>
              <a:t>전처리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, Text Data Augmentation, 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발표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66" name="Straight Connector 32">
            <a:extLst>
              <a:ext uri="{FF2B5EF4-FFF2-40B4-BE49-F238E27FC236}">
                <a16:creationId xmlns="" xmlns:a16="http://schemas.microsoft.com/office/drawing/2014/main" id="{93A9766C-99AE-429C-B33B-F4E995189ABE}"/>
              </a:ext>
            </a:extLst>
          </p:cNvPr>
          <p:cNvCxnSpPr>
            <a:cxnSpLocks/>
          </p:cNvCxnSpPr>
          <p:nvPr/>
        </p:nvCxnSpPr>
        <p:spPr>
          <a:xfrm>
            <a:off x="1539716" y="4203503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51">
            <a:extLst>
              <a:ext uri="{FF2B5EF4-FFF2-40B4-BE49-F238E27FC236}">
                <a16:creationId xmlns="" xmlns:a16="http://schemas.microsoft.com/office/drawing/2014/main" id="{448BCBFF-0C84-457A-8860-E1FFCABDD52E}"/>
              </a:ext>
            </a:extLst>
          </p:cNvPr>
          <p:cNvGrpSpPr/>
          <p:nvPr/>
        </p:nvGrpSpPr>
        <p:grpSpPr>
          <a:xfrm>
            <a:off x="476250" y="3820712"/>
            <a:ext cx="868494" cy="852794"/>
            <a:chOff x="692147" y="1417119"/>
            <a:chExt cx="1113650" cy="1113650"/>
          </a:xfrm>
        </p:grpSpPr>
        <p:sp>
          <p:nvSpPr>
            <p:cNvPr id="68" name="Oval 17">
              <a:extLst>
                <a:ext uri="{FF2B5EF4-FFF2-40B4-BE49-F238E27FC236}">
                  <a16:creationId xmlns="" xmlns:a16="http://schemas.microsoft.com/office/drawing/2014/main" id="{E1C97129-9D12-4A71-884E-D0F6D3E70645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="" xmlns:a16="http://schemas.microsoft.com/office/drawing/2014/main" id="{21D3D1B3-3715-4A29-839B-B88520961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70" name="Rectangle 8">
            <a:extLst>
              <a:ext uri="{FF2B5EF4-FFF2-40B4-BE49-F238E27FC236}">
                <a16:creationId xmlns="" xmlns:a16="http://schemas.microsoft.com/office/drawing/2014/main" id="{BA08E4D1-7192-4A57-963B-48B3628A196C}"/>
              </a:ext>
            </a:extLst>
          </p:cNvPr>
          <p:cNvSpPr/>
          <p:nvPr/>
        </p:nvSpPr>
        <p:spPr>
          <a:xfrm>
            <a:off x="1439479" y="4851962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="" xmlns:a16="http://schemas.microsoft.com/office/drawing/2014/main" id="{8FA58BA0-A7CB-44CF-BC70-C71BF3872306}"/>
              </a:ext>
            </a:extLst>
          </p:cNvPr>
          <p:cNvSpPr txBox="1">
            <a:spLocks/>
          </p:cNvSpPr>
          <p:nvPr/>
        </p:nvSpPr>
        <p:spPr>
          <a:xfrm>
            <a:off x="1539716" y="4879177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이한샘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데이터 </a:t>
            </a:r>
            <a:r>
              <a:rPr lang="ko-KR" altLang="en-US" sz="1200" dirty="0" err="1">
                <a:latin typeface="에스코어 드림 5 Medium" panose="020B0503030302020204" pitchFamily="34" charset="-127"/>
              </a:rPr>
              <a:t>전처리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, EDA (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워드 클라우드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, </a:t>
            </a:r>
            <a:r>
              <a:rPr lang="ko-KR" altLang="en-US" sz="1200" dirty="0" err="1">
                <a:latin typeface="에스코어 드림 5 Medium" panose="020B0503030302020204" pitchFamily="34" charset="-127"/>
              </a:rPr>
              <a:t>단어빈도수</a:t>
            </a:r>
            <a:r>
              <a:rPr lang="en-US" altLang="ko-KR" sz="1200" dirty="0">
                <a:latin typeface="에스코어 드림 5 Medium" panose="020B0503030302020204" pitchFamily="34" charset="-127"/>
              </a:rPr>
              <a:t>)</a:t>
            </a:r>
            <a:r>
              <a:rPr lang="ko-KR" altLang="en-US" sz="1200" dirty="0">
                <a:latin typeface="에스코어 드림 5 Medium" panose="020B0503030302020204" pitchFamily="34" charset="-127"/>
              </a:rPr>
              <a:t>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72" name="Straight Connector 32">
            <a:extLst>
              <a:ext uri="{FF2B5EF4-FFF2-40B4-BE49-F238E27FC236}">
                <a16:creationId xmlns="" xmlns:a16="http://schemas.microsoft.com/office/drawing/2014/main" id="{60754BB3-2E20-4BC5-90D8-B15B4CB5E781}"/>
              </a:ext>
            </a:extLst>
          </p:cNvPr>
          <p:cNvCxnSpPr>
            <a:cxnSpLocks/>
          </p:cNvCxnSpPr>
          <p:nvPr/>
        </p:nvCxnSpPr>
        <p:spPr>
          <a:xfrm>
            <a:off x="1539716" y="5225591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51">
            <a:extLst>
              <a:ext uri="{FF2B5EF4-FFF2-40B4-BE49-F238E27FC236}">
                <a16:creationId xmlns="" xmlns:a16="http://schemas.microsoft.com/office/drawing/2014/main" id="{4A2001E1-722B-41F2-BA7D-2B0113B63DAB}"/>
              </a:ext>
            </a:extLst>
          </p:cNvPr>
          <p:cNvGrpSpPr/>
          <p:nvPr/>
        </p:nvGrpSpPr>
        <p:grpSpPr>
          <a:xfrm>
            <a:off x="476250" y="4825674"/>
            <a:ext cx="868494" cy="852794"/>
            <a:chOff x="692147" y="1417119"/>
            <a:chExt cx="1113650" cy="1113650"/>
          </a:xfrm>
        </p:grpSpPr>
        <p:sp>
          <p:nvSpPr>
            <p:cNvPr id="74" name="Oval 17">
              <a:extLst>
                <a:ext uri="{FF2B5EF4-FFF2-40B4-BE49-F238E27FC236}">
                  <a16:creationId xmlns="" xmlns:a16="http://schemas.microsoft.com/office/drawing/2014/main" id="{C3BADFE0-F228-4F85-B08F-4DDB80414C14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="" xmlns:a16="http://schemas.microsoft.com/office/drawing/2014/main" id="{4AA2B0CA-5AB7-4FB9-8476-0272A26CC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76" name="Rectangle 8">
            <a:extLst>
              <a:ext uri="{FF2B5EF4-FFF2-40B4-BE49-F238E27FC236}">
                <a16:creationId xmlns="" xmlns:a16="http://schemas.microsoft.com/office/drawing/2014/main" id="{57BA5DC8-B469-4261-AC16-2EAD8B19B3C8}"/>
              </a:ext>
            </a:extLst>
          </p:cNvPr>
          <p:cNvSpPr/>
          <p:nvPr/>
        </p:nvSpPr>
        <p:spPr>
          <a:xfrm>
            <a:off x="1439479" y="5856925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="" xmlns:a16="http://schemas.microsoft.com/office/drawing/2014/main" id="{532130CA-5567-40B7-BBA1-7CE3AE12B38A}"/>
              </a:ext>
            </a:extLst>
          </p:cNvPr>
          <p:cNvSpPr txBox="1">
            <a:spLocks/>
          </p:cNvSpPr>
          <p:nvPr/>
        </p:nvSpPr>
        <p:spPr>
          <a:xfrm>
            <a:off x="1539716" y="5883212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정시현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프로젝트 한 일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78" name="Straight Connector 32">
            <a:extLst>
              <a:ext uri="{FF2B5EF4-FFF2-40B4-BE49-F238E27FC236}">
                <a16:creationId xmlns="" xmlns:a16="http://schemas.microsoft.com/office/drawing/2014/main" id="{77225422-B208-4F9F-9E31-A23A2CAF8FA3}"/>
              </a:ext>
            </a:extLst>
          </p:cNvPr>
          <p:cNvCxnSpPr>
            <a:cxnSpLocks/>
          </p:cNvCxnSpPr>
          <p:nvPr/>
        </p:nvCxnSpPr>
        <p:spPr>
          <a:xfrm>
            <a:off x="1539716" y="6229626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51">
            <a:extLst>
              <a:ext uri="{FF2B5EF4-FFF2-40B4-BE49-F238E27FC236}">
                <a16:creationId xmlns="" xmlns:a16="http://schemas.microsoft.com/office/drawing/2014/main" id="{11084DE9-CAC1-4934-A100-435ED041EFBC}"/>
              </a:ext>
            </a:extLst>
          </p:cNvPr>
          <p:cNvGrpSpPr/>
          <p:nvPr/>
        </p:nvGrpSpPr>
        <p:grpSpPr>
          <a:xfrm>
            <a:off x="476250" y="5830637"/>
            <a:ext cx="868494" cy="852794"/>
            <a:chOff x="692147" y="1417119"/>
            <a:chExt cx="1113650" cy="1113650"/>
          </a:xfrm>
        </p:grpSpPr>
        <p:sp>
          <p:nvSpPr>
            <p:cNvPr id="80" name="Oval 17">
              <a:extLst>
                <a:ext uri="{FF2B5EF4-FFF2-40B4-BE49-F238E27FC236}">
                  <a16:creationId xmlns="" xmlns:a16="http://schemas.microsoft.com/office/drawing/2014/main" id="{EF696354-CC8A-4991-AB34-415E7683D3B5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="" xmlns:a16="http://schemas.microsoft.com/office/drawing/2014/main" id="{54F71B24-B6BF-4AC4-A696-880FD40E7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5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EF4608E3-8BA5-4DA9-A98F-79F23E8BDDF6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5)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분석 및 시각화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C3D1AE2-C078-407B-93EF-89BBA1F552C7}"/>
              </a:ext>
            </a:extLst>
          </p:cNvPr>
          <p:cNvSpPr txBox="1"/>
          <p:nvPr/>
        </p:nvSpPr>
        <p:spPr>
          <a:xfrm>
            <a:off x="8298136" y="1253132"/>
            <a:ext cx="1404948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훈련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C7C7AD3-64E8-43E7-9EC1-AEF23D07E4B5}"/>
              </a:ext>
            </a:extLst>
          </p:cNvPr>
          <p:cNvSpPr txBox="1"/>
          <p:nvPr/>
        </p:nvSpPr>
        <p:spPr>
          <a:xfrm>
            <a:off x="275771" y="1255934"/>
            <a:ext cx="1710690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사용한 데이터 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E6AF00-A1A4-411A-ABAD-37046BAE240B}"/>
              </a:ext>
            </a:extLst>
          </p:cNvPr>
          <p:cNvSpPr txBox="1"/>
          <p:nvPr/>
        </p:nvSpPr>
        <p:spPr>
          <a:xfrm>
            <a:off x="275771" y="1997597"/>
            <a:ext cx="554809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54FBE66-B430-41B9-B2C7-C2BE78F85F26}"/>
              </a:ext>
            </a:extLst>
          </p:cNvPr>
          <p:cNvSpPr txBox="1">
            <a:spLocks/>
          </p:cNvSpPr>
          <p:nvPr/>
        </p:nvSpPr>
        <p:spPr>
          <a:xfrm>
            <a:off x="359592" y="1703733"/>
            <a:ext cx="541972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불용어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600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개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영어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한글자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제거 데이터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5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8A80E89E-A1DC-4610-9E11-99B16BAF0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18456"/>
              </p:ext>
            </p:extLst>
          </p:nvPr>
        </p:nvGraphicFramePr>
        <p:xfrm>
          <a:off x="6704331" y="1769854"/>
          <a:ext cx="4639482" cy="691743"/>
        </p:xfrm>
        <a:graphic>
          <a:graphicData uri="http://schemas.openxmlformats.org/drawingml/2006/table">
            <a:tbl>
              <a:tblPr/>
              <a:tblGrid>
                <a:gridCol w="2319741">
                  <a:extLst>
                    <a:ext uri="{9D8B030D-6E8A-4147-A177-3AD203B41FA5}">
                      <a16:colId xmlns="" xmlns:a16="http://schemas.microsoft.com/office/drawing/2014/main" val="623347632"/>
                    </a:ext>
                  </a:extLst>
                </a:gridCol>
                <a:gridCol w="2319741">
                  <a:extLst>
                    <a:ext uri="{9D8B030D-6E8A-4147-A177-3AD203B41FA5}">
                      <a16:colId xmlns="" xmlns:a16="http://schemas.microsoft.com/office/drawing/2014/main" val="2783067860"/>
                    </a:ext>
                  </a:extLst>
                </a:gridCol>
              </a:tblGrid>
              <a:tr h="37881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train - test split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실제 </a:t>
                      </a:r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데이콘</a:t>
                      </a: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 제출 결과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94193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0.8297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0.79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4144314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85AA965-C7B5-43DD-A934-2F87F4099CBD}"/>
              </a:ext>
            </a:extLst>
          </p:cNvPr>
          <p:cNvSpPr txBox="1">
            <a:spLocks/>
          </p:cNvSpPr>
          <p:nvPr/>
        </p:nvSpPr>
        <p:spPr>
          <a:xfrm>
            <a:off x="457200" y="1002058"/>
            <a:ext cx="996696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LSTM(Long Short-Term Memory,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장단기 메모리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55FFB7A4-4D95-4459-8401-48AD73C92DA2}"/>
              </a:ext>
            </a:extLst>
          </p:cNvPr>
          <p:cNvGrpSpPr/>
          <p:nvPr/>
        </p:nvGrpSpPr>
        <p:grpSpPr>
          <a:xfrm>
            <a:off x="359591" y="2475814"/>
            <a:ext cx="5531741" cy="4168825"/>
            <a:chOff x="359592" y="2557566"/>
            <a:chExt cx="4044769" cy="3077183"/>
          </a:xfrm>
        </p:grpSpPr>
        <p:pic>
          <p:nvPicPr>
            <p:cNvPr id="16" name="Picture 8">
              <a:extLst>
                <a:ext uri="{FF2B5EF4-FFF2-40B4-BE49-F238E27FC236}">
                  <a16:creationId xmlns="" xmlns:a16="http://schemas.microsoft.com/office/drawing/2014/main" id="{8C695956-7ED7-4951-97DF-159BDE4F7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92" y="2557566"/>
              <a:ext cx="4044769" cy="1742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>
              <a:extLst>
                <a:ext uri="{FF2B5EF4-FFF2-40B4-BE49-F238E27FC236}">
                  <a16:creationId xmlns="" xmlns:a16="http://schemas.microsoft.com/office/drawing/2014/main" id="{4D67463F-0C06-4489-840A-97991580A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92" y="4300434"/>
              <a:ext cx="4044768" cy="133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9F28D3D6-9BC1-4D21-BE6F-447EFCBF2A6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72" y="2489225"/>
            <a:ext cx="6120000" cy="336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A369A65E-DBF8-4406-A437-8FE1372C7307}"/>
              </a:ext>
            </a:extLst>
          </p:cNvPr>
          <p:cNvSpPr/>
          <p:nvPr/>
        </p:nvSpPr>
        <p:spPr>
          <a:xfrm>
            <a:off x="6510380" y="5883570"/>
            <a:ext cx="3575512" cy="849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주요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Parameter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batch_size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64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num_word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2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이상 나온 단어 수 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="" xmlns:a16="http://schemas.microsoft.com/office/drawing/2014/main" id="{180A3EB0-21EF-4321-B4D6-CC39938B04B8}"/>
              </a:ext>
            </a:extLst>
          </p:cNvPr>
          <p:cNvSpPr/>
          <p:nvPr/>
        </p:nvSpPr>
        <p:spPr>
          <a:xfrm>
            <a:off x="5964072" y="6039135"/>
            <a:ext cx="395785" cy="351382"/>
          </a:xfrm>
          <a:prstGeom prst="rightArrow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EF4608E3-8BA5-4DA9-A98F-79F23E8BDDF6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5)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분석 및 시각화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C3D1AE2-C078-407B-93EF-89BBA1F552C7}"/>
              </a:ext>
            </a:extLst>
          </p:cNvPr>
          <p:cNvSpPr txBox="1"/>
          <p:nvPr/>
        </p:nvSpPr>
        <p:spPr>
          <a:xfrm>
            <a:off x="8298136" y="1253132"/>
            <a:ext cx="1404948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훈련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C7C7AD3-64E8-43E7-9EC1-AEF23D07E4B5}"/>
              </a:ext>
            </a:extLst>
          </p:cNvPr>
          <p:cNvSpPr txBox="1"/>
          <p:nvPr/>
        </p:nvSpPr>
        <p:spPr>
          <a:xfrm>
            <a:off x="275771" y="1255934"/>
            <a:ext cx="1710690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사용한 데이터 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E6AF00-A1A4-411A-ABAD-37046BAE240B}"/>
              </a:ext>
            </a:extLst>
          </p:cNvPr>
          <p:cNvSpPr txBox="1"/>
          <p:nvPr/>
        </p:nvSpPr>
        <p:spPr>
          <a:xfrm>
            <a:off x="275771" y="1997597"/>
            <a:ext cx="554809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54FBE66-B430-41B9-B2C7-C2BE78F85F26}"/>
              </a:ext>
            </a:extLst>
          </p:cNvPr>
          <p:cNvSpPr txBox="1">
            <a:spLocks/>
          </p:cNvSpPr>
          <p:nvPr/>
        </p:nvSpPr>
        <p:spPr>
          <a:xfrm>
            <a:off x="359592" y="1703733"/>
            <a:ext cx="541972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불용어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600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개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영어</a:t>
            </a:r>
            <a:r>
              <a:rPr lang="en-US" altLang="ko-KR" sz="13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한글자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 제거 데이터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5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8A80E89E-A1DC-4610-9E11-99B16BAF0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98338"/>
              </p:ext>
            </p:extLst>
          </p:nvPr>
        </p:nvGraphicFramePr>
        <p:xfrm>
          <a:off x="6680867" y="1711623"/>
          <a:ext cx="4639482" cy="691743"/>
        </p:xfrm>
        <a:graphic>
          <a:graphicData uri="http://schemas.openxmlformats.org/drawingml/2006/table">
            <a:tbl>
              <a:tblPr/>
              <a:tblGrid>
                <a:gridCol w="2319741">
                  <a:extLst>
                    <a:ext uri="{9D8B030D-6E8A-4147-A177-3AD203B41FA5}">
                      <a16:colId xmlns="" xmlns:a16="http://schemas.microsoft.com/office/drawing/2014/main" val="623347632"/>
                    </a:ext>
                  </a:extLst>
                </a:gridCol>
                <a:gridCol w="2319741">
                  <a:extLst>
                    <a:ext uri="{9D8B030D-6E8A-4147-A177-3AD203B41FA5}">
                      <a16:colId xmlns="" xmlns:a16="http://schemas.microsoft.com/office/drawing/2014/main" val="2783067860"/>
                    </a:ext>
                  </a:extLst>
                </a:gridCol>
              </a:tblGrid>
              <a:tr h="37881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train - test split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실제 </a:t>
                      </a:r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데이콘</a:t>
                      </a: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 제출 결과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94193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0.8630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0.81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414431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F025FD01-E18F-49E2-B158-8B83DBC9E412}"/>
              </a:ext>
            </a:extLst>
          </p:cNvPr>
          <p:cNvSpPr txBox="1">
            <a:spLocks/>
          </p:cNvSpPr>
          <p:nvPr/>
        </p:nvSpPr>
        <p:spPr>
          <a:xfrm>
            <a:off x="457200" y="1002058"/>
            <a:ext cx="996696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TRANSFORMER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F7BC6E21-9C84-49AA-AE37-2FAFBC2C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2" y="2397643"/>
            <a:ext cx="5439228" cy="42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8EDB8975-2200-41F5-B319-063A10A3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49" y="2497024"/>
            <a:ext cx="6122919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180485A4-9514-4FB2-92A9-DF9D441B66F5}"/>
              </a:ext>
            </a:extLst>
          </p:cNvPr>
          <p:cNvSpPr/>
          <p:nvPr/>
        </p:nvSpPr>
        <p:spPr>
          <a:xfrm>
            <a:off x="6510380" y="5883570"/>
            <a:ext cx="3575512" cy="849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주요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Parameter</a:t>
            </a:r>
            <a: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3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num_word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2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이상 나온 단어 수 </a:t>
            </a:r>
            <a:endParaRPr lang="en-US" sz="12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="" xmlns:a16="http://schemas.microsoft.com/office/drawing/2014/main" id="{C433DD9C-5ED9-4AE5-9D1E-36ED8B57F926}"/>
              </a:ext>
            </a:extLst>
          </p:cNvPr>
          <p:cNvSpPr/>
          <p:nvPr/>
        </p:nvSpPr>
        <p:spPr>
          <a:xfrm>
            <a:off x="5964072" y="6039135"/>
            <a:ext cx="395785" cy="351382"/>
          </a:xfrm>
          <a:prstGeom prst="rightArrow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6FEB2407-F95C-457E-B144-6D93D5FF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0" y="2546586"/>
            <a:ext cx="5503545" cy="386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EF4608E3-8BA5-4DA9-A98F-79F23E8BDDF6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5)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분석 및 시각화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CA9A95A7-2B02-4D91-A38D-318EA76C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03629"/>
              </p:ext>
            </p:extLst>
          </p:nvPr>
        </p:nvGraphicFramePr>
        <p:xfrm>
          <a:off x="6567664" y="1869823"/>
          <a:ext cx="4639482" cy="691743"/>
        </p:xfrm>
        <a:graphic>
          <a:graphicData uri="http://schemas.openxmlformats.org/drawingml/2006/table">
            <a:tbl>
              <a:tblPr/>
              <a:tblGrid>
                <a:gridCol w="2319741">
                  <a:extLst>
                    <a:ext uri="{9D8B030D-6E8A-4147-A177-3AD203B41FA5}">
                      <a16:colId xmlns="" xmlns:a16="http://schemas.microsoft.com/office/drawing/2014/main" val="623347632"/>
                    </a:ext>
                  </a:extLst>
                </a:gridCol>
                <a:gridCol w="2319741">
                  <a:extLst>
                    <a:ext uri="{9D8B030D-6E8A-4147-A177-3AD203B41FA5}">
                      <a16:colId xmlns="" xmlns:a16="http://schemas.microsoft.com/office/drawing/2014/main" val="2783067860"/>
                    </a:ext>
                  </a:extLst>
                </a:gridCol>
              </a:tblGrid>
              <a:tr h="37881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train - test split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실제 </a:t>
                      </a:r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데이콘</a:t>
                      </a: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 제출 결과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94193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0.954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</a:rPr>
                        <a:t>0.87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414431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4232EED-797B-4C7E-AEEA-2EEED407A9B2}"/>
              </a:ext>
            </a:extLst>
          </p:cNvPr>
          <p:cNvSpPr txBox="1">
            <a:spLocks/>
          </p:cNvSpPr>
          <p:nvPr/>
        </p:nvSpPr>
        <p:spPr>
          <a:xfrm>
            <a:off x="457200" y="1002058"/>
            <a:ext cx="996696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KoBERT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C3D1AE2-C078-407B-93EF-89BBA1F552C7}"/>
              </a:ext>
            </a:extLst>
          </p:cNvPr>
          <p:cNvSpPr txBox="1"/>
          <p:nvPr/>
        </p:nvSpPr>
        <p:spPr>
          <a:xfrm>
            <a:off x="8184931" y="1188355"/>
            <a:ext cx="1404948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훈련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C7C7AD3-64E8-43E7-9EC1-AEF23D07E4B5}"/>
              </a:ext>
            </a:extLst>
          </p:cNvPr>
          <p:cNvSpPr txBox="1"/>
          <p:nvPr/>
        </p:nvSpPr>
        <p:spPr>
          <a:xfrm>
            <a:off x="301534" y="1268883"/>
            <a:ext cx="1710690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사용한 데이터 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03D8AD6-4558-474C-8CC1-48B0C03A1563}"/>
              </a:ext>
            </a:extLst>
          </p:cNvPr>
          <p:cNvSpPr txBox="1"/>
          <p:nvPr/>
        </p:nvSpPr>
        <p:spPr>
          <a:xfrm>
            <a:off x="275771" y="2075769"/>
            <a:ext cx="554809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9717D355-AC8C-44D3-BC8A-47A327CE23D4}"/>
              </a:ext>
            </a:extLst>
          </p:cNvPr>
          <p:cNvSpPr txBox="1">
            <a:spLocks/>
          </p:cNvSpPr>
          <p:nvPr/>
        </p:nvSpPr>
        <p:spPr>
          <a:xfrm>
            <a:off x="359592" y="1703733"/>
            <a:ext cx="5419724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기본 데이터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sz="15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F033DC8-342B-4DE6-BBEB-A76A69E4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44" y="2561566"/>
            <a:ext cx="4392921" cy="40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altLang="ko-KR" sz="2800" b="1" dirty="0">
                <a:latin typeface="+mn-ea"/>
                <a:ea typeface="+mn-ea"/>
              </a:rPr>
              <a:t>04. </a:t>
            </a:r>
            <a:r>
              <a:rPr lang="ko-KR" altLang="en-US" sz="2800" b="1" dirty="0">
                <a:ea typeface="에스코어 드림 5 Medium" panose="020B0503030302020204" pitchFamily="34" charset="-127"/>
                <a:cs typeface="+mn-cs"/>
              </a:rPr>
              <a:t>결론 및 향후 과제 </a:t>
            </a:r>
            <a:r>
              <a:rPr lang="en-US" altLang="ko-KR" sz="1800" b="1" dirty="0">
                <a:ea typeface="에스코어 드림 5 Medium" panose="020B0503030302020204" pitchFamily="34" charset="-127"/>
                <a:cs typeface="+mn-cs"/>
              </a:rPr>
              <a:t>1) </a:t>
            </a:r>
            <a:r>
              <a:rPr lang="ko-KR" altLang="en-US" sz="1800" b="1" dirty="0">
                <a:ea typeface="에스코어 드림 5 Medium" panose="020B0503030302020204" pitchFamily="34" charset="-127"/>
                <a:cs typeface="+mn-cs"/>
              </a:rPr>
              <a:t>최종 결론</a:t>
            </a:r>
            <a:endParaRPr lang="en-US" sz="1800" b="1" dirty="0"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0DC96700-D99C-4161-ABF1-41447DC4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0" y="1845114"/>
            <a:ext cx="6384064" cy="34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745B3954-B8DF-4040-855E-6F48D888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71" y="2956423"/>
            <a:ext cx="5177619" cy="1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AAF348CC-DBC5-4584-AD2F-CE8ABED075D8}"/>
              </a:ext>
            </a:extLst>
          </p:cNvPr>
          <p:cNvSpPr/>
          <p:nvPr/>
        </p:nvSpPr>
        <p:spPr>
          <a:xfrm>
            <a:off x="7231862" y="2289769"/>
            <a:ext cx="4765928" cy="459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err="1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데이콘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700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명 중 최고 순위 </a:t>
            </a: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40</a:t>
            </a:r>
            <a:r>
              <a:rPr lang="ko-KR" altLang="en-US" sz="20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등 기록</a:t>
            </a:r>
            <a:r>
              <a:rPr lang="en-US" altLang="ko-KR" sz="2000" dirty="0">
                <a:solidFill>
                  <a:srgbClr val="FF0000"/>
                </a:solidFill>
                <a:latin typeface="에스코어 드림 5 Medium" panose="020B0503030302020204" pitchFamily="34" charset="-127"/>
              </a:rPr>
              <a:t>!!</a:t>
            </a:r>
            <a:endParaRPr lang="en-US" sz="2000" dirty="0">
              <a:solidFill>
                <a:srgbClr val="FF0000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="" xmlns:a16="http://schemas.microsoft.com/office/drawing/2014/main" id="{B569B6D2-38C4-4B87-8BE1-A0923263AFF4}"/>
              </a:ext>
            </a:extLst>
          </p:cNvPr>
          <p:cNvSpPr/>
          <p:nvPr/>
        </p:nvSpPr>
        <p:spPr>
          <a:xfrm>
            <a:off x="275770" y="3927501"/>
            <a:ext cx="6283387" cy="552735"/>
          </a:xfrm>
          <a:prstGeom prst="frame">
            <a:avLst>
              <a:gd name="adj1" fmla="val 6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F525FE2E-3BC3-435C-86E0-C2D2EC642597}"/>
              </a:ext>
            </a:extLst>
          </p:cNvPr>
          <p:cNvCxnSpPr>
            <a:endCxn id="2052" idx="1"/>
          </p:cNvCxnSpPr>
          <p:nvPr/>
        </p:nvCxnSpPr>
        <p:spPr>
          <a:xfrm rot="5400000" flipH="1" flipV="1">
            <a:off x="6377917" y="3761614"/>
            <a:ext cx="623495" cy="2610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860427-13C3-43C7-80D2-8E793B4F77B0}"/>
              </a:ext>
            </a:extLst>
          </p:cNvPr>
          <p:cNvSpPr txBox="1"/>
          <p:nvPr/>
        </p:nvSpPr>
        <p:spPr>
          <a:xfrm>
            <a:off x="275770" y="1255934"/>
            <a:ext cx="2562963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데이콘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제출 결과</a:t>
            </a:r>
          </a:p>
        </p:txBody>
      </p:sp>
    </p:spTree>
    <p:extLst>
      <p:ext uri="{BB962C8B-B14F-4D97-AF65-F5344CB8AC3E}">
        <p14:creationId xmlns:p14="http://schemas.microsoft.com/office/powerpoint/2010/main" val="25620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altLang="ko-KR" sz="2800" b="1" dirty="0">
                <a:latin typeface="+mn-ea"/>
                <a:ea typeface="+mn-ea"/>
              </a:rPr>
              <a:t>04. </a:t>
            </a:r>
            <a:r>
              <a:rPr lang="ko-KR" altLang="en-US" sz="2800" b="1" dirty="0">
                <a:ea typeface="에스코어 드림 5 Medium" panose="020B0503030302020204" pitchFamily="34" charset="-127"/>
                <a:cs typeface="+mn-cs"/>
              </a:rPr>
              <a:t>결론 및 향후 과제 </a:t>
            </a:r>
            <a:r>
              <a:rPr lang="en-US" altLang="ko-KR" sz="1800" b="1" dirty="0">
                <a:ea typeface="에스코어 드림 5 Medium" panose="020B0503030302020204" pitchFamily="34" charset="-127"/>
                <a:cs typeface="+mn-cs"/>
              </a:rPr>
              <a:t>2) </a:t>
            </a:r>
            <a:r>
              <a:rPr lang="ko-KR" altLang="en-US" sz="1800" b="1" dirty="0">
                <a:ea typeface="에스코어 드림 5 Medium" panose="020B0503030302020204" pitchFamily="34" charset="-127"/>
                <a:cs typeface="+mn-cs"/>
              </a:rPr>
              <a:t>향후 과제 </a:t>
            </a:r>
            <a:endParaRPr lang="en-US" sz="1800" b="1" dirty="0"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0DAE4CA2-36AB-4F7C-9D4F-2E5E97B13D98}"/>
              </a:ext>
            </a:extLst>
          </p:cNvPr>
          <p:cNvSpPr txBox="1">
            <a:spLocks/>
          </p:cNvSpPr>
          <p:nvPr/>
        </p:nvSpPr>
        <p:spPr>
          <a:xfrm>
            <a:off x="457200" y="1002058"/>
            <a:ext cx="9966960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b="1" dirty="0">
                <a:solidFill>
                  <a:srgbClr val="E7E6E6">
                    <a:lumMod val="25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향후과제</a:t>
            </a:r>
            <a:endParaRPr lang="en-US" altLang="ko-KR" sz="1500" b="1" dirty="0">
              <a:solidFill>
                <a:srgbClr val="E7E6E6">
                  <a:lumMod val="25000"/>
                </a:srgb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F6FA60A-5920-4AA4-9693-D68E03E7DC77}"/>
              </a:ext>
            </a:extLst>
          </p:cNvPr>
          <p:cNvGrpSpPr/>
          <p:nvPr/>
        </p:nvGrpSpPr>
        <p:grpSpPr>
          <a:xfrm>
            <a:off x="1608890" y="1603981"/>
            <a:ext cx="8931443" cy="538987"/>
            <a:chOff x="1587501" y="1603981"/>
            <a:chExt cx="8931443" cy="538987"/>
          </a:xfrm>
        </p:grpSpPr>
        <p:grpSp>
          <p:nvGrpSpPr>
            <p:cNvPr id="5" name="Group 46">
              <a:extLst>
                <a:ext uri="{FF2B5EF4-FFF2-40B4-BE49-F238E27FC236}">
                  <a16:creationId xmlns="" xmlns:a16="http://schemas.microsoft.com/office/drawing/2014/main" id="{29DFF290-820C-4914-A731-4F62AD4F04D7}"/>
                </a:ext>
              </a:extLst>
            </p:cNvPr>
            <p:cNvGrpSpPr/>
            <p:nvPr/>
          </p:nvGrpSpPr>
          <p:grpSpPr>
            <a:xfrm>
              <a:off x="1587501" y="1622078"/>
              <a:ext cx="520890" cy="520890"/>
              <a:chOff x="476251" y="1400628"/>
              <a:chExt cx="599622" cy="599622"/>
            </a:xfrm>
          </p:grpSpPr>
          <p:sp>
            <p:nvSpPr>
              <p:cNvPr id="6" name="Rectangle 14">
                <a:extLst>
                  <a:ext uri="{FF2B5EF4-FFF2-40B4-BE49-F238E27FC236}">
                    <a16:creationId xmlns="" xmlns:a16="http://schemas.microsoft.com/office/drawing/2014/main" id="{AFB8FA64-D670-4072-8A70-BD204D0152D7}"/>
                  </a:ext>
                </a:extLst>
              </p:cNvPr>
              <p:cNvSpPr/>
              <p:nvPr/>
            </p:nvSpPr>
            <p:spPr>
              <a:xfrm>
                <a:off x="476251" y="1400628"/>
                <a:ext cx="599622" cy="599622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="" xmlns:a16="http://schemas.microsoft.com/office/drawing/2014/main" id="{7CEFF27C-A464-40BC-8A1C-BD51E0C96612}"/>
                  </a:ext>
                </a:extLst>
              </p:cNvPr>
              <p:cNvSpPr/>
              <p:nvPr/>
            </p:nvSpPr>
            <p:spPr>
              <a:xfrm>
                <a:off x="630285" y="1424968"/>
                <a:ext cx="291556" cy="566875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white"/>
                    </a:solidFill>
                    <a:latin typeface="에스코어 드림 5 Medium" panose="020B0503030302020204" pitchFamily="34" charset="-127"/>
                  </a:rPr>
                  <a:t>1</a:t>
                </a:r>
              </a:p>
            </p:txBody>
          </p:sp>
        </p:grpSp>
        <p:sp>
          <p:nvSpPr>
            <p:cNvPr id="20" name="Rectangle 8">
              <a:extLst>
                <a:ext uri="{FF2B5EF4-FFF2-40B4-BE49-F238E27FC236}">
                  <a16:creationId xmlns="" xmlns:a16="http://schemas.microsoft.com/office/drawing/2014/main" id="{736CE07A-C954-41A3-943B-D0FD8FCCEC29}"/>
                </a:ext>
              </a:extLst>
            </p:cNvPr>
            <p:cNvSpPr/>
            <p:nvPr/>
          </p:nvSpPr>
          <p:spPr>
            <a:xfrm>
              <a:off x="2242200" y="1603981"/>
              <a:ext cx="8276744" cy="531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Text data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Augmentation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에서 영어로 번역한 후 한글로 재번역을 하는 방식과 문장 내 임의의 두 단어의 위치를 바꾸는 방식을 다시 시도하여 데이터 불균형을 해소하여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더 좋은 모델의 성능을 이끌어 낸다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endPara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1BFACE7D-7820-48AB-89CC-1EE93DAAC382}"/>
              </a:ext>
            </a:extLst>
          </p:cNvPr>
          <p:cNvGrpSpPr/>
          <p:nvPr/>
        </p:nvGrpSpPr>
        <p:grpSpPr>
          <a:xfrm>
            <a:off x="1608890" y="2682522"/>
            <a:ext cx="8931443" cy="531684"/>
            <a:chOff x="1587501" y="2698220"/>
            <a:chExt cx="8931443" cy="531684"/>
          </a:xfrm>
        </p:grpSpPr>
        <p:grpSp>
          <p:nvGrpSpPr>
            <p:cNvPr id="9" name="Group 47">
              <a:extLst>
                <a:ext uri="{FF2B5EF4-FFF2-40B4-BE49-F238E27FC236}">
                  <a16:creationId xmlns="" xmlns:a16="http://schemas.microsoft.com/office/drawing/2014/main" id="{04DC607E-A0E1-43C9-A0FF-CFA1AC6E90EF}"/>
                </a:ext>
              </a:extLst>
            </p:cNvPr>
            <p:cNvGrpSpPr/>
            <p:nvPr/>
          </p:nvGrpSpPr>
          <p:grpSpPr>
            <a:xfrm>
              <a:off x="1587501" y="2698220"/>
              <a:ext cx="520890" cy="520890"/>
              <a:chOff x="4442279" y="1400628"/>
              <a:chExt cx="599622" cy="599622"/>
            </a:xfrm>
          </p:grpSpPr>
          <p:sp>
            <p:nvSpPr>
              <p:cNvPr id="10" name="Rectangle 42">
                <a:extLst>
                  <a:ext uri="{FF2B5EF4-FFF2-40B4-BE49-F238E27FC236}">
                    <a16:creationId xmlns="" xmlns:a16="http://schemas.microsoft.com/office/drawing/2014/main" id="{B73428AE-25BA-4624-9BA6-E1103296282C}"/>
                  </a:ext>
                </a:extLst>
              </p:cNvPr>
              <p:cNvSpPr/>
              <p:nvPr/>
            </p:nvSpPr>
            <p:spPr>
              <a:xfrm>
                <a:off x="4442279" y="1400628"/>
                <a:ext cx="599622" cy="599622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="" xmlns:a16="http://schemas.microsoft.com/office/drawing/2014/main" id="{DE9FD911-7364-4226-8266-36537BE1DC8F}"/>
                  </a:ext>
                </a:extLst>
              </p:cNvPr>
              <p:cNvSpPr/>
              <p:nvPr/>
            </p:nvSpPr>
            <p:spPr>
              <a:xfrm>
                <a:off x="4596313" y="1424968"/>
                <a:ext cx="291556" cy="566875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white"/>
                    </a:solidFill>
                    <a:latin typeface="에스코어 드림 5 Medium" panose="020B0503030302020204" pitchFamily="34" charset="-127"/>
                  </a:rPr>
                  <a:t>2</a:t>
                </a:r>
              </a:p>
            </p:txBody>
          </p:sp>
        </p:grpSp>
        <p:sp>
          <p:nvSpPr>
            <p:cNvPr id="21" name="Rectangle 8">
              <a:extLst>
                <a:ext uri="{FF2B5EF4-FFF2-40B4-BE49-F238E27FC236}">
                  <a16:creationId xmlns="" xmlns:a16="http://schemas.microsoft.com/office/drawing/2014/main" id="{040B03F3-B464-4B7B-9896-DE7CBEEB01E5}"/>
                </a:ext>
              </a:extLst>
            </p:cNvPr>
            <p:cNvSpPr/>
            <p:nvPr/>
          </p:nvSpPr>
          <p:spPr>
            <a:xfrm>
              <a:off x="2242200" y="2698220"/>
              <a:ext cx="8276744" cy="531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뉴스 헤드라인을 </a:t>
              </a:r>
              <a:r>
                <a:rPr lang="ko-KR" altLang="en-US" sz="1300" dirty="0" err="1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전처리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하는데에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있어서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한자를 한글로 번역할때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시간 관계 상 빈도수가 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이상인 것으로 일부만 진행하였다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이를 전체적으로 진행하여 더 나은 </a:t>
              </a:r>
              <a:r>
                <a:rPr lang="ko-KR" altLang="en-US" sz="1300" dirty="0" err="1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전처리된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데이터를 바탕으로 분석한다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endPara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46928D1-A5CE-4F0B-AD4C-9B5A93F3E4AA}"/>
              </a:ext>
            </a:extLst>
          </p:cNvPr>
          <p:cNvGrpSpPr/>
          <p:nvPr/>
        </p:nvGrpSpPr>
        <p:grpSpPr>
          <a:xfrm>
            <a:off x="1608890" y="3753760"/>
            <a:ext cx="8931443" cy="557190"/>
            <a:chOff x="1587501" y="3774362"/>
            <a:chExt cx="8931443" cy="557190"/>
          </a:xfrm>
        </p:grpSpPr>
        <p:grpSp>
          <p:nvGrpSpPr>
            <p:cNvPr id="13" name="Group 48">
              <a:extLst>
                <a:ext uri="{FF2B5EF4-FFF2-40B4-BE49-F238E27FC236}">
                  <a16:creationId xmlns="" xmlns:a16="http://schemas.microsoft.com/office/drawing/2014/main" id="{F07B86D9-97F2-4AEB-8B5D-B1C111D4DCA7}"/>
                </a:ext>
              </a:extLst>
            </p:cNvPr>
            <p:cNvGrpSpPr/>
            <p:nvPr/>
          </p:nvGrpSpPr>
          <p:grpSpPr>
            <a:xfrm>
              <a:off x="1587501" y="3774362"/>
              <a:ext cx="520890" cy="520890"/>
              <a:chOff x="8408307" y="1400628"/>
              <a:chExt cx="599622" cy="599622"/>
            </a:xfrm>
          </p:grpSpPr>
          <p:sp>
            <p:nvSpPr>
              <p:cNvPr id="14" name="Rectangle 39">
                <a:extLst>
                  <a:ext uri="{FF2B5EF4-FFF2-40B4-BE49-F238E27FC236}">
                    <a16:creationId xmlns="" xmlns:a16="http://schemas.microsoft.com/office/drawing/2014/main" id="{BD266F51-27A3-4B68-8BB4-718EDC06AA22}"/>
                  </a:ext>
                </a:extLst>
              </p:cNvPr>
              <p:cNvSpPr/>
              <p:nvPr/>
            </p:nvSpPr>
            <p:spPr>
              <a:xfrm>
                <a:off x="8408307" y="1400628"/>
                <a:ext cx="599622" cy="599622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15" name="Rectangle 22">
                <a:extLst>
                  <a:ext uri="{FF2B5EF4-FFF2-40B4-BE49-F238E27FC236}">
                    <a16:creationId xmlns="" xmlns:a16="http://schemas.microsoft.com/office/drawing/2014/main" id="{D7FF0311-5380-42FC-BFB7-2C10E68F0674}"/>
                  </a:ext>
                </a:extLst>
              </p:cNvPr>
              <p:cNvSpPr/>
              <p:nvPr/>
            </p:nvSpPr>
            <p:spPr>
              <a:xfrm>
                <a:off x="8562341" y="1424968"/>
                <a:ext cx="291556" cy="566875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white"/>
                    </a:solidFill>
                    <a:latin typeface="에스코어 드림 5 Medium" panose="020B0503030302020204" pitchFamily="34" charset="-127"/>
                  </a:rPr>
                  <a:t>3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="" xmlns:a16="http://schemas.microsoft.com/office/drawing/2014/main" id="{0FBD89F9-BDE8-4096-8759-3217574AB135}"/>
                </a:ext>
              </a:extLst>
            </p:cNvPr>
            <p:cNvSpPr/>
            <p:nvPr/>
          </p:nvSpPr>
          <p:spPr>
            <a:xfrm>
              <a:off x="2242200" y="3799868"/>
              <a:ext cx="8276744" cy="531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본 프로젝트에서는 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RNN, LSTM, Transformer, </a:t>
              </a:r>
              <a:r>
                <a:rPr lang="en-US" altLang="ko-KR" sz="1300" dirty="0" err="1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KoBert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 모델만 적용하였다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딥러닝 기술은 하루하루 발전해 나가고 있는 만큼 더욱 다양하고 최신의 모델을 적용하여 분석의 성능을 향상시킨다</a:t>
              </a:r>
              <a:r>
                <a:rPr lang="en-US" altLang="ko-KR" sz="1300" dirty="0">
                  <a:solidFill>
                    <a:srgbClr val="E7E6E6">
                      <a:lumMod val="25000"/>
                    </a:srgb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endPara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E48D3C2D-DFAD-4B19-B8D5-B5CE2FC78574}"/>
              </a:ext>
            </a:extLst>
          </p:cNvPr>
          <p:cNvGrpSpPr/>
          <p:nvPr/>
        </p:nvGrpSpPr>
        <p:grpSpPr>
          <a:xfrm>
            <a:off x="1608890" y="4850505"/>
            <a:ext cx="8931443" cy="552828"/>
            <a:chOff x="1587501" y="4850505"/>
            <a:chExt cx="8931443" cy="552828"/>
          </a:xfrm>
        </p:grpSpPr>
        <p:grpSp>
          <p:nvGrpSpPr>
            <p:cNvPr id="16" name="Group 49">
              <a:extLst>
                <a:ext uri="{FF2B5EF4-FFF2-40B4-BE49-F238E27FC236}">
                  <a16:creationId xmlns="" xmlns:a16="http://schemas.microsoft.com/office/drawing/2014/main" id="{60775460-E438-4918-AAD5-F856594B80E3}"/>
                </a:ext>
              </a:extLst>
            </p:cNvPr>
            <p:cNvGrpSpPr/>
            <p:nvPr/>
          </p:nvGrpSpPr>
          <p:grpSpPr>
            <a:xfrm>
              <a:off x="1587501" y="4850505"/>
              <a:ext cx="520890" cy="520890"/>
              <a:chOff x="476251" y="3659224"/>
              <a:chExt cx="599622" cy="599622"/>
            </a:xfrm>
          </p:grpSpPr>
          <p:sp>
            <p:nvSpPr>
              <p:cNvPr id="17" name="Rectangle 36">
                <a:extLst>
                  <a:ext uri="{FF2B5EF4-FFF2-40B4-BE49-F238E27FC236}">
                    <a16:creationId xmlns="" xmlns:a16="http://schemas.microsoft.com/office/drawing/2014/main" id="{31169DB1-600E-4B35-AEC3-A6106DA2F2FD}"/>
                  </a:ext>
                </a:extLst>
              </p:cNvPr>
              <p:cNvSpPr/>
              <p:nvPr/>
            </p:nvSpPr>
            <p:spPr>
              <a:xfrm>
                <a:off x="476251" y="3659224"/>
                <a:ext cx="599622" cy="599622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18" name="Rectangle 32">
                <a:extLst>
                  <a:ext uri="{FF2B5EF4-FFF2-40B4-BE49-F238E27FC236}">
                    <a16:creationId xmlns="" xmlns:a16="http://schemas.microsoft.com/office/drawing/2014/main" id="{CEE3FEA5-AFE8-4610-B76D-63BDFD49F0D9}"/>
                  </a:ext>
                </a:extLst>
              </p:cNvPr>
              <p:cNvSpPr/>
              <p:nvPr/>
            </p:nvSpPr>
            <p:spPr>
              <a:xfrm>
                <a:off x="630285" y="3683564"/>
                <a:ext cx="291556" cy="566875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white"/>
                    </a:solidFill>
                    <a:latin typeface="에스코어 드림 5 Medium" panose="020B0503030302020204" pitchFamily="34" charset="-127"/>
                  </a:rPr>
                  <a:t>4</a:t>
                </a:r>
              </a:p>
            </p:txBody>
          </p:sp>
        </p:grpSp>
        <p:sp>
          <p:nvSpPr>
            <p:cNvPr id="23" name="Rectangle 8">
              <a:extLst>
                <a:ext uri="{FF2B5EF4-FFF2-40B4-BE49-F238E27FC236}">
                  <a16:creationId xmlns="" xmlns:a16="http://schemas.microsoft.com/office/drawing/2014/main" id="{2FC2F0D8-C767-4CC5-93AA-90849E75AB6F}"/>
                </a:ext>
              </a:extLst>
            </p:cNvPr>
            <p:cNvSpPr/>
            <p:nvPr/>
          </p:nvSpPr>
          <p:spPr>
            <a:xfrm>
              <a:off x="2242200" y="4871649"/>
              <a:ext cx="8276744" cy="5316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한정적인 시간으로 인하여 본 프로젝트에서는 대회에서 주어진 </a:t>
              </a:r>
              <a:r>
                <a:rPr lang="en-US" altLang="ko-KR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‘</a:t>
              </a:r>
              <a:r>
                <a:rPr lang="ko-KR" altLang="en-US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텍스트 카테고리 분류</a:t>
              </a:r>
              <a:r>
                <a:rPr lang="en-US" altLang="ko-KR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’</a:t>
              </a:r>
              <a:r>
                <a:rPr lang="ko-KR" altLang="en-US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만을 진행하였다</a:t>
              </a:r>
              <a:r>
                <a:rPr lang="en-US" altLang="ko-KR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분석 결과를 바탕으로 이를 활용할 수 있는 아이디어를 적용한다</a:t>
              </a:r>
              <a:r>
                <a:rPr lang="en-US" altLang="ko-KR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300" dirty="0">
                  <a:solidFill>
                    <a:prstClr val="black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endParaRPr lang="en-US" sz="13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2520F4A-8114-4D74-B10E-E0769C389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64"/>
          <a:stretch/>
        </p:blipFill>
        <p:spPr>
          <a:xfrm>
            <a:off x="-3086" y="1150"/>
            <a:ext cx="12192001" cy="685483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6CF53116-5519-4488-A7E6-50BFBFF211D3}"/>
              </a:ext>
            </a:extLst>
          </p:cNvPr>
          <p:cNvGrpSpPr/>
          <p:nvPr/>
        </p:nvGrpSpPr>
        <p:grpSpPr>
          <a:xfrm>
            <a:off x="3439169" y="1716981"/>
            <a:ext cx="1713602" cy="1716774"/>
            <a:chOff x="5989320" y="1965960"/>
            <a:chExt cx="1713602" cy="1716774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D0DDD209-F19F-4ABB-B55E-71D7A0A93C3D}"/>
                </a:ext>
              </a:extLst>
            </p:cNvPr>
            <p:cNvSpPr/>
            <p:nvPr/>
          </p:nvSpPr>
          <p:spPr>
            <a:xfrm>
              <a:off x="5989320" y="1965960"/>
              <a:ext cx="1713600" cy="171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FAC85216-A2B7-4BC9-B495-11730D97BC4C}"/>
                </a:ext>
              </a:extLst>
            </p:cNvPr>
            <p:cNvGrpSpPr/>
            <p:nvPr/>
          </p:nvGrpSpPr>
          <p:grpSpPr>
            <a:xfrm>
              <a:off x="5989320" y="1965960"/>
              <a:ext cx="1713602" cy="1716774"/>
              <a:chOff x="5625198" y="463121"/>
              <a:chExt cx="1713602" cy="1716774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="" xmlns:a16="http://schemas.microsoft.com/office/drawing/2014/main" id="{EB15EC81-CE31-4CF5-8A09-0FE1AB95A361}"/>
                  </a:ext>
                </a:extLst>
              </p:cNvPr>
              <p:cNvSpPr/>
              <p:nvPr/>
            </p:nvSpPr>
            <p:spPr>
              <a:xfrm>
                <a:off x="5625200" y="466723"/>
                <a:ext cx="1713600" cy="171000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100000">
                    <a:srgbClr val="BCC684"/>
                  </a:gs>
                  <a:gs pos="99000">
                    <a:srgbClr val="7D9A86"/>
                  </a:gs>
                  <a:gs pos="0">
                    <a:srgbClr val="151E55"/>
                  </a:gs>
                  <a:gs pos="100000">
                    <a:srgbClr val="FAF18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="" xmlns:a16="http://schemas.microsoft.com/office/drawing/2014/main" id="{22EE80CE-7036-429E-8366-AE98E018E27B}"/>
                  </a:ext>
                </a:extLst>
              </p:cNvPr>
              <p:cNvSpPr/>
              <p:nvPr/>
            </p:nvSpPr>
            <p:spPr>
              <a:xfrm rot="10800000">
                <a:off x="5625198" y="463121"/>
                <a:ext cx="1713599" cy="1716774"/>
              </a:xfrm>
              <a:prstGeom prst="triangle">
                <a:avLst>
                  <a:gd name="adj" fmla="val 0"/>
                </a:avLst>
              </a:prstGeom>
              <a:solidFill>
                <a:srgbClr val="162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EAE0755-3BC9-4396-BB1F-1D4DDB55F19D}"/>
              </a:ext>
            </a:extLst>
          </p:cNvPr>
          <p:cNvGrpSpPr/>
          <p:nvPr/>
        </p:nvGrpSpPr>
        <p:grpSpPr>
          <a:xfrm>
            <a:off x="1725996" y="1718570"/>
            <a:ext cx="1716774" cy="1713602"/>
            <a:chOff x="2199775" y="3913187"/>
            <a:chExt cx="1716774" cy="1713602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F50E0AB7-3A71-46DA-9B25-B3BB7424BB7F}"/>
                </a:ext>
              </a:extLst>
            </p:cNvPr>
            <p:cNvSpPr/>
            <p:nvPr/>
          </p:nvSpPr>
          <p:spPr>
            <a:xfrm rot="16200000">
              <a:off x="2202948" y="3913189"/>
              <a:ext cx="1713600" cy="1713600"/>
            </a:xfrm>
            <a:prstGeom prst="rect">
              <a:avLst/>
            </a:prstGeom>
            <a:solidFill>
              <a:srgbClr val="16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2E0299B8-50F4-4A9D-BEFD-84FCD8F8F9C5}"/>
                </a:ext>
              </a:extLst>
            </p:cNvPr>
            <p:cNvGrpSpPr/>
            <p:nvPr/>
          </p:nvGrpSpPr>
          <p:grpSpPr>
            <a:xfrm rot="16200000">
              <a:off x="2201361" y="3911601"/>
              <a:ext cx="1713602" cy="1716774"/>
              <a:chOff x="5625198" y="463121"/>
              <a:chExt cx="1713602" cy="1716774"/>
            </a:xfrm>
          </p:grpSpPr>
          <p:sp>
            <p:nvSpPr>
              <p:cNvPr id="28" name="이등변 삼각형 27">
                <a:extLst>
                  <a:ext uri="{FF2B5EF4-FFF2-40B4-BE49-F238E27FC236}">
                    <a16:creationId xmlns="" xmlns:a16="http://schemas.microsoft.com/office/drawing/2014/main" id="{54C3193F-982E-4E6D-83B6-FE0B5BCBD8C1}"/>
                  </a:ext>
                </a:extLst>
              </p:cNvPr>
              <p:cNvSpPr/>
              <p:nvPr/>
            </p:nvSpPr>
            <p:spPr>
              <a:xfrm>
                <a:off x="5625200" y="466723"/>
                <a:ext cx="1713600" cy="1710000"/>
              </a:xfrm>
              <a:prstGeom prst="triangle">
                <a:avLst>
                  <a:gd name="adj" fmla="val 0"/>
                </a:avLst>
              </a:prstGeom>
              <a:solidFill>
                <a:srgbClr val="1625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29" name="이등변 삼각형 28">
                <a:extLst>
                  <a:ext uri="{FF2B5EF4-FFF2-40B4-BE49-F238E27FC236}">
                    <a16:creationId xmlns="" xmlns:a16="http://schemas.microsoft.com/office/drawing/2014/main" id="{5A7AC06E-62B8-4417-993A-90DA88481AA8}"/>
                  </a:ext>
                </a:extLst>
              </p:cNvPr>
              <p:cNvSpPr/>
              <p:nvPr/>
            </p:nvSpPr>
            <p:spPr>
              <a:xfrm rot="10800000">
                <a:off x="5625198" y="463121"/>
                <a:ext cx="1713599" cy="171677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80000">
                    <a:srgbClr val="0C4B9A"/>
                  </a:gs>
                  <a:gs pos="20000">
                    <a:srgbClr val="151E55"/>
                  </a:gs>
                  <a:gs pos="100000">
                    <a:srgbClr val="0377DE"/>
                  </a:gs>
                </a:gsLst>
                <a:lin ang="16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E286E85-B00F-4800-A58A-37EA70DE07E2}"/>
              </a:ext>
            </a:extLst>
          </p:cNvPr>
          <p:cNvGrpSpPr/>
          <p:nvPr/>
        </p:nvGrpSpPr>
        <p:grpSpPr>
          <a:xfrm rot="10800000">
            <a:off x="-1" y="5141226"/>
            <a:ext cx="1713602" cy="1716774"/>
            <a:chOff x="5625198" y="463121"/>
            <a:chExt cx="1713602" cy="1716774"/>
          </a:xfrm>
        </p:grpSpPr>
        <p:sp>
          <p:nvSpPr>
            <p:cNvPr id="36" name="이등변 삼각형 35">
              <a:extLst>
                <a:ext uri="{FF2B5EF4-FFF2-40B4-BE49-F238E27FC236}">
                  <a16:creationId xmlns="" xmlns:a16="http://schemas.microsoft.com/office/drawing/2014/main" id="{300820E9-7E92-4C33-BA27-F572ED3C2B83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="" xmlns:a16="http://schemas.microsoft.com/office/drawing/2014/main" id="{CF23B9AE-9B10-45FA-9791-1FD9F7D9F8D7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2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5E533C-5B16-4ABB-9C96-6231C21E2DC7}"/>
              </a:ext>
            </a:extLst>
          </p:cNvPr>
          <p:cNvGrpSpPr/>
          <p:nvPr/>
        </p:nvGrpSpPr>
        <p:grpSpPr>
          <a:xfrm rot="10800000">
            <a:off x="3427196" y="5137624"/>
            <a:ext cx="1713602" cy="1716774"/>
            <a:chOff x="5625198" y="463121"/>
            <a:chExt cx="1713602" cy="1716774"/>
          </a:xfrm>
        </p:grpSpPr>
        <p:sp>
          <p:nvSpPr>
            <p:cNvPr id="40" name="이등변 삼각형 39">
              <a:extLst>
                <a:ext uri="{FF2B5EF4-FFF2-40B4-BE49-F238E27FC236}">
                  <a16:creationId xmlns="" xmlns:a16="http://schemas.microsoft.com/office/drawing/2014/main" id="{774F795D-EBCE-4C7C-B6B2-9E4C29906E8B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="" xmlns:a16="http://schemas.microsoft.com/office/drawing/2014/main" id="{E3E90745-9C60-44FC-B66F-7F8D6422217D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2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FBE2A00-0712-4B52-A25D-C4B925C03CFD}"/>
              </a:ext>
            </a:extLst>
          </p:cNvPr>
          <p:cNvGrpSpPr/>
          <p:nvPr/>
        </p:nvGrpSpPr>
        <p:grpSpPr>
          <a:xfrm rot="10800000">
            <a:off x="0" y="-4548"/>
            <a:ext cx="1713602" cy="1716774"/>
            <a:chOff x="5625198" y="463121"/>
            <a:chExt cx="1713602" cy="1716774"/>
          </a:xfrm>
        </p:grpSpPr>
        <p:sp>
          <p:nvSpPr>
            <p:cNvPr id="52" name="이등변 삼각형 51">
              <a:extLst>
                <a:ext uri="{FF2B5EF4-FFF2-40B4-BE49-F238E27FC236}">
                  <a16:creationId xmlns="" xmlns:a16="http://schemas.microsoft.com/office/drawing/2014/main" id="{94BC4D17-3588-4EF9-8532-3AFA6DC10EB1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="" xmlns:a16="http://schemas.microsoft.com/office/drawing/2014/main" id="{3FAF12F7-E114-4130-8EFF-516E5AC75A90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2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B3A309B2-A47F-4284-86AE-3D1FBBAA6994}"/>
              </a:ext>
            </a:extLst>
          </p:cNvPr>
          <p:cNvGrpSpPr/>
          <p:nvPr/>
        </p:nvGrpSpPr>
        <p:grpSpPr>
          <a:xfrm rot="10800000" flipH="1">
            <a:off x="5180230" y="1707141"/>
            <a:ext cx="1695022" cy="1716774"/>
            <a:chOff x="5625198" y="463121"/>
            <a:chExt cx="1713602" cy="1716774"/>
          </a:xfrm>
        </p:grpSpPr>
        <p:sp>
          <p:nvSpPr>
            <p:cNvPr id="55" name="이등변 삼각형 54">
              <a:extLst>
                <a:ext uri="{FF2B5EF4-FFF2-40B4-BE49-F238E27FC236}">
                  <a16:creationId xmlns="" xmlns:a16="http://schemas.microsoft.com/office/drawing/2014/main" id="{CEBC93E0-CD2E-4D1E-9CE7-76AE444A134D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="" xmlns:a16="http://schemas.microsoft.com/office/drawing/2014/main" id="{98AF8652-68DC-40AF-8224-3EE504AF9B70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35000">
                  <a:schemeClr val="bg1">
                    <a:alpha val="1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207E51F-5330-4A50-9187-268482F3BEA6}"/>
              </a:ext>
            </a:extLst>
          </p:cNvPr>
          <p:cNvSpPr/>
          <p:nvPr/>
        </p:nvSpPr>
        <p:spPr>
          <a:xfrm>
            <a:off x="6838379" y="3424451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9635CE6-65F1-4FE0-A0D7-1F689AF981F1}"/>
              </a:ext>
            </a:extLst>
          </p:cNvPr>
          <p:cNvSpPr/>
          <p:nvPr/>
        </p:nvSpPr>
        <p:spPr>
          <a:xfrm>
            <a:off x="3427188" y="3424451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A3209BB-28FA-4A18-B489-1ABFA91ACF9C}"/>
              </a:ext>
            </a:extLst>
          </p:cNvPr>
          <p:cNvSpPr/>
          <p:nvPr/>
        </p:nvSpPr>
        <p:spPr>
          <a:xfrm>
            <a:off x="1729168" y="5171411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8827148-096A-4373-8694-E81D91CAA1D7}"/>
              </a:ext>
            </a:extLst>
          </p:cNvPr>
          <p:cNvSpPr/>
          <p:nvPr/>
        </p:nvSpPr>
        <p:spPr>
          <a:xfrm>
            <a:off x="23949" y="3436292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8E523D2-5410-4501-AAE7-A797DDA74AFA}"/>
              </a:ext>
            </a:extLst>
          </p:cNvPr>
          <p:cNvSpPr/>
          <p:nvPr/>
        </p:nvSpPr>
        <p:spPr>
          <a:xfrm>
            <a:off x="23949" y="1724064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CB55970-5B25-42F6-A57A-CB82B6E5AC61}"/>
              </a:ext>
            </a:extLst>
          </p:cNvPr>
          <p:cNvSpPr/>
          <p:nvPr/>
        </p:nvSpPr>
        <p:spPr>
          <a:xfrm>
            <a:off x="3085" y="1707681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86671C6-ACE2-43E9-9E37-82D2048E86CA}"/>
              </a:ext>
            </a:extLst>
          </p:cNvPr>
          <p:cNvSpPr/>
          <p:nvPr/>
        </p:nvSpPr>
        <p:spPr>
          <a:xfrm>
            <a:off x="5143982" y="3439053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3F9DC768-4360-4272-9C97-2A25B39E1DE6}"/>
              </a:ext>
            </a:extLst>
          </p:cNvPr>
          <p:cNvGrpSpPr/>
          <p:nvPr/>
        </p:nvGrpSpPr>
        <p:grpSpPr>
          <a:xfrm rot="10800000">
            <a:off x="5147152" y="5145774"/>
            <a:ext cx="1713602" cy="1716774"/>
            <a:chOff x="5625198" y="463121"/>
            <a:chExt cx="1713602" cy="1716774"/>
          </a:xfrm>
        </p:grpSpPr>
        <p:sp>
          <p:nvSpPr>
            <p:cNvPr id="70" name="이등변 삼각형 69">
              <a:extLst>
                <a:ext uri="{FF2B5EF4-FFF2-40B4-BE49-F238E27FC236}">
                  <a16:creationId xmlns="" xmlns:a16="http://schemas.microsoft.com/office/drawing/2014/main" id="{A4FBA50B-8A03-4370-A7AA-04856FBC2773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="" xmlns:a16="http://schemas.microsoft.com/office/drawing/2014/main" id="{EACE9ADE-E591-4673-9F99-CA0F14992EEC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35000">
                  <a:schemeClr val="bg1">
                    <a:alpha val="1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E19B63B8-28AA-4D24-808D-2B075C92B8D8}"/>
              </a:ext>
            </a:extLst>
          </p:cNvPr>
          <p:cNvGrpSpPr/>
          <p:nvPr/>
        </p:nvGrpSpPr>
        <p:grpSpPr>
          <a:xfrm rot="10800000">
            <a:off x="1714383" y="3438536"/>
            <a:ext cx="1713602" cy="1716774"/>
            <a:chOff x="5625198" y="463121"/>
            <a:chExt cx="1713602" cy="1716774"/>
          </a:xfrm>
        </p:grpSpPr>
        <p:sp>
          <p:nvSpPr>
            <p:cNvPr id="73" name="이등변 삼각형 72">
              <a:extLst>
                <a:ext uri="{FF2B5EF4-FFF2-40B4-BE49-F238E27FC236}">
                  <a16:creationId xmlns="" xmlns:a16="http://schemas.microsoft.com/office/drawing/2014/main" id="{568068DC-B96D-4DB4-A817-58673509BBE9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="" xmlns:a16="http://schemas.microsoft.com/office/drawing/2014/main" id="{ECC71D05-D164-49BA-AB3B-0EF0E57A420A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35000">
                  <a:schemeClr val="bg1">
                    <a:alpha val="1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C1E9F0C-740F-46A0-A99E-E8BE4D8BEB59}"/>
              </a:ext>
            </a:extLst>
          </p:cNvPr>
          <p:cNvGrpSpPr/>
          <p:nvPr/>
        </p:nvGrpSpPr>
        <p:grpSpPr>
          <a:xfrm rot="10800000">
            <a:off x="3431963" y="-5709"/>
            <a:ext cx="1713602" cy="1716774"/>
            <a:chOff x="5625198" y="463121"/>
            <a:chExt cx="1713602" cy="1716774"/>
          </a:xfrm>
        </p:grpSpPr>
        <p:sp>
          <p:nvSpPr>
            <p:cNvPr id="76" name="이등변 삼각형 75">
              <a:extLst>
                <a:ext uri="{FF2B5EF4-FFF2-40B4-BE49-F238E27FC236}">
                  <a16:creationId xmlns="" xmlns:a16="http://schemas.microsoft.com/office/drawing/2014/main" id="{12FB697C-0D54-4443-A5B3-2754F4EDEBBD}"/>
                </a:ext>
              </a:extLst>
            </p:cNvPr>
            <p:cNvSpPr/>
            <p:nvPr/>
          </p:nvSpPr>
          <p:spPr>
            <a:xfrm>
              <a:off x="5625200" y="466723"/>
              <a:ext cx="1713600" cy="171000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="" xmlns:a16="http://schemas.microsoft.com/office/drawing/2014/main" id="{9E488157-9D85-45A6-A9DB-621F05DD0CB7}"/>
                </a:ext>
              </a:extLst>
            </p:cNvPr>
            <p:cNvSpPr/>
            <p:nvPr/>
          </p:nvSpPr>
          <p:spPr>
            <a:xfrm rot="10800000">
              <a:off x="5625198" y="463121"/>
              <a:ext cx="1713599" cy="1716774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bg1"/>
                </a:gs>
                <a:gs pos="35000">
                  <a:schemeClr val="bg1">
                    <a:alpha val="1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482B58D-C622-4DAE-B43D-33BD54AB5DFA}"/>
              </a:ext>
            </a:extLst>
          </p:cNvPr>
          <p:cNvSpPr/>
          <p:nvPr/>
        </p:nvSpPr>
        <p:spPr>
          <a:xfrm>
            <a:off x="1725996" y="-12718"/>
            <a:ext cx="1713600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F81DA08E-CD57-4FB9-9A61-95368FEE7B93}"/>
              </a:ext>
            </a:extLst>
          </p:cNvPr>
          <p:cNvSpPr/>
          <p:nvPr/>
        </p:nvSpPr>
        <p:spPr>
          <a:xfrm>
            <a:off x="5140787" y="0"/>
            <a:ext cx="1734461" cy="17136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92" name="이등변 삼각형 91">
            <a:extLst>
              <a:ext uri="{FF2B5EF4-FFF2-40B4-BE49-F238E27FC236}">
                <a16:creationId xmlns="" xmlns:a16="http://schemas.microsoft.com/office/drawing/2014/main" id="{F573181A-AB38-4D2A-AA3D-58EFC0261249}"/>
              </a:ext>
            </a:extLst>
          </p:cNvPr>
          <p:cNvSpPr/>
          <p:nvPr/>
        </p:nvSpPr>
        <p:spPr>
          <a:xfrm rot="16200000">
            <a:off x="6905066" y="1612289"/>
            <a:ext cx="5258112" cy="5267855"/>
          </a:xfrm>
          <a:prstGeom prst="triangle">
            <a:avLst>
              <a:gd name="adj" fmla="val 0"/>
            </a:avLst>
          </a:prstGeom>
          <a:gradFill>
            <a:gsLst>
              <a:gs pos="100000">
                <a:schemeClr val="bg1"/>
              </a:gs>
              <a:gs pos="35000">
                <a:schemeClr val="bg1">
                  <a:alpha val="10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2C0EE48-15C2-465C-9404-BB1F866B781D}"/>
              </a:ext>
            </a:extLst>
          </p:cNvPr>
          <p:cNvSpPr txBox="1"/>
          <p:nvPr/>
        </p:nvSpPr>
        <p:spPr>
          <a:xfrm>
            <a:off x="1792489" y="1772164"/>
            <a:ext cx="159608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98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err="1">
                <a:solidFill>
                  <a:schemeClr val="bg1"/>
                </a:solidFill>
                <a:latin typeface="+mj-ea"/>
                <a:ea typeface="+mj-ea"/>
              </a:rPr>
              <a:t>멀캠</a:t>
            </a:r>
            <a:endParaRPr lang="en-US" altLang="ko-KR" sz="5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j-ea"/>
                <a:ea typeface="+mj-ea"/>
              </a:rPr>
              <a:t>일보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4CEFF51-D789-4607-B54C-547E5F0C344B}"/>
              </a:ext>
            </a:extLst>
          </p:cNvPr>
          <p:cNvSpPr txBox="1"/>
          <p:nvPr/>
        </p:nvSpPr>
        <p:spPr>
          <a:xfrm>
            <a:off x="4283988" y="1714667"/>
            <a:ext cx="6624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j-ea"/>
                <a:ea typeface="+mj-ea"/>
              </a:rPr>
              <a:t>시청해 주셔서 감사합니다</a:t>
            </a:r>
            <a:r>
              <a:rPr lang="en-US" altLang="ko-KR" sz="50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60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30439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altLang="ko-KR" sz="2800" b="1" dirty="0">
                <a:latin typeface="+mn-ea"/>
                <a:ea typeface="+mn-ea"/>
                <a:cs typeface="Aharoni" panose="02010803020104030203" pitchFamily="2" charset="-79"/>
              </a:rPr>
              <a:t>05.</a:t>
            </a:r>
            <a:r>
              <a:rPr lang="ko-KR" altLang="en-US" sz="2800" b="1" dirty="0">
                <a:latin typeface="+mn-ea"/>
                <a:ea typeface="+mn-ea"/>
                <a:cs typeface="Aharoni" panose="02010803020104030203" pitchFamily="2" charset="-79"/>
              </a:rPr>
              <a:t> </a:t>
            </a:r>
            <a:r>
              <a:rPr lang="ko-KR" altLang="en-US" sz="2800" b="1" dirty="0" err="1">
                <a:ea typeface="에스코어 드림 5 Medium" panose="020B0503030302020204" pitchFamily="34" charset="-127"/>
                <a:cs typeface="+mn-cs"/>
              </a:rPr>
              <a:t>느낀점</a:t>
            </a:r>
            <a:endParaRPr lang="en-US" sz="2800" b="1" dirty="0"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130439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1439479" y="832114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1539716" y="858401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김나영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프로젝트 한 일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8FF1C7-08CE-415B-854C-F39E04F5B264}"/>
              </a:ext>
            </a:extLst>
          </p:cNvPr>
          <p:cNvCxnSpPr>
            <a:cxnSpLocks/>
          </p:cNvCxnSpPr>
          <p:nvPr/>
        </p:nvCxnSpPr>
        <p:spPr>
          <a:xfrm>
            <a:off x="1539716" y="1204815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892E988-7C91-4FFA-A36D-0ECE19A4AAD9}"/>
              </a:ext>
            </a:extLst>
          </p:cNvPr>
          <p:cNvGrpSpPr/>
          <p:nvPr/>
        </p:nvGrpSpPr>
        <p:grpSpPr>
          <a:xfrm>
            <a:off x="476250" y="805826"/>
            <a:ext cx="868494" cy="852794"/>
            <a:chOff x="692147" y="1417119"/>
            <a:chExt cx="1113650" cy="1113650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664FAA6E-0FEB-4B64-9F3A-F9BF4FD10663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="" xmlns:a16="http://schemas.microsoft.com/office/drawing/2014/main" id="{BF7EB234-DF88-4C3F-B88F-2FE6C6FFB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48" name="Rectangle 8">
            <a:extLst>
              <a:ext uri="{FF2B5EF4-FFF2-40B4-BE49-F238E27FC236}">
                <a16:creationId xmlns="" xmlns:a16="http://schemas.microsoft.com/office/drawing/2014/main" id="{20340D8B-A1B0-4522-9CB7-D4E326663A8B}"/>
              </a:ext>
            </a:extLst>
          </p:cNvPr>
          <p:cNvSpPr/>
          <p:nvPr/>
        </p:nvSpPr>
        <p:spPr>
          <a:xfrm>
            <a:off x="1439479" y="1837076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4EDF0E3F-5E14-406E-A5F8-4D622A518450}"/>
              </a:ext>
            </a:extLst>
          </p:cNvPr>
          <p:cNvSpPr txBox="1">
            <a:spLocks/>
          </p:cNvSpPr>
          <p:nvPr/>
        </p:nvSpPr>
        <p:spPr>
          <a:xfrm>
            <a:off x="1539716" y="1828992"/>
            <a:ext cx="10100349" cy="13070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김한용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에스코어 드림 5 Medium" panose="020B0503030302020204" pitchFamily="34" charset="-127"/>
              </a:rPr>
              <a:t>단어빈도수를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 기반으로 한 전통적인 텍스트 분류 알고리즘으로부터 획기적으로 진화해 텍스트를 시퀀스로 인식하고 문맥을 찾아내 분류 작업을 수행하는 </a:t>
            </a:r>
            <a:r>
              <a:rPr lang="en-US" altLang="ko-KR" sz="1000" dirty="0">
                <a:latin typeface="에스코어 드림 5 Medium" panose="020B0503030302020204" pitchFamily="34" charset="-127"/>
              </a:rPr>
              <a:t>RNN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계통의 딥러닝 알고리즘들을 접할 수 있었던 너무나 소중한 기회였습니다</a:t>
            </a:r>
            <a:r>
              <a:rPr lang="en-US" altLang="ko-KR" sz="1000" dirty="0">
                <a:latin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특히 중요한 과정인 </a:t>
            </a:r>
            <a:r>
              <a:rPr lang="ko-KR" altLang="en-US" sz="1000" dirty="0" err="1">
                <a:latin typeface="에스코어 드림 5 Medium" panose="020B0503030302020204" pitchFamily="34" charset="-127"/>
              </a:rPr>
              <a:t>단어임베딩을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 분석대상 데이터에 한정해서 하기 보다는 방대한 양의 위키피디아</a:t>
            </a:r>
            <a:r>
              <a:rPr lang="en-US" altLang="ko-KR" sz="1000" dirty="0">
                <a:latin typeface="에스코어 드림 5 Medium" panose="020B0503030302020204" pitchFamily="34" charset="-127"/>
              </a:rPr>
              <a:t>, 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책등을 이용해 </a:t>
            </a:r>
            <a:r>
              <a:rPr lang="en-US" altLang="ko-KR" sz="1000" dirty="0">
                <a:latin typeface="에스코어 드림 5 Medium" panose="020B0503030302020204" pitchFamily="34" charset="-127"/>
              </a:rPr>
              <a:t>pre-trained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시켜 비약적으로 성능을 향상시킨 </a:t>
            </a:r>
            <a:r>
              <a:rPr lang="en-US" altLang="ko-KR" sz="1000" dirty="0">
                <a:latin typeface="에스코어 드림 5 Medium" panose="020B0503030302020204" pitchFamily="34" charset="-127"/>
              </a:rPr>
              <a:t>BERT </a:t>
            </a:r>
            <a:r>
              <a:rPr lang="ko-KR" altLang="en-US" sz="1000" dirty="0">
                <a:latin typeface="에스코어 드림 5 Medium" panose="020B0503030302020204" pitchFamily="34" charset="-127"/>
              </a:rPr>
              <a:t>모델을 공부할 수 있어서 너무 좋았습니다</a:t>
            </a:r>
            <a:r>
              <a:rPr lang="en-US" altLang="ko-KR" sz="1000" dirty="0">
                <a:latin typeface="에스코어 드림 5 Medium" panose="020B0503030302020204" pitchFamily="34" charset="-127"/>
              </a:rPr>
              <a:t>.</a:t>
            </a:r>
            <a:endParaRPr lang="ko-KR" altLang="en-US" sz="1000" dirty="0">
              <a:latin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</a:rPr>
              <a:t/>
            </a:r>
            <a:br>
              <a:rPr lang="ko-KR" altLang="en-US" sz="1200" dirty="0">
                <a:latin typeface="에스코어 드림 5 Medium" panose="020B0503030302020204" pitchFamily="34" charset="-127"/>
              </a:rPr>
            </a:b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54" name="Straight Connector 32">
            <a:extLst>
              <a:ext uri="{FF2B5EF4-FFF2-40B4-BE49-F238E27FC236}">
                <a16:creationId xmlns="" xmlns:a16="http://schemas.microsoft.com/office/drawing/2014/main" id="{8B4945C5-3B63-49D6-A651-35D414BD8299}"/>
              </a:ext>
            </a:extLst>
          </p:cNvPr>
          <p:cNvCxnSpPr>
            <a:cxnSpLocks/>
          </p:cNvCxnSpPr>
          <p:nvPr/>
        </p:nvCxnSpPr>
        <p:spPr>
          <a:xfrm>
            <a:off x="1539716" y="2175406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1">
            <a:extLst>
              <a:ext uri="{FF2B5EF4-FFF2-40B4-BE49-F238E27FC236}">
                <a16:creationId xmlns="" xmlns:a16="http://schemas.microsoft.com/office/drawing/2014/main" id="{01CCA1FF-1F2D-452D-A92F-F96E88E2EC0F}"/>
              </a:ext>
            </a:extLst>
          </p:cNvPr>
          <p:cNvGrpSpPr/>
          <p:nvPr/>
        </p:nvGrpSpPr>
        <p:grpSpPr>
          <a:xfrm>
            <a:off x="476250" y="1810788"/>
            <a:ext cx="868494" cy="852794"/>
            <a:chOff x="692147" y="1417119"/>
            <a:chExt cx="1113650" cy="1113650"/>
          </a:xfrm>
        </p:grpSpPr>
        <p:sp>
          <p:nvSpPr>
            <p:cNvPr id="56" name="Oval 17">
              <a:extLst>
                <a:ext uri="{FF2B5EF4-FFF2-40B4-BE49-F238E27FC236}">
                  <a16:creationId xmlns="" xmlns:a16="http://schemas.microsoft.com/office/drawing/2014/main" id="{F5D66279-85AA-42B1-B417-49AF2FB55197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="" xmlns:a16="http://schemas.microsoft.com/office/drawing/2014/main" id="{92B1D6D1-730B-4839-9D17-1CD07732A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58" name="Rectangle 8">
            <a:extLst>
              <a:ext uri="{FF2B5EF4-FFF2-40B4-BE49-F238E27FC236}">
                <a16:creationId xmlns="" xmlns:a16="http://schemas.microsoft.com/office/drawing/2014/main" id="{F42231DA-F707-403A-8699-6C3E452D291E}"/>
              </a:ext>
            </a:extLst>
          </p:cNvPr>
          <p:cNvSpPr/>
          <p:nvPr/>
        </p:nvSpPr>
        <p:spPr>
          <a:xfrm>
            <a:off x="1489597" y="2842038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="" xmlns:a16="http://schemas.microsoft.com/office/drawing/2014/main" id="{4836318E-89FB-40C2-A7F1-F9A7C49911A4}"/>
              </a:ext>
            </a:extLst>
          </p:cNvPr>
          <p:cNvSpPr txBox="1">
            <a:spLocks/>
          </p:cNvSpPr>
          <p:nvPr/>
        </p:nvSpPr>
        <p:spPr>
          <a:xfrm>
            <a:off x="1539716" y="2830312"/>
            <a:ext cx="9965638" cy="153170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신권섭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400" dirty="0" smtClean="0"/>
              <a:t>다양한 </a:t>
            </a:r>
            <a:r>
              <a:rPr lang="ko-KR" altLang="en-US" sz="1400" dirty="0" err="1"/>
              <a:t>전처리와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어그멘테이션에</a:t>
            </a:r>
            <a:r>
              <a:rPr lang="ko-KR" altLang="en-US" sz="1400" dirty="0"/>
              <a:t> 대한 방법론을 고민</a:t>
            </a:r>
            <a:r>
              <a:rPr lang="en-US" altLang="ko-KR" sz="1400" dirty="0"/>
              <a:t>, </a:t>
            </a:r>
            <a:r>
              <a:rPr lang="ko-KR" altLang="en-US" sz="1400" dirty="0"/>
              <a:t>실행하면서 다양한 이슈와 개념들을 배울 </a:t>
            </a:r>
            <a:r>
              <a:rPr lang="ko-KR" altLang="en-US" sz="1400" dirty="0" err="1"/>
              <a:t>수있었고</a:t>
            </a:r>
            <a:r>
              <a:rPr lang="ko-KR" altLang="en-US" sz="1400" dirty="0"/>
              <a:t> 발표준비를 통해 모델들의 작동 원리나 특징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관계등</a:t>
            </a:r>
            <a:r>
              <a:rPr lang="ko-KR" altLang="en-US" sz="1400" dirty="0"/>
              <a:t> 어렵지만 </a:t>
            </a:r>
            <a:r>
              <a:rPr lang="ko-KR" altLang="en-US" sz="1400" dirty="0" err="1"/>
              <a:t>재밌는</a:t>
            </a:r>
            <a:r>
              <a:rPr lang="ko-KR" altLang="en-US" sz="1400" dirty="0"/>
              <a:t> 것들을 많이 배울 수 있어 좋았습니다</a:t>
            </a:r>
            <a:r>
              <a:rPr lang="en-US" altLang="ko-KR" sz="1400" dirty="0"/>
              <a:t>. 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60" name="Straight Connector 32">
            <a:extLst>
              <a:ext uri="{FF2B5EF4-FFF2-40B4-BE49-F238E27FC236}">
                <a16:creationId xmlns="" xmlns:a16="http://schemas.microsoft.com/office/drawing/2014/main" id="{501DA82A-9511-4587-95E2-3B98DBE4751C}"/>
              </a:ext>
            </a:extLst>
          </p:cNvPr>
          <p:cNvCxnSpPr>
            <a:cxnSpLocks/>
          </p:cNvCxnSpPr>
          <p:nvPr/>
        </p:nvCxnSpPr>
        <p:spPr>
          <a:xfrm>
            <a:off x="1539716" y="3176726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51">
            <a:extLst>
              <a:ext uri="{FF2B5EF4-FFF2-40B4-BE49-F238E27FC236}">
                <a16:creationId xmlns="" xmlns:a16="http://schemas.microsoft.com/office/drawing/2014/main" id="{92CA5C0E-0F9D-4CB2-9BB2-FCCCF8E8B775}"/>
              </a:ext>
            </a:extLst>
          </p:cNvPr>
          <p:cNvGrpSpPr/>
          <p:nvPr/>
        </p:nvGrpSpPr>
        <p:grpSpPr>
          <a:xfrm>
            <a:off x="476250" y="2815750"/>
            <a:ext cx="868494" cy="852794"/>
            <a:chOff x="692147" y="1417119"/>
            <a:chExt cx="1113650" cy="1113650"/>
          </a:xfrm>
        </p:grpSpPr>
        <p:sp>
          <p:nvSpPr>
            <p:cNvPr id="62" name="Oval 17">
              <a:extLst>
                <a:ext uri="{FF2B5EF4-FFF2-40B4-BE49-F238E27FC236}">
                  <a16:creationId xmlns="" xmlns:a16="http://schemas.microsoft.com/office/drawing/2014/main" id="{FB5D977C-ACC9-4420-9DDB-E00F8895E6A1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="" xmlns:a16="http://schemas.microsoft.com/office/drawing/2014/main" id="{149CC9B4-DCE5-4C60-8211-3C3163661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64" name="Rectangle 8">
            <a:extLst>
              <a:ext uri="{FF2B5EF4-FFF2-40B4-BE49-F238E27FC236}">
                <a16:creationId xmlns="" xmlns:a16="http://schemas.microsoft.com/office/drawing/2014/main" id="{C43DBF84-981B-46E9-BD24-CA7C9F68701E}"/>
              </a:ext>
            </a:extLst>
          </p:cNvPr>
          <p:cNvSpPr/>
          <p:nvPr/>
        </p:nvSpPr>
        <p:spPr>
          <a:xfrm>
            <a:off x="1439479" y="3847000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="" xmlns:a16="http://schemas.microsoft.com/office/drawing/2014/main" id="{3E3F0095-FE39-4658-9D7D-00808859A7F5}"/>
              </a:ext>
            </a:extLst>
          </p:cNvPr>
          <p:cNvSpPr txBox="1">
            <a:spLocks/>
          </p:cNvSpPr>
          <p:nvPr/>
        </p:nvSpPr>
        <p:spPr>
          <a:xfrm>
            <a:off x="1539716" y="3857089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유태혁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프로젝트 한 일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66" name="Straight Connector 32">
            <a:extLst>
              <a:ext uri="{FF2B5EF4-FFF2-40B4-BE49-F238E27FC236}">
                <a16:creationId xmlns="" xmlns:a16="http://schemas.microsoft.com/office/drawing/2014/main" id="{93A9766C-99AE-429C-B33B-F4E995189ABE}"/>
              </a:ext>
            </a:extLst>
          </p:cNvPr>
          <p:cNvCxnSpPr>
            <a:cxnSpLocks/>
          </p:cNvCxnSpPr>
          <p:nvPr/>
        </p:nvCxnSpPr>
        <p:spPr>
          <a:xfrm>
            <a:off x="1539716" y="4203503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51">
            <a:extLst>
              <a:ext uri="{FF2B5EF4-FFF2-40B4-BE49-F238E27FC236}">
                <a16:creationId xmlns="" xmlns:a16="http://schemas.microsoft.com/office/drawing/2014/main" id="{448BCBFF-0C84-457A-8860-E1FFCABDD52E}"/>
              </a:ext>
            </a:extLst>
          </p:cNvPr>
          <p:cNvGrpSpPr/>
          <p:nvPr/>
        </p:nvGrpSpPr>
        <p:grpSpPr>
          <a:xfrm>
            <a:off x="476250" y="3820712"/>
            <a:ext cx="868494" cy="852794"/>
            <a:chOff x="692147" y="1417119"/>
            <a:chExt cx="1113650" cy="1113650"/>
          </a:xfrm>
        </p:grpSpPr>
        <p:sp>
          <p:nvSpPr>
            <p:cNvPr id="68" name="Oval 17">
              <a:extLst>
                <a:ext uri="{FF2B5EF4-FFF2-40B4-BE49-F238E27FC236}">
                  <a16:creationId xmlns="" xmlns:a16="http://schemas.microsoft.com/office/drawing/2014/main" id="{E1C97129-9D12-4A71-884E-D0F6D3E70645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="" xmlns:a16="http://schemas.microsoft.com/office/drawing/2014/main" id="{21D3D1B3-3715-4A29-839B-B88520961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70" name="Rectangle 8">
            <a:extLst>
              <a:ext uri="{FF2B5EF4-FFF2-40B4-BE49-F238E27FC236}">
                <a16:creationId xmlns="" xmlns:a16="http://schemas.microsoft.com/office/drawing/2014/main" id="{BA08E4D1-7192-4A57-963B-48B3628A196C}"/>
              </a:ext>
            </a:extLst>
          </p:cNvPr>
          <p:cNvSpPr/>
          <p:nvPr/>
        </p:nvSpPr>
        <p:spPr>
          <a:xfrm>
            <a:off x="1439479" y="4851962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="" xmlns:a16="http://schemas.microsoft.com/office/drawing/2014/main" id="{8FA58BA0-A7CB-44CF-BC70-C71BF3872306}"/>
              </a:ext>
            </a:extLst>
          </p:cNvPr>
          <p:cNvSpPr txBox="1">
            <a:spLocks/>
          </p:cNvSpPr>
          <p:nvPr/>
        </p:nvSpPr>
        <p:spPr>
          <a:xfrm>
            <a:off x="1539716" y="4879177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이한샘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프로젝트 한 일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72" name="Straight Connector 32">
            <a:extLst>
              <a:ext uri="{FF2B5EF4-FFF2-40B4-BE49-F238E27FC236}">
                <a16:creationId xmlns="" xmlns:a16="http://schemas.microsoft.com/office/drawing/2014/main" id="{60754BB3-2E20-4BC5-90D8-B15B4CB5E781}"/>
              </a:ext>
            </a:extLst>
          </p:cNvPr>
          <p:cNvCxnSpPr>
            <a:cxnSpLocks/>
          </p:cNvCxnSpPr>
          <p:nvPr/>
        </p:nvCxnSpPr>
        <p:spPr>
          <a:xfrm>
            <a:off x="1539716" y="5225591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51">
            <a:extLst>
              <a:ext uri="{FF2B5EF4-FFF2-40B4-BE49-F238E27FC236}">
                <a16:creationId xmlns="" xmlns:a16="http://schemas.microsoft.com/office/drawing/2014/main" id="{4A2001E1-722B-41F2-BA7D-2B0113B63DAB}"/>
              </a:ext>
            </a:extLst>
          </p:cNvPr>
          <p:cNvGrpSpPr/>
          <p:nvPr/>
        </p:nvGrpSpPr>
        <p:grpSpPr>
          <a:xfrm>
            <a:off x="476250" y="4825674"/>
            <a:ext cx="868494" cy="852794"/>
            <a:chOff x="692147" y="1417119"/>
            <a:chExt cx="1113650" cy="1113650"/>
          </a:xfrm>
        </p:grpSpPr>
        <p:sp>
          <p:nvSpPr>
            <p:cNvPr id="74" name="Oval 17">
              <a:extLst>
                <a:ext uri="{FF2B5EF4-FFF2-40B4-BE49-F238E27FC236}">
                  <a16:creationId xmlns="" xmlns:a16="http://schemas.microsoft.com/office/drawing/2014/main" id="{C3BADFE0-F228-4F85-B08F-4DDB80414C14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="" xmlns:a16="http://schemas.microsoft.com/office/drawing/2014/main" id="{4AA2B0CA-5AB7-4FB9-8476-0272A26CC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76" name="Rectangle 8">
            <a:extLst>
              <a:ext uri="{FF2B5EF4-FFF2-40B4-BE49-F238E27FC236}">
                <a16:creationId xmlns="" xmlns:a16="http://schemas.microsoft.com/office/drawing/2014/main" id="{57BA5DC8-B469-4261-AC16-2EAD8B19B3C8}"/>
              </a:ext>
            </a:extLst>
          </p:cNvPr>
          <p:cNvSpPr/>
          <p:nvPr/>
        </p:nvSpPr>
        <p:spPr>
          <a:xfrm>
            <a:off x="1439479" y="5856925"/>
            <a:ext cx="10200586" cy="852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="" xmlns:a16="http://schemas.microsoft.com/office/drawing/2014/main" id="{532130CA-5567-40B7-BBA1-7CE3AE12B38A}"/>
              </a:ext>
            </a:extLst>
          </p:cNvPr>
          <p:cNvSpPr txBox="1">
            <a:spLocks/>
          </p:cNvSpPr>
          <p:nvPr/>
        </p:nvSpPr>
        <p:spPr>
          <a:xfrm>
            <a:off x="1539716" y="5883212"/>
            <a:ext cx="996563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b="1" dirty="0" err="1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정시현</a:t>
            </a:r>
            <a:endParaRPr lang="en-US" altLang="ko-KR" sz="1800" b="1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</a:rPr>
              <a:t>프로젝트 한 일 </a:t>
            </a:r>
            <a:endParaRPr lang="en-US" sz="1200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78" name="Straight Connector 32">
            <a:extLst>
              <a:ext uri="{FF2B5EF4-FFF2-40B4-BE49-F238E27FC236}">
                <a16:creationId xmlns="" xmlns:a16="http://schemas.microsoft.com/office/drawing/2014/main" id="{77225422-B208-4F9F-9E31-A23A2CAF8FA3}"/>
              </a:ext>
            </a:extLst>
          </p:cNvPr>
          <p:cNvCxnSpPr>
            <a:cxnSpLocks/>
          </p:cNvCxnSpPr>
          <p:nvPr/>
        </p:nvCxnSpPr>
        <p:spPr>
          <a:xfrm>
            <a:off x="1539716" y="6229626"/>
            <a:ext cx="84276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51">
            <a:extLst>
              <a:ext uri="{FF2B5EF4-FFF2-40B4-BE49-F238E27FC236}">
                <a16:creationId xmlns="" xmlns:a16="http://schemas.microsoft.com/office/drawing/2014/main" id="{11084DE9-CAC1-4934-A100-435ED041EFBC}"/>
              </a:ext>
            </a:extLst>
          </p:cNvPr>
          <p:cNvGrpSpPr/>
          <p:nvPr/>
        </p:nvGrpSpPr>
        <p:grpSpPr>
          <a:xfrm>
            <a:off x="476250" y="5830637"/>
            <a:ext cx="868494" cy="852794"/>
            <a:chOff x="692147" y="1417119"/>
            <a:chExt cx="1113650" cy="1113650"/>
          </a:xfrm>
        </p:grpSpPr>
        <p:sp>
          <p:nvSpPr>
            <p:cNvPr id="80" name="Oval 17">
              <a:extLst>
                <a:ext uri="{FF2B5EF4-FFF2-40B4-BE49-F238E27FC236}">
                  <a16:creationId xmlns="" xmlns:a16="http://schemas.microsoft.com/office/drawing/2014/main" id="{EF696354-CC8A-4991-AB34-415E7683D3B5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="" xmlns:a16="http://schemas.microsoft.com/office/drawing/2014/main" id="{54F71B24-B6BF-4AC4-A696-880FD40E7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1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FE27DA7-B33A-4D37-8405-5956461FCA23}"/>
              </a:ext>
            </a:extLst>
          </p:cNvPr>
          <p:cNvSpPr/>
          <p:nvPr/>
        </p:nvSpPr>
        <p:spPr>
          <a:xfrm>
            <a:off x="0" y="-85725"/>
            <a:ext cx="12192000" cy="6943725"/>
          </a:xfrm>
          <a:prstGeom prst="rect">
            <a:avLst/>
          </a:prstGeom>
          <a:solidFill>
            <a:srgbClr val="16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468632" y="939275"/>
            <a:ext cx="4688114" cy="4688114"/>
            <a:chOff x="3629497" y="335465"/>
            <a:chExt cx="4688114" cy="468811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3851050" y="835707"/>
              <a:ext cx="3812494" cy="3812494"/>
              <a:chOff x="1795" y="115"/>
              <a:chExt cx="4090" cy="4090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1795" y="115"/>
                <a:ext cx="4090" cy="4090"/>
              </a:xfrm>
              <a:custGeom>
                <a:avLst/>
                <a:gdLst>
                  <a:gd name="T0" fmla="*/ 6607 w 12271"/>
                  <a:gd name="T1" fmla="*/ 17 h 12271"/>
                  <a:gd name="T2" fmla="*/ 7522 w 12271"/>
                  <a:gd name="T3" fmla="*/ 157 h 12271"/>
                  <a:gd name="T4" fmla="*/ 8386 w 12271"/>
                  <a:gd name="T5" fmla="*/ 425 h 12271"/>
                  <a:gd name="T6" fmla="*/ 9190 w 12271"/>
                  <a:gd name="T7" fmla="*/ 812 h 12271"/>
                  <a:gd name="T8" fmla="*/ 9924 w 12271"/>
                  <a:gd name="T9" fmla="*/ 1308 h 12271"/>
                  <a:gd name="T10" fmla="*/ 10576 w 12271"/>
                  <a:gd name="T11" fmla="*/ 1902 h 12271"/>
                  <a:gd name="T12" fmla="*/ 11139 w 12271"/>
                  <a:gd name="T13" fmla="*/ 2584 h 12271"/>
                  <a:gd name="T14" fmla="*/ 11600 w 12271"/>
                  <a:gd name="T15" fmla="*/ 3343 h 12271"/>
                  <a:gd name="T16" fmla="*/ 11949 w 12271"/>
                  <a:gd name="T17" fmla="*/ 4168 h 12271"/>
                  <a:gd name="T18" fmla="*/ 12175 w 12271"/>
                  <a:gd name="T19" fmla="*/ 5049 h 12271"/>
                  <a:gd name="T20" fmla="*/ 12270 w 12271"/>
                  <a:gd name="T21" fmla="*/ 5977 h 12271"/>
                  <a:gd name="T22" fmla="*/ 12254 w 12271"/>
                  <a:gd name="T23" fmla="*/ 6607 h 12271"/>
                  <a:gd name="T24" fmla="*/ 12114 w 12271"/>
                  <a:gd name="T25" fmla="*/ 7522 h 12271"/>
                  <a:gd name="T26" fmla="*/ 11845 w 12271"/>
                  <a:gd name="T27" fmla="*/ 8386 h 12271"/>
                  <a:gd name="T28" fmla="*/ 11458 w 12271"/>
                  <a:gd name="T29" fmla="*/ 9190 h 12271"/>
                  <a:gd name="T30" fmla="*/ 10962 w 12271"/>
                  <a:gd name="T31" fmla="*/ 9924 h 12271"/>
                  <a:gd name="T32" fmla="*/ 10369 w 12271"/>
                  <a:gd name="T33" fmla="*/ 10576 h 12271"/>
                  <a:gd name="T34" fmla="*/ 9688 w 12271"/>
                  <a:gd name="T35" fmla="*/ 11139 h 12271"/>
                  <a:gd name="T36" fmla="*/ 8929 w 12271"/>
                  <a:gd name="T37" fmla="*/ 11600 h 12271"/>
                  <a:gd name="T38" fmla="*/ 8104 w 12271"/>
                  <a:gd name="T39" fmla="*/ 11949 h 12271"/>
                  <a:gd name="T40" fmla="*/ 7222 w 12271"/>
                  <a:gd name="T41" fmla="*/ 12175 h 12271"/>
                  <a:gd name="T42" fmla="*/ 6293 w 12271"/>
                  <a:gd name="T43" fmla="*/ 12270 h 12271"/>
                  <a:gd name="T44" fmla="*/ 5663 w 12271"/>
                  <a:gd name="T45" fmla="*/ 12254 h 12271"/>
                  <a:gd name="T46" fmla="*/ 4750 w 12271"/>
                  <a:gd name="T47" fmla="*/ 12114 h 12271"/>
                  <a:gd name="T48" fmla="*/ 3886 w 12271"/>
                  <a:gd name="T49" fmla="*/ 11845 h 12271"/>
                  <a:gd name="T50" fmla="*/ 3080 w 12271"/>
                  <a:gd name="T51" fmla="*/ 11458 h 12271"/>
                  <a:gd name="T52" fmla="*/ 2347 w 12271"/>
                  <a:gd name="T53" fmla="*/ 10962 h 12271"/>
                  <a:gd name="T54" fmla="*/ 1694 w 12271"/>
                  <a:gd name="T55" fmla="*/ 10369 h 12271"/>
                  <a:gd name="T56" fmla="*/ 1132 w 12271"/>
                  <a:gd name="T57" fmla="*/ 9688 h 12271"/>
                  <a:gd name="T58" fmla="*/ 671 w 12271"/>
                  <a:gd name="T59" fmla="*/ 8929 h 12271"/>
                  <a:gd name="T60" fmla="*/ 321 w 12271"/>
                  <a:gd name="T61" fmla="*/ 8104 h 12271"/>
                  <a:gd name="T62" fmla="*/ 95 w 12271"/>
                  <a:gd name="T63" fmla="*/ 7222 h 12271"/>
                  <a:gd name="T64" fmla="*/ 1 w 12271"/>
                  <a:gd name="T65" fmla="*/ 6293 h 12271"/>
                  <a:gd name="T66" fmla="*/ 17 w 12271"/>
                  <a:gd name="T67" fmla="*/ 5663 h 12271"/>
                  <a:gd name="T68" fmla="*/ 157 w 12271"/>
                  <a:gd name="T69" fmla="*/ 4750 h 12271"/>
                  <a:gd name="T70" fmla="*/ 425 w 12271"/>
                  <a:gd name="T71" fmla="*/ 3886 h 12271"/>
                  <a:gd name="T72" fmla="*/ 812 w 12271"/>
                  <a:gd name="T73" fmla="*/ 3080 h 12271"/>
                  <a:gd name="T74" fmla="*/ 1308 w 12271"/>
                  <a:gd name="T75" fmla="*/ 2347 h 12271"/>
                  <a:gd name="T76" fmla="*/ 1902 w 12271"/>
                  <a:gd name="T77" fmla="*/ 1694 h 12271"/>
                  <a:gd name="T78" fmla="*/ 2584 w 12271"/>
                  <a:gd name="T79" fmla="*/ 1132 h 12271"/>
                  <a:gd name="T80" fmla="*/ 3343 w 12271"/>
                  <a:gd name="T81" fmla="*/ 671 h 12271"/>
                  <a:gd name="T82" fmla="*/ 4168 w 12271"/>
                  <a:gd name="T83" fmla="*/ 321 h 12271"/>
                  <a:gd name="T84" fmla="*/ 5049 w 12271"/>
                  <a:gd name="T85" fmla="*/ 95 h 12271"/>
                  <a:gd name="T86" fmla="*/ 5977 w 12271"/>
                  <a:gd name="T87" fmla="*/ 1 h 12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71" h="12271">
                    <a:moveTo>
                      <a:pt x="6135" y="0"/>
                    </a:moveTo>
                    <a:lnTo>
                      <a:pt x="6293" y="1"/>
                    </a:lnTo>
                    <a:lnTo>
                      <a:pt x="6607" y="17"/>
                    </a:lnTo>
                    <a:lnTo>
                      <a:pt x="6917" y="49"/>
                    </a:lnTo>
                    <a:lnTo>
                      <a:pt x="7222" y="95"/>
                    </a:lnTo>
                    <a:lnTo>
                      <a:pt x="7522" y="157"/>
                    </a:lnTo>
                    <a:lnTo>
                      <a:pt x="7816" y="232"/>
                    </a:lnTo>
                    <a:lnTo>
                      <a:pt x="8104" y="321"/>
                    </a:lnTo>
                    <a:lnTo>
                      <a:pt x="8386" y="425"/>
                    </a:lnTo>
                    <a:lnTo>
                      <a:pt x="8661" y="541"/>
                    </a:lnTo>
                    <a:lnTo>
                      <a:pt x="8929" y="671"/>
                    </a:lnTo>
                    <a:lnTo>
                      <a:pt x="9190" y="812"/>
                    </a:lnTo>
                    <a:lnTo>
                      <a:pt x="9443" y="966"/>
                    </a:lnTo>
                    <a:lnTo>
                      <a:pt x="9688" y="1132"/>
                    </a:lnTo>
                    <a:lnTo>
                      <a:pt x="9924" y="1308"/>
                    </a:lnTo>
                    <a:lnTo>
                      <a:pt x="10152" y="1496"/>
                    </a:lnTo>
                    <a:lnTo>
                      <a:pt x="10369" y="1694"/>
                    </a:lnTo>
                    <a:lnTo>
                      <a:pt x="10576" y="1902"/>
                    </a:lnTo>
                    <a:lnTo>
                      <a:pt x="10775" y="2120"/>
                    </a:lnTo>
                    <a:lnTo>
                      <a:pt x="10962" y="2347"/>
                    </a:lnTo>
                    <a:lnTo>
                      <a:pt x="11139" y="2584"/>
                    </a:lnTo>
                    <a:lnTo>
                      <a:pt x="11305" y="2828"/>
                    </a:lnTo>
                    <a:lnTo>
                      <a:pt x="11458" y="3080"/>
                    </a:lnTo>
                    <a:lnTo>
                      <a:pt x="11600" y="3343"/>
                    </a:lnTo>
                    <a:lnTo>
                      <a:pt x="11730" y="3610"/>
                    </a:lnTo>
                    <a:lnTo>
                      <a:pt x="11845" y="3886"/>
                    </a:lnTo>
                    <a:lnTo>
                      <a:pt x="11949" y="4168"/>
                    </a:lnTo>
                    <a:lnTo>
                      <a:pt x="12038" y="4456"/>
                    </a:lnTo>
                    <a:lnTo>
                      <a:pt x="12114" y="4750"/>
                    </a:lnTo>
                    <a:lnTo>
                      <a:pt x="12175" y="5049"/>
                    </a:lnTo>
                    <a:lnTo>
                      <a:pt x="12222" y="5353"/>
                    </a:lnTo>
                    <a:lnTo>
                      <a:pt x="12254" y="5663"/>
                    </a:lnTo>
                    <a:lnTo>
                      <a:pt x="12270" y="5977"/>
                    </a:lnTo>
                    <a:lnTo>
                      <a:pt x="12271" y="6135"/>
                    </a:lnTo>
                    <a:lnTo>
                      <a:pt x="12270" y="6293"/>
                    </a:lnTo>
                    <a:lnTo>
                      <a:pt x="12254" y="6607"/>
                    </a:lnTo>
                    <a:lnTo>
                      <a:pt x="12222" y="6917"/>
                    </a:lnTo>
                    <a:lnTo>
                      <a:pt x="12175" y="7222"/>
                    </a:lnTo>
                    <a:lnTo>
                      <a:pt x="12114" y="7522"/>
                    </a:lnTo>
                    <a:lnTo>
                      <a:pt x="12038" y="7816"/>
                    </a:lnTo>
                    <a:lnTo>
                      <a:pt x="11949" y="8104"/>
                    </a:lnTo>
                    <a:lnTo>
                      <a:pt x="11845" y="8386"/>
                    </a:lnTo>
                    <a:lnTo>
                      <a:pt x="11730" y="8661"/>
                    </a:lnTo>
                    <a:lnTo>
                      <a:pt x="11600" y="8929"/>
                    </a:lnTo>
                    <a:lnTo>
                      <a:pt x="11458" y="9190"/>
                    </a:lnTo>
                    <a:lnTo>
                      <a:pt x="11305" y="9443"/>
                    </a:lnTo>
                    <a:lnTo>
                      <a:pt x="11139" y="9688"/>
                    </a:lnTo>
                    <a:lnTo>
                      <a:pt x="10962" y="9924"/>
                    </a:lnTo>
                    <a:lnTo>
                      <a:pt x="10775" y="10152"/>
                    </a:lnTo>
                    <a:lnTo>
                      <a:pt x="10576" y="10369"/>
                    </a:lnTo>
                    <a:lnTo>
                      <a:pt x="10369" y="10576"/>
                    </a:lnTo>
                    <a:lnTo>
                      <a:pt x="10152" y="10775"/>
                    </a:lnTo>
                    <a:lnTo>
                      <a:pt x="9924" y="10962"/>
                    </a:lnTo>
                    <a:lnTo>
                      <a:pt x="9688" y="11139"/>
                    </a:lnTo>
                    <a:lnTo>
                      <a:pt x="9443" y="11305"/>
                    </a:lnTo>
                    <a:lnTo>
                      <a:pt x="9190" y="11458"/>
                    </a:lnTo>
                    <a:lnTo>
                      <a:pt x="8929" y="11600"/>
                    </a:lnTo>
                    <a:lnTo>
                      <a:pt x="8661" y="11730"/>
                    </a:lnTo>
                    <a:lnTo>
                      <a:pt x="8386" y="11845"/>
                    </a:lnTo>
                    <a:lnTo>
                      <a:pt x="8104" y="11949"/>
                    </a:lnTo>
                    <a:lnTo>
                      <a:pt x="7816" y="12038"/>
                    </a:lnTo>
                    <a:lnTo>
                      <a:pt x="7522" y="12114"/>
                    </a:lnTo>
                    <a:lnTo>
                      <a:pt x="7222" y="12175"/>
                    </a:lnTo>
                    <a:lnTo>
                      <a:pt x="6917" y="12222"/>
                    </a:lnTo>
                    <a:lnTo>
                      <a:pt x="6607" y="12254"/>
                    </a:lnTo>
                    <a:lnTo>
                      <a:pt x="6293" y="12270"/>
                    </a:lnTo>
                    <a:lnTo>
                      <a:pt x="6135" y="12271"/>
                    </a:lnTo>
                    <a:lnTo>
                      <a:pt x="5977" y="12270"/>
                    </a:lnTo>
                    <a:lnTo>
                      <a:pt x="5663" y="12254"/>
                    </a:lnTo>
                    <a:lnTo>
                      <a:pt x="5354" y="12222"/>
                    </a:lnTo>
                    <a:lnTo>
                      <a:pt x="5049" y="12175"/>
                    </a:lnTo>
                    <a:lnTo>
                      <a:pt x="4750" y="12114"/>
                    </a:lnTo>
                    <a:lnTo>
                      <a:pt x="4456" y="12038"/>
                    </a:lnTo>
                    <a:lnTo>
                      <a:pt x="4168" y="11949"/>
                    </a:lnTo>
                    <a:lnTo>
                      <a:pt x="3886" y="11845"/>
                    </a:lnTo>
                    <a:lnTo>
                      <a:pt x="3610" y="11730"/>
                    </a:lnTo>
                    <a:lnTo>
                      <a:pt x="3343" y="11600"/>
                    </a:lnTo>
                    <a:lnTo>
                      <a:pt x="3080" y="11458"/>
                    </a:lnTo>
                    <a:lnTo>
                      <a:pt x="2828" y="11305"/>
                    </a:lnTo>
                    <a:lnTo>
                      <a:pt x="2584" y="11139"/>
                    </a:lnTo>
                    <a:lnTo>
                      <a:pt x="2347" y="10962"/>
                    </a:lnTo>
                    <a:lnTo>
                      <a:pt x="2120" y="10775"/>
                    </a:lnTo>
                    <a:lnTo>
                      <a:pt x="1902" y="10576"/>
                    </a:lnTo>
                    <a:lnTo>
                      <a:pt x="1694" y="10369"/>
                    </a:lnTo>
                    <a:lnTo>
                      <a:pt x="1496" y="10152"/>
                    </a:lnTo>
                    <a:lnTo>
                      <a:pt x="1308" y="9924"/>
                    </a:lnTo>
                    <a:lnTo>
                      <a:pt x="1132" y="9688"/>
                    </a:lnTo>
                    <a:lnTo>
                      <a:pt x="966" y="9443"/>
                    </a:lnTo>
                    <a:lnTo>
                      <a:pt x="812" y="9190"/>
                    </a:lnTo>
                    <a:lnTo>
                      <a:pt x="671" y="8929"/>
                    </a:lnTo>
                    <a:lnTo>
                      <a:pt x="541" y="8661"/>
                    </a:lnTo>
                    <a:lnTo>
                      <a:pt x="425" y="8386"/>
                    </a:lnTo>
                    <a:lnTo>
                      <a:pt x="321" y="8104"/>
                    </a:lnTo>
                    <a:lnTo>
                      <a:pt x="232" y="7816"/>
                    </a:lnTo>
                    <a:lnTo>
                      <a:pt x="157" y="7522"/>
                    </a:lnTo>
                    <a:lnTo>
                      <a:pt x="95" y="7222"/>
                    </a:lnTo>
                    <a:lnTo>
                      <a:pt x="49" y="6917"/>
                    </a:lnTo>
                    <a:lnTo>
                      <a:pt x="17" y="6607"/>
                    </a:lnTo>
                    <a:lnTo>
                      <a:pt x="1" y="6293"/>
                    </a:lnTo>
                    <a:lnTo>
                      <a:pt x="0" y="6135"/>
                    </a:lnTo>
                    <a:lnTo>
                      <a:pt x="1" y="5977"/>
                    </a:lnTo>
                    <a:lnTo>
                      <a:pt x="17" y="5663"/>
                    </a:lnTo>
                    <a:lnTo>
                      <a:pt x="49" y="5353"/>
                    </a:lnTo>
                    <a:lnTo>
                      <a:pt x="95" y="5049"/>
                    </a:lnTo>
                    <a:lnTo>
                      <a:pt x="157" y="4750"/>
                    </a:lnTo>
                    <a:lnTo>
                      <a:pt x="232" y="4456"/>
                    </a:lnTo>
                    <a:lnTo>
                      <a:pt x="321" y="4168"/>
                    </a:lnTo>
                    <a:lnTo>
                      <a:pt x="425" y="3886"/>
                    </a:lnTo>
                    <a:lnTo>
                      <a:pt x="541" y="3610"/>
                    </a:lnTo>
                    <a:lnTo>
                      <a:pt x="671" y="3343"/>
                    </a:lnTo>
                    <a:lnTo>
                      <a:pt x="812" y="3080"/>
                    </a:lnTo>
                    <a:lnTo>
                      <a:pt x="966" y="2828"/>
                    </a:lnTo>
                    <a:lnTo>
                      <a:pt x="1132" y="2584"/>
                    </a:lnTo>
                    <a:lnTo>
                      <a:pt x="1308" y="2347"/>
                    </a:lnTo>
                    <a:lnTo>
                      <a:pt x="1496" y="2120"/>
                    </a:lnTo>
                    <a:lnTo>
                      <a:pt x="1694" y="1902"/>
                    </a:lnTo>
                    <a:lnTo>
                      <a:pt x="1902" y="1694"/>
                    </a:lnTo>
                    <a:lnTo>
                      <a:pt x="2120" y="1496"/>
                    </a:lnTo>
                    <a:lnTo>
                      <a:pt x="2347" y="1308"/>
                    </a:lnTo>
                    <a:lnTo>
                      <a:pt x="2584" y="1132"/>
                    </a:lnTo>
                    <a:lnTo>
                      <a:pt x="2828" y="966"/>
                    </a:lnTo>
                    <a:lnTo>
                      <a:pt x="3080" y="812"/>
                    </a:lnTo>
                    <a:lnTo>
                      <a:pt x="3343" y="671"/>
                    </a:lnTo>
                    <a:lnTo>
                      <a:pt x="3610" y="541"/>
                    </a:lnTo>
                    <a:lnTo>
                      <a:pt x="3886" y="425"/>
                    </a:lnTo>
                    <a:lnTo>
                      <a:pt x="4168" y="321"/>
                    </a:lnTo>
                    <a:lnTo>
                      <a:pt x="4456" y="232"/>
                    </a:lnTo>
                    <a:lnTo>
                      <a:pt x="4750" y="157"/>
                    </a:lnTo>
                    <a:lnTo>
                      <a:pt x="5049" y="95"/>
                    </a:lnTo>
                    <a:lnTo>
                      <a:pt x="5354" y="49"/>
                    </a:lnTo>
                    <a:lnTo>
                      <a:pt x="5663" y="17"/>
                    </a:lnTo>
                    <a:lnTo>
                      <a:pt x="5977" y="1"/>
                    </a:lnTo>
                    <a:lnTo>
                      <a:pt x="6135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2845" y="3876"/>
                <a:ext cx="9" cy="4"/>
              </a:xfrm>
              <a:custGeom>
                <a:avLst/>
                <a:gdLst>
                  <a:gd name="T0" fmla="*/ 4 w 27"/>
                  <a:gd name="T1" fmla="*/ 0 h 12"/>
                  <a:gd name="T2" fmla="*/ 2 w 27"/>
                  <a:gd name="T3" fmla="*/ 2 h 12"/>
                  <a:gd name="T4" fmla="*/ 0 w 27"/>
                  <a:gd name="T5" fmla="*/ 5 h 12"/>
                  <a:gd name="T6" fmla="*/ 14 w 27"/>
                  <a:gd name="T7" fmla="*/ 10 h 12"/>
                  <a:gd name="T8" fmla="*/ 27 w 27"/>
                  <a:gd name="T9" fmla="*/ 12 h 12"/>
                  <a:gd name="T10" fmla="*/ 4 w 2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14" y="10"/>
                    </a:lnTo>
                    <a:lnTo>
                      <a:pt x="27" y="1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DE8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2713" y="943"/>
                <a:ext cx="176" cy="75"/>
              </a:xfrm>
              <a:custGeom>
                <a:avLst/>
                <a:gdLst>
                  <a:gd name="T0" fmla="*/ 13 w 527"/>
                  <a:gd name="T1" fmla="*/ 153 h 225"/>
                  <a:gd name="T2" fmla="*/ 0 w 527"/>
                  <a:gd name="T3" fmla="*/ 127 h 225"/>
                  <a:gd name="T4" fmla="*/ 36 w 527"/>
                  <a:gd name="T5" fmla="*/ 120 h 225"/>
                  <a:gd name="T6" fmla="*/ 85 w 527"/>
                  <a:gd name="T7" fmla="*/ 92 h 225"/>
                  <a:gd name="T8" fmla="*/ 121 w 527"/>
                  <a:gd name="T9" fmla="*/ 56 h 225"/>
                  <a:gd name="T10" fmla="*/ 161 w 527"/>
                  <a:gd name="T11" fmla="*/ 25 h 225"/>
                  <a:gd name="T12" fmla="*/ 187 w 527"/>
                  <a:gd name="T13" fmla="*/ 13 h 225"/>
                  <a:gd name="T14" fmla="*/ 217 w 527"/>
                  <a:gd name="T15" fmla="*/ 5 h 225"/>
                  <a:gd name="T16" fmla="*/ 251 w 527"/>
                  <a:gd name="T17" fmla="*/ 0 h 225"/>
                  <a:gd name="T18" fmla="*/ 272 w 527"/>
                  <a:gd name="T19" fmla="*/ 7 h 225"/>
                  <a:gd name="T20" fmla="*/ 304 w 527"/>
                  <a:gd name="T21" fmla="*/ 13 h 225"/>
                  <a:gd name="T22" fmla="*/ 334 w 527"/>
                  <a:gd name="T23" fmla="*/ 13 h 225"/>
                  <a:gd name="T24" fmla="*/ 359 w 527"/>
                  <a:gd name="T25" fmla="*/ 13 h 225"/>
                  <a:gd name="T26" fmla="*/ 405 w 527"/>
                  <a:gd name="T27" fmla="*/ 25 h 225"/>
                  <a:gd name="T28" fmla="*/ 449 w 527"/>
                  <a:gd name="T29" fmla="*/ 38 h 225"/>
                  <a:gd name="T30" fmla="*/ 498 w 527"/>
                  <a:gd name="T31" fmla="*/ 35 h 225"/>
                  <a:gd name="T32" fmla="*/ 527 w 527"/>
                  <a:gd name="T33" fmla="*/ 25 h 225"/>
                  <a:gd name="T34" fmla="*/ 511 w 527"/>
                  <a:gd name="T35" fmla="*/ 49 h 225"/>
                  <a:gd name="T36" fmla="*/ 468 w 527"/>
                  <a:gd name="T37" fmla="*/ 88 h 225"/>
                  <a:gd name="T38" fmla="*/ 445 w 527"/>
                  <a:gd name="T39" fmla="*/ 105 h 225"/>
                  <a:gd name="T40" fmla="*/ 395 w 527"/>
                  <a:gd name="T41" fmla="*/ 141 h 225"/>
                  <a:gd name="T42" fmla="*/ 315 w 527"/>
                  <a:gd name="T43" fmla="*/ 189 h 225"/>
                  <a:gd name="T44" fmla="*/ 261 w 527"/>
                  <a:gd name="T45" fmla="*/ 212 h 225"/>
                  <a:gd name="T46" fmla="*/ 230 w 527"/>
                  <a:gd name="T47" fmla="*/ 221 h 225"/>
                  <a:gd name="T48" fmla="*/ 200 w 527"/>
                  <a:gd name="T49" fmla="*/ 225 h 225"/>
                  <a:gd name="T50" fmla="*/ 140 w 527"/>
                  <a:gd name="T51" fmla="*/ 225 h 225"/>
                  <a:gd name="T52" fmla="*/ 81 w 527"/>
                  <a:gd name="T53" fmla="*/ 209 h 225"/>
                  <a:gd name="T54" fmla="*/ 32 w 527"/>
                  <a:gd name="T55" fmla="*/ 176 h 225"/>
                  <a:gd name="T56" fmla="*/ 13 w 527"/>
                  <a:gd name="T57" fmla="*/ 15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7" h="225">
                    <a:moveTo>
                      <a:pt x="13" y="153"/>
                    </a:moveTo>
                    <a:lnTo>
                      <a:pt x="0" y="127"/>
                    </a:lnTo>
                    <a:lnTo>
                      <a:pt x="36" y="120"/>
                    </a:lnTo>
                    <a:lnTo>
                      <a:pt x="85" y="92"/>
                    </a:lnTo>
                    <a:lnTo>
                      <a:pt x="121" y="56"/>
                    </a:lnTo>
                    <a:lnTo>
                      <a:pt x="161" y="25"/>
                    </a:lnTo>
                    <a:lnTo>
                      <a:pt x="187" y="13"/>
                    </a:lnTo>
                    <a:lnTo>
                      <a:pt x="217" y="5"/>
                    </a:lnTo>
                    <a:lnTo>
                      <a:pt x="251" y="0"/>
                    </a:lnTo>
                    <a:lnTo>
                      <a:pt x="272" y="7"/>
                    </a:lnTo>
                    <a:lnTo>
                      <a:pt x="304" y="13"/>
                    </a:lnTo>
                    <a:lnTo>
                      <a:pt x="334" y="13"/>
                    </a:lnTo>
                    <a:lnTo>
                      <a:pt x="359" y="13"/>
                    </a:lnTo>
                    <a:lnTo>
                      <a:pt x="405" y="25"/>
                    </a:lnTo>
                    <a:lnTo>
                      <a:pt x="449" y="38"/>
                    </a:lnTo>
                    <a:lnTo>
                      <a:pt x="498" y="35"/>
                    </a:lnTo>
                    <a:lnTo>
                      <a:pt x="527" y="25"/>
                    </a:lnTo>
                    <a:lnTo>
                      <a:pt x="511" y="49"/>
                    </a:lnTo>
                    <a:lnTo>
                      <a:pt x="468" y="88"/>
                    </a:lnTo>
                    <a:lnTo>
                      <a:pt x="445" y="105"/>
                    </a:lnTo>
                    <a:lnTo>
                      <a:pt x="395" y="141"/>
                    </a:lnTo>
                    <a:lnTo>
                      <a:pt x="315" y="189"/>
                    </a:lnTo>
                    <a:lnTo>
                      <a:pt x="261" y="212"/>
                    </a:lnTo>
                    <a:lnTo>
                      <a:pt x="230" y="221"/>
                    </a:lnTo>
                    <a:lnTo>
                      <a:pt x="200" y="225"/>
                    </a:lnTo>
                    <a:lnTo>
                      <a:pt x="140" y="225"/>
                    </a:lnTo>
                    <a:lnTo>
                      <a:pt x="81" y="209"/>
                    </a:lnTo>
                    <a:lnTo>
                      <a:pt x="32" y="176"/>
                    </a:lnTo>
                    <a:lnTo>
                      <a:pt x="13" y="153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1799" y="627"/>
                <a:ext cx="1328" cy="3267"/>
              </a:xfrm>
              <a:custGeom>
                <a:avLst/>
                <a:gdLst>
                  <a:gd name="T0" fmla="*/ 3749 w 3982"/>
                  <a:gd name="T1" fmla="*/ 7123 h 9800"/>
                  <a:gd name="T2" fmla="*/ 3538 w 3982"/>
                  <a:gd name="T3" fmla="*/ 7979 h 9800"/>
                  <a:gd name="T4" fmla="*/ 3141 w 3982"/>
                  <a:gd name="T5" fmla="*/ 8184 h 9800"/>
                  <a:gd name="T6" fmla="*/ 2847 w 3982"/>
                  <a:gd name="T7" fmla="*/ 8831 h 9800"/>
                  <a:gd name="T8" fmla="*/ 2718 w 3982"/>
                  <a:gd name="T9" fmla="*/ 8982 h 9800"/>
                  <a:gd name="T10" fmla="*/ 2657 w 3982"/>
                  <a:gd name="T11" fmla="*/ 9326 h 9800"/>
                  <a:gd name="T12" fmla="*/ 3137 w 3982"/>
                  <a:gd name="T13" fmla="*/ 9755 h 9800"/>
                  <a:gd name="T14" fmla="*/ 2798 w 3982"/>
                  <a:gd name="T15" fmla="*/ 9677 h 9800"/>
                  <a:gd name="T16" fmla="*/ 1770 w 3982"/>
                  <a:gd name="T17" fmla="*/ 8208 h 9800"/>
                  <a:gd name="T18" fmla="*/ 1298 w 3982"/>
                  <a:gd name="T19" fmla="*/ 7297 h 9800"/>
                  <a:gd name="T20" fmla="*/ 841 w 3982"/>
                  <a:gd name="T21" fmla="*/ 6436 h 9800"/>
                  <a:gd name="T22" fmla="*/ 648 w 3982"/>
                  <a:gd name="T23" fmla="*/ 6002 h 9800"/>
                  <a:gd name="T24" fmla="*/ 673 w 3982"/>
                  <a:gd name="T25" fmla="*/ 5788 h 9800"/>
                  <a:gd name="T26" fmla="*/ 729 w 3982"/>
                  <a:gd name="T27" fmla="*/ 5174 h 9800"/>
                  <a:gd name="T28" fmla="*/ 331 w 3982"/>
                  <a:gd name="T29" fmla="*/ 4516 h 9800"/>
                  <a:gd name="T30" fmla="*/ 71 w 3982"/>
                  <a:gd name="T31" fmla="*/ 4146 h 9800"/>
                  <a:gd name="T32" fmla="*/ 187 w 3982"/>
                  <a:gd name="T33" fmla="*/ 3037 h 9800"/>
                  <a:gd name="T34" fmla="*/ 1010 w 3982"/>
                  <a:gd name="T35" fmla="*/ 1206 h 9800"/>
                  <a:gd name="T36" fmla="*/ 1822 w 3982"/>
                  <a:gd name="T37" fmla="*/ 331 h 9800"/>
                  <a:gd name="T38" fmla="*/ 2337 w 3982"/>
                  <a:gd name="T39" fmla="*/ 4 h 9800"/>
                  <a:gd name="T40" fmla="*/ 2268 w 3982"/>
                  <a:gd name="T41" fmla="*/ 224 h 9800"/>
                  <a:gd name="T42" fmla="*/ 1502 w 3982"/>
                  <a:gd name="T43" fmla="*/ 743 h 9800"/>
                  <a:gd name="T44" fmla="*/ 1721 w 3982"/>
                  <a:gd name="T45" fmla="*/ 897 h 9800"/>
                  <a:gd name="T46" fmla="*/ 1755 w 3982"/>
                  <a:gd name="T47" fmla="*/ 1140 h 9800"/>
                  <a:gd name="T48" fmla="*/ 2143 w 3982"/>
                  <a:gd name="T49" fmla="*/ 669 h 9800"/>
                  <a:gd name="T50" fmla="*/ 2329 w 3982"/>
                  <a:gd name="T51" fmla="*/ 478 h 9800"/>
                  <a:gd name="T52" fmla="*/ 2663 w 3982"/>
                  <a:gd name="T53" fmla="*/ 211 h 9800"/>
                  <a:gd name="T54" fmla="*/ 3029 w 3982"/>
                  <a:gd name="T55" fmla="*/ 354 h 9800"/>
                  <a:gd name="T56" fmla="*/ 3255 w 3982"/>
                  <a:gd name="T57" fmla="*/ 590 h 9800"/>
                  <a:gd name="T58" fmla="*/ 2706 w 3982"/>
                  <a:gd name="T59" fmla="*/ 999 h 9800"/>
                  <a:gd name="T60" fmla="*/ 2418 w 3982"/>
                  <a:gd name="T61" fmla="*/ 1029 h 9800"/>
                  <a:gd name="T62" fmla="*/ 2222 w 3982"/>
                  <a:gd name="T63" fmla="*/ 1219 h 9800"/>
                  <a:gd name="T64" fmla="*/ 2540 w 3982"/>
                  <a:gd name="T65" fmla="*/ 1283 h 9800"/>
                  <a:gd name="T66" fmla="*/ 2369 w 3982"/>
                  <a:gd name="T67" fmla="*/ 1536 h 9800"/>
                  <a:gd name="T68" fmla="*/ 2091 w 3982"/>
                  <a:gd name="T69" fmla="*/ 1430 h 9800"/>
                  <a:gd name="T70" fmla="*/ 1660 w 3982"/>
                  <a:gd name="T71" fmla="*/ 1957 h 9800"/>
                  <a:gd name="T72" fmla="*/ 1305 w 3982"/>
                  <a:gd name="T73" fmla="*/ 2213 h 9800"/>
                  <a:gd name="T74" fmla="*/ 1303 w 3982"/>
                  <a:gd name="T75" fmla="*/ 2445 h 9800"/>
                  <a:gd name="T76" fmla="*/ 973 w 3982"/>
                  <a:gd name="T77" fmla="*/ 2828 h 9800"/>
                  <a:gd name="T78" fmla="*/ 554 w 3982"/>
                  <a:gd name="T79" fmla="*/ 3017 h 9800"/>
                  <a:gd name="T80" fmla="*/ 441 w 3982"/>
                  <a:gd name="T81" fmla="*/ 3080 h 9800"/>
                  <a:gd name="T82" fmla="*/ 174 w 3982"/>
                  <a:gd name="T83" fmla="*/ 4081 h 9800"/>
                  <a:gd name="T84" fmla="*/ 383 w 3982"/>
                  <a:gd name="T85" fmla="*/ 3748 h 9800"/>
                  <a:gd name="T86" fmla="*/ 426 w 3982"/>
                  <a:gd name="T87" fmla="*/ 4208 h 9800"/>
                  <a:gd name="T88" fmla="*/ 572 w 3982"/>
                  <a:gd name="T89" fmla="*/ 4478 h 9800"/>
                  <a:gd name="T90" fmla="*/ 660 w 3982"/>
                  <a:gd name="T91" fmla="*/ 4814 h 9800"/>
                  <a:gd name="T92" fmla="*/ 1076 w 3982"/>
                  <a:gd name="T93" fmla="*/ 4620 h 9800"/>
                  <a:gd name="T94" fmla="*/ 1594 w 3982"/>
                  <a:gd name="T95" fmla="*/ 4738 h 9800"/>
                  <a:gd name="T96" fmla="*/ 1950 w 3982"/>
                  <a:gd name="T97" fmla="*/ 5105 h 9800"/>
                  <a:gd name="T98" fmla="*/ 2553 w 3982"/>
                  <a:gd name="T99" fmla="*/ 5383 h 9800"/>
                  <a:gd name="T100" fmla="*/ 2486 w 3982"/>
                  <a:gd name="T101" fmla="*/ 5792 h 9800"/>
                  <a:gd name="T102" fmla="*/ 2513 w 3982"/>
                  <a:gd name="T103" fmla="*/ 5861 h 9800"/>
                  <a:gd name="T104" fmla="*/ 2658 w 3982"/>
                  <a:gd name="T105" fmla="*/ 5962 h 9800"/>
                  <a:gd name="T106" fmla="*/ 3031 w 3982"/>
                  <a:gd name="T107" fmla="*/ 5976 h 9800"/>
                  <a:gd name="T108" fmla="*/ 3586 w 3982"/>
                  <a:gd name="T109" fmla="*/ 6221 h 9800"/>
                  <a:gd name="T110" fmla="*/ 3982 w 3982"/>
                  <a:gd name="T111" fmla="*/ 6547 h 9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82" h="9800">
                    <a:moveTo>
                      <a:pt x="3982" y="6568"/>
                    </a:moveTo>
                    <a:lnTo>
                      <a:pt x="3981" y="6588"/>
                    </a:lnTo>
                    <a:lnTo>
                      <a:pt x="3969" y="6626"/>
                    </a:lnTo>
                    <a:lnTo>
                      <a:pt x="3942" y="6680"/>
                    </a:lnTo>
                    <a:lnTo>
                      <a:pt x="3921" y="6715"/>
                    </a:lnTo>
                    <a:lnTo>
                      <a:pt x="3877" y="6791"/>
                    </a:lnTo>
                    <a:lnTo>
                      <a:pt x="3802" y="6953"/>
                    </a:lnTo>
                    <a:lnTo>
                      <a:pt x="3749" y="7123"/>
                    </a:lnTo>
                    <a:lnTo>
                      <a:pt x="3714" y="7297"/>
                    </a:lnTo>
                    <a:lnTo>
                      <a:pt x="3707" y="7386"/>
                    </a:lnTo>
                    <a:lnTo>
                      <a:pt x="3701" y="7473"/>
                    </a:lnTo>
                    <a:lnTo>
                      <a:pt x="3688" y="7651"/>
                    </a:lnTo>
                    <a:lnTo>
                      <a:pt x="3662" y="7778"/>
                    </a:lnTo>
                    <a:lnTo>
                      <a:pt x="3635" y="7856"/>
                    </a:lnTo>
                    <a:lnTo>
                      <a:pt x="3595" y="7923"/>
                    </a:lnTo>
                    <a:lnTo>
                      <a:pt x="3538" y="7979"/>
                    </a:lnTo>
                    <a:lnTo>
                      <a:pt x="3502" y="8002"/>
                    </a:lnTo>
                    <a:lnTo>
                      <a:pt x="3459" y="8023"/>
                    </a:lnTo>
                    <a:lnTo>
                      <a:pt x="3364" y="8051"/>
                    </a:lnTo>
                    <a:lnTo>
                      <a:pt x="3269" y="8079"/>
                    </a:lnTo>
                    <a:lnTo>
                      <a:pt x="3207" y="8111"/>
                    </a:lnTo>
                    <a:lnTo>
                      <a:pt x="3173" y="8141"/>
                    </a:lnTo>
                    <a:lnTo>
                      <a:pt x="3157" y="8159"/>
                    </a:lnTo>
                    <a:lnTo>
                      <a:pt x="3141" y="8184"/>
                    </a:lnTo>
                    <a:lnTo>
                      <a:pt x="3119" y="8240"/>
                    </a:lnTo>
                    <a:lnTo>
                      <a:pt x="3112" y="8269"/>
                    </a:lnTo>
                    <a:lnTo>
                      <a:pt x="3039" y="8534"/>
                    </a:lnTo>
                    <a:lnTo>
                      <a:pt x="2967" y="8797"/>
                    </a:lnTo>
                    <a:lnTo>
                      <a:pt x="2872" y="8789"/>
                    </a:lnTo>
                    <a:lnTo>
                      <a:pt x="2778" y="8779"/>
                    </a:lnTo>
                    <a:lnTo>
                      <a:pt x="2804" y="8790"/>
                    </a:lnTo>
                    <a:lnTo>
                      <a:pt x="2847" y="8831"/>
                    </a:lnTo>
                    <a:lnTo>
                      <a:pt x="2873" y="8885"/>
                    </a:lnTo>
                    <a:lnTo>
                      <a:pt x="2873" y="8929"/>
                    </a:lnTo>
                    <a:lnTo>
                      <a:pt x="2866" y="8957"/>
                    </a:lnTo>
                    <a:lnTo>
                      <a:pt x="2859" y="8970"/>
                    </a:lnTo>
                    <a:lnTo>
                      <a:pt x="2844" y="8965"/>
                    </a:lnTo>
                    <a:lnTo>
                      <a:pt x="2817" y="8957"/>
                    </a:lnTo>
                    <a:lnTo>
                      <a:pt x="2774" y="8959"/>
                    </a:lnTo>
                    <a:lnTo>
                      <a:pt x="2718" y="8982"/>
                    </a:lnTo>
                    <a:lnTo>
                      <a:pt x="2671" y="9022"/>
                    </a:lnTo>
                    <a:lnTo>
                      <a:pt x="2656" y="9048"/>
                    </a:lnTo>
                    <a:lnTo>
                      <a:pt x="2643" y="9075"/>
                    </a:lnTo>
                    <a:lnTo>
                      <a:pt x="2630" y="9133"/>
                    </a:lnTo>
                    <a:lnTo>
                      <a:pt x="2628" y="9193"/>
                    </a:lnTo>
                    <a:lnTo>
                      <a:pt x="2637" y="9254"/>
                    </a:lnTo>
                    <a:lnTo>
                      <a:pt x="2644" y="9283"/>
                    </a:lnTo>
                    <a:lnTo>
                      <a:pt x="2657" y="9326"/>
                    </a:lnTo>
                    <a:lnTo>
                      <a:pt x="2693" y="9408"/>
                    </a:lnTo>
                    <a:lnTo>
                      <a:pt x="2739" y="9483"/>
                    </a:lnTo>
                    <a:lnTo>
                      <a:pt x="2797" y="9552"/>
                    </a:lnTo>
                    <a:lnTo>
                      <a:pt x="2860" y="9614"/>
                    </a:lnTo>
                    <a:lnTo>
                      <a:pt x="2932" y="9667"/>
                    </a:lnTo>
                    <a:lnTo>
                      <a:pt x="3011" y="9711"/>
                    </a:lnTo>
                    <a:lnTo>
                      <a:pt x="3093" y="9744"/>
                    </a:lnTo>
                    <a:lnTo>
                      <a:pt x="3137" y="9755"/>
                    </a:lnTo>
                    <a:lnTo>
                      <a:pt x="3129" y="9768"/>
                    </a:lnTo>
                    <a:lnTo>
                      <a:pt x="3106" y="9787"/>
                    </a:lnTo>
                    <a:lnTo>
                      <a:pt x="3079" y="9797"/>
                    </a:lnTo>
                    <a:lnTo>
                      <a:pt x="3047" y="9800"/>
                    </a:lnTo>
                    <a:lnTo>
                      <a:pt x="2997" y="9793"/>
                    </a:lnTo>
                    <a:lnTo>
                      <a:pt x="2928" y="9765"/>
                    </a:lnTo>
                    <a:lnTo>
                      <a:pt x="2899" y="9747"/>
                    </a:lnTo>
                    <a:lnTo>
                      <a:pt x="2798" y="9677"/>
                    </a:lnTo>
                    <a:lnTo>
                      <a:pt x="2609" y="9523"/>
                    </a:lnTo>
                    <a:lnTo>
                      <a:pt x="2435" y="9355"/>
                    </a:lnTo>
                    <a:lnTo>
                      <a:pt x="2275" y="9170"/>
                    </a:lnTo>
                    <a:lnTo>
                      <a:pt x="2131" y="8975"/>
                    </a:lnTo>
                    <a:lnTo>
                      <a:pt x="2005" y="8767"/>
                    </a:lnTo>
                    <a:lnTo>
                      <a:pt x="1897" y="8550"/>
                    </a:lnTo>
                    <a:lnTo>
                      <a:pt x="1807" y="8324"/>
                    </a:lnTo>
                    <a:lnTo>
                      <a:pt x="1770" y="8208"/>
                    </a:lnTo>
                    <a:lnTo>
                      <a:pt x="1724" y="8041"/>
                    </a:lnTo>
                    <a:lnTo>
                      <a:pt x="1649" y="7795"/>
                    </a:lnTo>
                    <a:lnTo>
                      <a:pt x="1600" y="7677"/>
                    </a:lnTo>
                    <a:lnTo>
                      <a:pt x="1558" y="7602"/>
                    </a:lnTo>
                    <a:lnTo>
                      <a:pt x="1535" y="7568"/>
                    </a:lnTo>
                    <a:lnTo>
                      <a:pt x="1493" y="7509"/>
                    </a:lnTo>
                    <a:lnTo>
                      <a:pt x="1398" y="7401"/>
                    </a:lnTo>
                    <a:lnTo>
                      <a:pt x="1298" y="7297"/>
                    </a:lnTo>
                    <a:lnTo>
                      <a:pt x="1202" y="7190"/>
                    </a:lnTo>
                    <a:lnTo>
                      <a:pt x="1161" y="7131"/>
                    </a:lnTo>
                    <a:lnTo>
                      <a:pt x="1133" y="7088"/>
                    </a:lnTo>
                    <a:lnTo>
                      <a:pt x="1087" y="6997"/>
                    </a:lnTo>
                    <a:lnTo>
                      <a:pt x="1030" y="6853"/>
                    </a:lnTo>
                    <a:lnTo>
                      <a:pt x="958" y="6660"/>
                    </a:lnTo>
                    <a:lnTo>
                      <a:pt x="894" y="6522"/>
                    </a:lnTo>
                    <a:lnTo>
                      <a:pt x="841" y="6436"/>
                    </a:lnTo>
                    <a:lnTo>
                      <a:pt x="809" y="6397"/>
                    </a:lnTo>
                    <a:lnTo>
                      <a:pt x="770" y="6351"/>
                    </a:lnTo>
                    <a:lnTo>
                      <a:pt x="691" y="6253"/>
                    </a:lnTo>
                    <a:lnTo>
                      <a:pt x="647" y="6178"/>
                    </a:lnTo>
                    <a:lnTo>
                      <a:pt x="626" y="6126"/>
                    </a:lnTo>
                    <a:lnTo>
                      <a:pt x="622" y="6076"/>
                    </a:lnTo>
                    <a:lnTo>
                      <a:pt x="634" y="6027"/>
                    </a:lnTo>
                    <a:lnTo>
                      <a:pt x="648" y="6002"/>
                    </a:lnTo>
                    <a:lnTo>
                      <a:pt x="678" y="5963"/>
                    </a:lnTo>
                    <a:lnTo>
                      <a:pt x="724" y="5904"/>
                    </a:lnTo>
                    <a:lnTo>
                      <a:pt x="734" y="5875"/>
                    </a:lnTo>
                    <a:lnTo>
                      <a:pt x="732" y="5855"/>
                    </a:lnTo>
                    <a:lnTo>
                      <a:pt x="727" y="5844"/>
                    </a:lnTo>
                    <a:lnTo>
                      <a:pt x="707" y="5821"/>
                    </a:lnTo>
                    <a:lnTo>
                      <a:pt x="683" y="5799"/>
                    </a:lnTo>
                    <a:lnTo>
                      <a:pt x="673" y="5788"/>
                    </a:lnTo>
                    <a:lnTo>
                      <a:pt x="660" y="5762"/>
                    </a:lnTo>
                    <a:lnTo>
                      <a:pt x="652" y="5717"/>
                    </a:lnTo>
                    <a:lnTo>
                      <a:pt x="670" y="5621"/>
                    </a:lnTo>
                    <a:lnTo>
                      <a:pt x="694" y="5559"/>
                    </a:lnTo>
                    <a:lnTo>
                      <a:pt x="710" y="5505"/>
                    </a:lnTo>
                    <a:lnTo>
                      <a:pt x="730" y="5397"/>
                    </a:lnTo>
                    <a:lnTo>
                      <a:pt x="734" y="5286"/>
                    </a:lnTo>
                    <a:lnTo>
                      <a:pt x="729" y="5174"/>
                    </a:lnTo>
                    <a:lnTo>
                      <a:pt x="721" y="5118"/>
                    </a:lnTo>
                    <a:lnTo>
                      <a:pt x="668" y="5069"/>
                    </a:lnTo>
                    <a:lnTo>
                      <a:pt x="570" y="4959"/>
                    </a:lnTo>
                    <a:lnTo>
                      <a:pt x="487" y="4840"/>
                    </a:lnTo>
                    <a:lnTo>
                      <a:pt x="416" y="4712"/>
                    </a:lnTo>
                    <a:lnTo>
                      <a:pt x="387" y="4644"/>
                    </a:lnTo>
                    <a:lnTo>
                      <a:pt x="372" y="4601"/>
                    </a:lnTo>
                    <a:lnTo>
                      <a:pt x="331" y="4516"/>
                    </a:lnTo>
                    <a:lnTo>
                      <a:pt x="294" y="4460"/>
                    </a:lnTo>
                    <a:lnTo>
                      <a:pt x="264" y="4428"/>
                    </a:lnTo>
                    <a:lnTo>
                      <a:pt x="229" y="4406"/>
                    </a:lnTo>
                    <a:lnTo>
                      <a:pt x="190" y="4394"/>
                    </a:lnTo>
                    <a:lnTo>
                      <a:pt x="168" y="4392"/>
                    </a:lnTo>
                    <a:lnTo>
                      <a:pt x="122" y="4264"/>
                    </a:lnTo>
                    <a:lnTo>
                      <a:pt x="75" y="4134"/>
                    </a:lnTo>
                    <a:lnTo>
                      <a:pt x="71" y="4146"/>
                    </a:lnTo>
                    <a:lnTo>
                      <a:pt x="56" y="4165"/>
                    </a:lnTo>
                    <a:lnTo>
                      <a:pt x="24" y="4183"/>
                    </a:lnTo>
                    <a:lnTo>
                      <a:pt x="0" y="4189"/>
                    </a:lnTo>
                    <a:lnTo>
                      <a:pt x="10" y="4057"/>
                    </a:lnTo>
                    <a:lnTo>
                      <a:pt x="39" y="3797"/>
                    </a:lnTo>
                    <a:lnTo>
                      <a:pt x="78" y="3539"/>
                    </a:lnTo>
                    <a:lnTo>
                      <a:pt x="127" y="3286"/>
                    </a:lnTo>
                    <a:lnTo>
                      <a:pt x="187" y="3037"/>
                    </a:lnTo>
                    <a:lnTo>
                      <a:pt x="256" y="2791"/>
                    </a:lnTo>
                    <a:lnTo>
                      <a:pt x="337" y="2550"/>
                    </a:lnTo>
                    <a:lnTo>
                      <a:pt x="426" y="2314"/>
                    </a:lnTo>
                    <a:lnTo>
                      <a:pt x="526" y="2082"/>
                    </a:lnTo>
                    <a:lnTo>
                      <a:pt x="634" y="1855"/>
                    </a:lnTo>
                    <a:lnTo>
                      <a:pt x="750" y="1633"/>
                    </a:lnTo>
                    <a:lnTo>
                      <a:pt x="876" y="1417"/>
                    </a:lnTo>
                    <a:lnTo>
                      <a:pt x="1010" y="1206"/>
                    </a:lnTo>
                    <a:lnTo>
                      <a:pt x="1152" y="1002"/>
                    </a:lnTo>
                    <a:lnTo>
                      <a:pt x="1302" y="803"/>
                    </a:lnTo>
                    <a:lnTo>
                      <a:pt x="1459" y="612"/>
                    </a:lnTo>
                    <a:lnTo>
                      <a:pt x="1541" y="518"/>
                    </a:lnTo>
                    <a:lnTo>
                      <a:pt x="1571" y="504"/>
                    </a:lnTo>
                    <a:lnTo>
                      <a:pt x="1600" y="488"/>
                    </a:lnTo>
                    <a:lnTo>
                      <a:pt x="1678" y="440"/>
                    </a:lnTo>
                    <a:lnTo>
                      <a:pt x="1822" y="331"/>
                    </a:lnTo>
                    <a:lnTo>
                      <a:pt x="1961" y="214"/>
                    </a:lnTo>
                    <a:lnTo>
                      <a:pt x="2104" y="100"/>
                    </a:lnTo>
                    <a:lnTo>
                      <a:pt x="2179" y="49"/>
                    </a:lnTo>
                    <a:lnTo>
                      <a:pt x="2211" y="28"/>
                    </a:lnTo>
                    <a:lnTo>
                      <a:pt x="2262" y="5"/>
                    </a:lnTo>
                    <a:lnTo>
                      <a:pt x="2300" y="0"/>
                    </a:lnTo>
                    <a:lnTo>
                      <a:pt x="2319" y="0"/>
                    </a:lnTo>
                    <a:lnTo>
                      <a:pt x="2337" y="4"/>
                    </a:lnTo>
                    <a:lnTo>
                      <a:pt x="2370" y="21"/>
                    </a:lnTo>
                    <a:lnTo>
                      <a:pt x="2395" y="50"/>
                    </a:lnTo>
                    <a:lnTo>
                      <a:pt x="2402" y="85"/>
                    </a:lnTo>
                    <a:lnTo>
                      <a:pt x="2398" y="103"/>
                    </a:lnTo>
                    <a:lnTo>
                      <a:pt x="2391" y="116"/>
                    </a:lnTo>
                    <a:lnTo>
                      <a:pt x="2370" y="141"/>
                    </a:lnTo>
                    <a:lnTo>
                      <a:pt x="2357" y="149"/>
                    </a:lnTo>
                    <a:lnTo>
                      <a:pt x="2268" y="224"/>
                    </a:lnTo>
                    <a:lnTo>
                      <a:pt x="2082" y="367"/>
                    </a:lnTo>
                    <a:lnTo>
                      <a:pt x="1888" y="498"/>
                    </a:lnTo>
                    <a:lnTo>
                      <a:pt x="1688" y="619"/>
                    </a:lnTo>
                    <a:lnTo>
                      <a:pt x="1584" y="674"/>
                    </a:lnTo>
                    <a:lnTo>
                      <a:pt x="1560" y="687"/>
                    </a:lnTo>
                    <a:lnTo>
                      <a:pt x="1525" y="711"/>
                    </a:lnTo>
                    <a:lnTo>
                      <a:pt x="1508" y="731"/>
                    </a:lnTo>
                    <a:lnTo>
                      <a:pt x="1502" y="743"/>
                    </a:lnTo>
                    <a:lnTo>
                      <a:pt x="1493" y="766"/>
                    </a:lnTo>
                    <a:lnTo>
                      <a:pt x="1498" y="810"/>
                    </a:lnTo>
                    <a:lnTo>
                      <a:pt x="1521" y="851"/>
                    </a:lnTo>
                    <a:lnTo>
                      <a:pt x="1558" y="882"/>
                    </a:lnTo>
                    <a:lnTo>
                      <a:pt x="1581" y="891"/>
                    </a:lnTo>
                    <a:lnTo>
                      <a:pt x="1603" y="898"/>
                    </a:lnTo>
                    <a:lnTo>
                      <a:pt x="1650" y="903"/>
                    </a:lnTo>
                    <a:lnTo>
                      <a:pt x="1721" y="897"/>
                    </a:lnTo>
                    <a:lnTo>
                      <a:pt x="1768" y="887"/>
                    </a:lnTo>
                    <a:lnTo>
                      <a:pt x="1750" y="914"/>
                    </a:lnTo>
                    <a:lnTo>
                      <a:pt x="1725" y="977"/>
                    </a:lnTo>
                    <a:lnTo>
                      <a:pt x="1715" y="1044"/>
                    </a:lnTo>
                    <a:lnTo>
                      <a:pt x="1719" y="1111"/>
                    </a:lnTo>
                    <a:lnTo>
                      <a:pt x="1728" y="1145"/>
                    </a:lnTo>
                    <a:lnTo>
                      <a:pt x="1738" y="1145"/>
                    </a:lnTo>
                    <a:lnTo>
                      <a:pt x="1755" y="1140"/>
                    </a:lnTo>
                    <a:lnTo>
                      <a:pt x="1777" y="1122"/>
                    </a:lnTo>
                    <a:lnTo>
                      <a:pt x="1807" y="1061"/>
                    </a:lnTo>
                    <a:lnTo>
                      <a:pt x="1820" y="1018"/>
                    </a:lnTo>
                    <a:lnTo>
                      <a:pt x="1835" y="979"/>
                    </a:lnTo>
                    <a:lnTo>
                      <a:pt x="1882" y="908"/>
                    </a:lnTo>
                    <a:lnTo>
                      <a:pt x="1979" y="815"/>
                    </a:lnTo>
                    <a:lnTo>
                      <a:pt x="2082" y="728"/>
                    </a:lnTo>
                    <a:lnTo>
                      <a:pt x="2143" y="669"/>
                    </a:lnTo>
                    <a:lnTo>
                      <a:pt x="2189" y="603"/>
                    </a:lnTo>
                    <a:lnTo>
                      <a:pt x="2206" y="550"/>
                    </a:lnTo>
                    <a:lnTo>
                      <a:pt x="2211" y="509"/>
                    </a:lnTo>
                    <a:lnTo>
                      <a:pt x="2209" y="489"/>
                    </a:lnTo>
                    <a:lnTo>
                      <a:pt x="2226" y="496"/>
                    </a:lnTo>
                    <a:lnTo>
                      <a:pt x="2261" y="501"/>
                    </a:lnTo>
                    <a:lnTo>
                      <a:pt x="2296" y="494"/>
                    </a:lnTo>
                    <a:lnTo>
                      <a:pt x="2329" y="478"/>
                    </a:lnTo>
                    <a:lnTo>
                      <a:pt x="2376" y="440"/>
                    </a:lnTo>
                    <a:lnTo>
                      <a:pt x="2431" y="374"/>
                    </a:lnTo>
                    <a:lnTo>
                      <a:pt x="2454" y="340"/>
                    </a:lnTo>
                    <a:lnTo>
                      <a:pt x="2477" y="306"/>
                    </a:lnTo>
                    <a:lnTo>
                      <a:pt x="2540" y="247"/>
                    </a:lnTo>
                    <a:lnTo>
                      <a:pt x="2594" y="219"/>
                    </a:lnTo>
                    <a:lnTo>
                      <a:pt x="2628" y="210"/>
                    </a:lnTo>
                    <a:lnTo>
                      <a:pt x="2663" y="211"/>
                    </a:lnTo>
                    <a:lnTo>
                      <a:pt x="2693" y="227"/>
                    </a:lnTo>
                    <a:lnTo>
                      <a:pt x="2706" y="240"/>
                    </a:lnTo>
                    <a:lnTo>
                      <a:pt x="2713" y="306"/>
                    </a:lnTo>
                    <a:lnTo>
                      <a:pt x="2720" y="374"/>
                    </a:lnTo>
                    <a:lnTo>
                      <a:pt x="2903" y="327"/>
                    </a:lnTo>
                    <a:lnTo>
                      <a:pt x="3088" y="280"/>
                    </a:lnTo>
                    <a:lnTo>
                      <a:pt x="3063" y="301"/>
                    </a:lnTo>
                    <a:lnTo>
                      <a:pt x="3029" y="354"/>
                    </a:lnTo>
                    <a:lnTo>
                      <a:pt x="3014" y="416"/>
                    </a:lnTo>
                    <a:lnTo>
                      <a:pt x="3021" y="479"/>
                    </a:lnTo>
                    <a:lnTo>
                      <a:pt x="3034" y="508"/>
                    </a:lnTo>
                    <a:lnTo>
                      <a:pt x="3052" y="535"/>
                    </a:lnTo>
                    <a:lnTo>
                      <a:pt x="3101" y="576"/>
                    </a:lnTo>
                    <a:lnTo>
                      <a:pt x="3160" y="597"/>
                    </a:lnTo>
                    <a:lnTo>
                      <a:pt x="3223" y="599"/>
                    </a:lnTo>
                    <a:lnTo>
                      <a:pt x="3255" y="590"/>
                    </a:lnTo>
                    <a:lnTo>
                      <a:pt x="3252" y="613"/>
                    </a:lnTo>
                    <a:lnTo>
                      <a:pt x="3233" y="658"/>
                    </a:lnTo>
                    <a:lnTo>
                      <a:pt x="3181" y="714"/>
                    </a:lnTo>
                    <a:lnTo>
                      <a:pt x="3141" y="744"/>
                    </a:lnTo>
                    <a:lnTo>
                      <a:pt x="3040" y="821"/>
                    </a:lnTo>
                    <a:lnTo>
                      <a:pt x="2877" y="924"/>
                    </a:lnTo>
                    <a:lnTo>
                      <a:pt x="2765" y="979"/>
                    </a:lnTo>
                    <a:lnTo>
                      <a:pt x="2706" y="999"/>
                    </a:lnTo>
                    <a:lnTo>
                      <a:pt x="2742" y="1074"/>
                    </a:lnTo>
                    <a:lnTo>
                      <a:pt x="2736" y="1077"/>
                    </a:lnTo>
                    <a:lnTo>
                      <a:pt x="2730" y="1077"/>
                    </a:lnTo>
                    <a:lnTo>
                      <a:pt x="2692" y="1078"/>
                    </a:lnTo>
                    <a:lnTo>
                      <a:pt x="2615" y="1062"/>
                    </a:lnTo>
                    <a:lnTo>
                      <a:pt x="2537" y="1039"/>
                    </a:lnTo>
                    <a:lnTo>
                      <a:pt x="2458" y="1026"/>
                    </a:lnTo>
                    <a:lnTo>
                      <a:pt x="2418" y="1029"/>
                    </a:lnTo>
                    <a:lnTo>
                      <a:pt x="2366" y="1034"/>
                    </a:lnTo>
                    <a:lnTo>
                      <a:pt x="2291" y="1052"/>
                    </a:lnTo>
                    <a:lnTo>
                      <a:pt x="2249" y="1081"/>
                    </a:lnTo>
                    <a:lnTo>
                      <a:pt x="2235" y="1104"/>
                    </a:lnTo>
                    <a:lnTo>
                      <a:pt x="2228" y="1123"/>
                    </a:lnTo>
                    <a:lnTo>
                      <a:pt x="2216" y="1189"/>
                    </a:lnTo>
                    <a:lnTo>
                      <a:pt x="2218" y="1218"/>
                    </a:lnTo>
                    <a:lnTo>
                      <a:pt x="2222" y="1219"/>
                    </a:lnTo>
                    <a:lnTo>
                      <a:pt x="2310" y="1169"/>
                    </a:lnTo>
                    <a:lnTo>
                      <a:pt x="2396" y="1119"/>
                    </a:lnTo>
                    <a:lnTo>
                      <a:pt x="2408" y="1155"/>
                    </a:lnTo>
                    <a:lnTo>
                      <a:pt x="2414" y="1231"/>
                    </a:lnTo>
                    <a:lnTo>
                      <a:pt x="2408" y="1270"/>
                    </a:lnTo>
                    <a:lnTo>
                      <a:pt x="2435" y="1268"/>
                    </a:lnTo>
                    <a:lnTo>
                      <a:pt x="2489" y="1271"/>
                    </a:lnTo>
                    <a:lnTo>
                      <a:pt x="2540" y="1283"/>
                    </a:lnTo>
                    <a:lnTo>
                      <a:pt x="2591" y="1303"/>
                    </a:lnTo>
                    <a:lnTo>
                      <a:pt x="2615" y="1316"/>
                    </a:lnTo>
                    <a:lnTo>
                      <a:pt x="2602" y="1343"/>
                    </a:lnTo>
                    <a:lnTo>
                      <a:pt x="2568" y="1395"/>
                    </a:lnTo>
                    <a:lnTo>
                      <a:pt x="2527" y="1441"/>
                    </a:lnTo>
                    <a:lnTo>
                      <a:pt x="2480" y="1482"/>
                    </a:lnTo>
                    <a:lnTo>
                      <a:pt x="2427" y="1513"/>
                    </a:lnTo>
                    <a:lnTo>
                      <a:pt x="2369" y="1536"/>
                    </a:lnTo>
                    <a:lnTo>
                      <a:pt x="2310" y="1552"/>
                    </a:lnTo>
                    <a:lnTo>
                      <a:pt x="2248" y="1558"/>
                    </a:lnTo>
                    <a:lnTo>
                      <a:pt x="2216" y="1556"/>
                    </a:lnTo>
                    <a:lnTo>
                      <a:pt x="2213" y="1482"/>
                    </a:lnTo>
                    <a:lnTo>
                      <a:pt x="2211" y="1407"/>
                    </a:lnTo>
                    <a:lnTo>
                      <a:pt x="2186" y="1405"/>
                    </a:lnTo>
                    <a:lnTo>
                      <a:pt x="2137" y="1412"/>
                    </a:lnTo>
                    <a:lnTo>
                      <a:pt x="2091" y="1430"/>
                    </a:lnTo>
                    <a:lnTo>
                      <a:pt x="2048" y="1454"/>
                    </a:lnTo>
                    <a:lnTo>
                      <a:pt x="1989" y="1503"/>
                    </a:lnTo>
                    <a:lnTo>
                      <a:pt x="1923" y="1585"/>
                    </a:lnTo>
                    <a:lnTo>
                      <a:pt x="1897" y="1628"/>
                    </a:lnTo>
                    <a:lnTo>
                      <a:pt x="1846" y="1719"/>
                    </a:lnTo>
                    <a:lnTo>
                      <a:pt x="1767" y="1852"/>
                    </a:lnTo>
                    <a:lnTo>
                      <a:pt x="1701" y="1927"/>
                    </a:lnTo>
                    <a:lnTo>
                      <a:pt x="1660" y="1957"/>
                    </a:lnTo>
                    <a:lnTo>
                      <a:pt x="1635" y="1973"/>
                    </a:lnTo>
                    <a:lnTo>
                      <a:pt x="1577" y="2000"/>
                    </a:lnTo>
                    <a:lnTo>
                      <a:pt x="1489" y="2033"/>
                    </a:lnTo>
                    <a:lnTo>
                      <a:pt x="1431" y="2060"/>
                    </a:lnTo>
                    <a:lnTo>
                      <a:pt x="1404" y="2076"/>
                    </a:lnTo>
                    <a:lnTo>
                      <a:pt x="1355" y="2120"/>
                    </a:lnTo>
                    <a:lnTo>
                      <a:pt x="1318" y="2170"/>
                    </a:lnTo>
                    <a:lnTo>
                      <a:pt x="1305" y="2213"/>
                    </a:lnTo>
                    <a:lnTo>
                      <a:pt x="1303" y="2243"/>
                    </a:lnTo>
                    <a:lnTo>
                      <a:pt x="1305" y="2259"/>
                    </a:lnTo>
                    <a:lnTo>
                      <a:pt x="1313" y="2288"/>
                    </a:lnTo>
                    <a:lnTo>
                      <a:pt x="1334" y="2344"/>
                    </a:lnTo>
                    <a:lnTo>
                      <a:pt x="1336" y="2374"/>
                    </a:lnTo>
                    <a:lnTo>
                      <a:pt x="1335" y="2387"/>
                    </a:lnTo>
                    <a:lnTo>
                      <a:pt x="1326" y="2412"/>
                    </a:lnTo>
                    <a:lnTo>
                      <a:pt x="1303" y="2445"/>
                    </a:lnTo>
                    <a:lnTo>
                      <a:pt x="1234" y="2498"/>
                    </a:lnTo>
                    <a:lnTo>
                      <a:pt x="1187" y="2533"/>
                    </a:lnTo>
                    <a:lnTo>
                      <a:pt x="1168" y="2549"/>
                    </a:lnTo>
                    <a:lnTo>
                      <a:pt x="1136" y="2585"/>
                    </a:lnTo>
                    <a:lnTo>
                      <a:pt x="1097" y="2647"/>
                    </a:lnTo>
                    <a:lnTo>
                      <a:pt x="1048" y="2734"/>
                    </a:lnTo>
                    <a:lnTo>
                      <a:pt x="1008" y="2794"/>
                    </a:lnTo>
                    <a:lnTo>
                      <a:pt x="973" y="2828"/>
                    </a:lnTo>
                    <a:lnTo>
                      <a:pt x="955" y="2842"/>
                    </a:lnTo>
                    <a:lnTo>
                      <a:pt x="925" y="2860"/>
                    </a:lnTo>
                    <a:lnTo>
                      <a:pt x="858" y="2884"/>
                    </a:lnTo>
                    <a:lnTo>
                      <a:pt x="753" y="2906"/>
                    </a:lnTo>
                    <a:lnTo>
                      <a:pt x="684" y="2923"/>
                    </a:lnTo>
                    <a:lnTo>
                      <a:pt x="649" y="2935"/>
                    </a:lnTo>
                    <a:lnTo>
                      <a:pt x="589" y="2976"/>
                    </a:lnTo>
                    <a:lnTo>
                      <a:pt x="554" y="3017"/>
                    </a:lnTo>
                    <a:lnTo>
                      <a:pt x="539" y="3047"/>
                    </a:lnTo>
                    <a:lnTo>
                      <a:pt x="531" y="3079"/>
                    </a:lnTo>
                    <a:lnTo>
                      <a:pt x="534" y="3112"/>
                    </a:lnTo>
                    <a:lnTo>
                      <a:pt x="540" y="3128"/>
                    </a:lnTo>
                    <a:lnTo>
                      <a:pt x="523" y="3132"/>
                    </a:lnTo>
                    <a:lnTo>
                      <a:pt x="488" y="3128"/>
                    </a:lnTo>
                    <a:lnTo>
                      <a:pt x="459" y="3109"/>
                    </a:lnTo>
                    <a:lnTo>
                      <a:pt x="441" y="3080"/>
                    </a:lnTo>
                    <a:lnTo>
                      <a:pt x="438" y="3063"/>
                    </a:lnTo>
                    <a:lnTo>
                      <a:pt x="379" y="3181"/>
                    </a:lnTo>
                    <a:lnTo>
                      <a:pt x="281" y="3426"/>
                    </a:lnTo>
                    <a:lnTo>
                      <a:pt x="203" y="3678"/>
                    </a:lnTo>
                    <a:lnTo>
                      <a:pt x="147" y="3937"/>
                    </a:lnTo>
                    <a:lnTo>
                      <a:pt x="130" y="4068"/>
                    </a:lnTo>
                    <a:lnTo>
                      <a:pt x="144" y="4077"/>
                    </a:lnTo>
                    <a:lnTo>
                      <a:pt x="174" y="4081"/>
                    </a:lnTo>
                    <a:lnTo>
                      <a:pt x="202" y="4074"/>
                    </a:lnTo>
                    <a:lnTo>
                      <a:pt x="229" y="4054"/>
                    </a:lnTo>
                    <a:lnTo>
                      <a:pt x="264" y="4010"/>
                    </a:lnTo>
                    <a:lnTo>
                      <a:pt x="297" y="3938"/>
                    </a:lnTo>
                    <a:lnTo>
                      <a:pt x="304" y="3901"/>
                    </a:lnTo>
                    <a:lnTo>
                      <a:pt x="312" y="3864"/>
                    </a:lnTo>
                    <a:lnTo>
                      <a:pt x="347" y="3792"/>
                    </a:lnTo>
                    <a:lnTo>
                      <a:pt x="383" y="3748"/>
                    </a:lnTo>
                    <a:lnTo>
                      <a:pt x="409" y="3730"/>
                    </a:lnTo>
                    <a:lnTo>
                      <a:pt x="438" y="3722"/>
                    </a:lnTo>
                    <a:lnTo>
                      <a:pt x="467" y="3728"/>
                    </a:lnTo>
                    <a:lnTo>
                      <a:pt x="481" y="3737"/>
                    </a:lnTo>
                    <a:lnTo>
                      <a:pt x="455" y="3943"/>
                    </a:lnTo>
                    <a:lnTo>
                      <a:pt x="428" y="4147"/>
                    </a:lnTo>
                    <a:lnTo>
                      <a:pt x="425" y="4167"/>
                    </a:lnTo>
                    <a:lnTo>
                      <a:pt x="426" y="4208"/>
                    </a:lnTo>
                    <a:lnTo>
                      <a:pt x="433" y="4225"/>
                    </a:lnTo>
                    <a:lnTo>
                      <a:pt x="448" y="4245"/>
                    </a:lnTo>
                    <a:lnTo>
                      <a:pt x="487" y="4273"/>
                    </a:lnTo>
                    <a:lnTo>
                      <a:pt x="507" y="4288"/>
                    </a:lnTo>
                    <a:lnTo>
                      <a:pt x="520" y="4300"/>
                    </a:lnTo>
                    <a:lnTo>
                      <a:pt x="540" y="4326"/>
                    </a:lnTo>
                    <a:lnTo>
                      <a:pt x="559" y="4372"/>
                    </a:lnTo>
                    <a:lnTo>
                      <a:pt x="572" y="4478"/>
                    </a:lnTo>
                    <a:lnTo>
                      <a:pt x="573" y="4550"/>
                    </a:lnTo>
                    <a:lnTo>
                      <a:pt x="575" y="4592"/>
                    </a:lnTo>
                    <a:lnTo>
                      <a:pt x="590" y="4676"/>
                    </a:lnTo>
                    <a:lnTo>
                      <a:pt x="616" y="4758"/>
                    </a:lnTo>
                    <a:lnTo>
                      <a:pt x="652" y="4836"/>
                    </a:lnTo>
                    <a:lnTo>
                      <a:pt x="674" y="4872"/>
                    </a:lnTo>
                    <a:lnTo>
                      <a:pt x="667" y="4843"/>
                    </a:lnTo>
                    <a:lnTo>
                      <a:pt x="660" y="4814"/>
                    </a:lnTo>
                    <a:lnTo>
                      <a:pt x="701" y="4817"/>
                    </a:lnTo>
                    <a:lnTo>
                      <a:pt x="782" y="4810"/>
                    </a:lnTo>
                    <a:lnTo>
                      <a:pt x="860" y="4785"/>
                    </a:lnTo>
                    <a:lnTo>
                      <a:pt x="932" y="4746"/>
                    </a:lnTo>
                    <a:lnTo>
                      <a:pt x="963" y="4720"/>
                    </a:lnTo>
                    <a:lnTo>
                      <a:pt x="994" y="4690"/>
                    </a:lnTo>
                    <a:lnTo>
                      <a:pt x="1041" y="4644"/>
                    </a:lnTo>
                    <a:lnTo>
                      <a:pt x="1076" y="4620"/>
                    </a:lnTo>
                    <a:lnTo>
                      <a:pt x="1096" y="4612"/>
                    </a:lnTo>
                    <a:lnTo>
                      <a:pt x="1118" y="4605"/>
                    </a:lnTo>
                    <a:lnTo>
                      <a:pt x="1161" y="4601"/>
                    </a:lnTo>
                    <a:lnTo>
                      <a:pt x="1227" y="4610"/>
                    </a:lnTo>
                    <a:lnTo>
                      <a:pt x="1270" y="4621"/>
                    </a:lnTo>
                    <a:lnTo>
                      <a:pt x="1336" y="4640"/>
                    </a:lnTo>
                    <a:lnTo>
                      <a:pt x="1469" y="4682"/>
                    </a:lnTo>
                    <a:lnTo>
                      <a:pt x="1594" y="4738"/>
                    </a:lnTo>
                    <a:lnTo>
                      <a:pt x="1678" y="4792"/>
                    </a:lnTo>
                    <a:lnTo>
                      <a:pt x="1728" y="4837"/>
                    </a:lnTo>
                    <a:lnTo>
                      <a:pt x="1751" y="4863"/>
                    </a:lnTo>
                    <a:lnTo>
                      <a:pt x="1793" y="4918"/>
                    </a:lnTo>
                    <a:lnTo>
                      <a:pt x="1851" y="5004"/>
                    </a:lnTo>
                    <a:lnTo>
                      <a:pt x="1894" y="5057"/>
                    </a:lnTo>
                    <a:lnTo>
                      <a:pt x="1920" y="5080"/>
                    </a:lnTo>
                    <a:lnTo>
                      <a:pt x="1950" y="5105"/>
                    </a:lnTo>
                    <a:lnTo>
                      <a:pt x="2020" y="5139"/>
                    </a:lnTo>
                    <a:lnTo>
                      <a:pt x="2134" y="5173"/>
                    </a:lnTo>
                    <a:lnTo>
                      <a:pt x="2294" y="5204"/>
                    </a:lnTo>
                    <a:lnTo>
                      <a:pt x="2405" y="5242"/>
                    </a:lnTo>
                    <a:lnTo>
                      <a:pt x="2471" y="5281"/>
                    </a:lnTo>
                    <a:lnTo>
                      <a:pt x="2500" y="5308"/>
                    </a:lnTo>
                    <a:lnTo>
                      <a:pt x="2520" y="5331"/>
                    </a:lnTo>
                    <a:lnTo>
                      <a:pt x="2553" y="5383"/>
                    </a:lnTo>
                    <a:lnTo>
                      <a:pt x="2573" y="5440"/>
                    </a:lnTo>
                    <a:lnTo>
                      <a:pt x="2585" y="5502"/>
                    </a:lnTo>
                    <a:lnTo>
                      <a:pt x="2589" y="5599"/>
                    </a:lnTo>
                    <a:lnTo>
                      <a:pt x="2575" y="5731"/>
                    </a:lnTo>
                    <a:lnTo>
                      <a:pt x="2563" y="5795"/>
                    </a:lnTo>
                    <a:lnTo>
                      <a:pt x="2549" y="5788"/>
                    </a:lnTo>
                    <a:lnTo>
                      <a:pt x="2517" y="5785"/>
                    </a:lnTo>
                    <a:lnTo>
                      <a:pt x="2486" y="5792"/>
                    </a:lnTo>
                    <a:lnTo>
                      <a:pt x="2457" y="5809"/>
                    </a:lnTo>
                    <a:lnTo>
                      <a:pt x="2434" y="5834"/>
                    </a:lnTo>
                    <a:lnTo>
                      <a:pt x="2418" y="5862"/>
                    </a:lnTo>
                    <a:lnTo>
                      <a:pt x="2411" y="5894"/>
                    </a:lnTo>
                    <a:lnTo>
                      <a:pt x="2415" y="5926"/>
                    </a:lnTo>
                    <a:lnTo>
                      <a:pt x="2422" y="5940"/>
                    </a:lnTo>
                    <a:lnTo>
                      <a:pt x="2455" y="5904"/>
                    </a:lnTo>
                    <a:lnTo>
                      <a:pt x="2513" y="5861"/>
                    </a:lnTo>
                    <a:lnTo>
                      <a:pt x="2555" y="5845"/>
                    </a:lnTo>
                    <a:lnTo>
                      <a:pt x="2578" y="5844"/>
                    </a:lnTo>
                    <a:lnTo>
                      <a:pt x="2589" y="5844"/>
                    </a:lnTo>
                    <a:lnTo>
                      <a:pt x="2612" y="5851"/>
                    </a:lnTo>
                    <a:lnTo>
                      <a:pt x="2643" y="5871"/>
                    </a:lnTo>
                    <a:lnTo>
                      <a:pt x="2666" y="5911"/>
                    </a:lnTo>
                    <a:lnTo>
                      <a:pt x="2667" y="5943"/>
                    </a:lnTo>
                    <a:lnTo>
                      <a:pt x="2658" y="5962"/>
                    </a:lnTo>
                    <a:lnTo>
                      <a:pt x="2650" y="5970"/>
                    </a:lnTo>
                    <a:lnTo>
                      <a:pt x="2673" y="5945"/>
                    </a:lnTo>
                    <a:lnTo>
                      <a:pt x="2726" y="5910"/>
                    </a:lnTo>
                    <a:lnTo>
                      <a:pt x="2790" y="5893"/>
                    </a:lnTo>
                    <a:lnTo>
                      <a:pt x="2856" y="5891"/>
                    </a:lnTo>
                    <a:lnTo>
                      <a:pt x="2921" y="5906"/>
                    </a:lnTo>
                    <a:lnTo>
                      <a:pt x="2981" y="5934"/>
                    </a:lnTo>
                    <a:lnTo>
                      <a:pt x="3031" y="5976"/>
                    </a:lnTo>
                    <a:lnTo>
                      <a:pt x="3066" y="6031"/>
                    </a:lnTo>
                    <a:lnTo>
                      <a:pt x="3076" y="6063"/>
                    </a:lnTo>
                    <a:lnTo>
                      <a:pt x="3309" y="6080"/>
                    </a:lnTo>
                    <a:lnTo>
                      <a:pt x="3544" y="6097"/>
                    </a:lnTo>
                    <a:lnTo>
                      <a:pt x="3543" y="6119"/>
                    </a:lnTo>
                    <a:lnTo>
                      <a:pt x="3547" y="6156"/>
                    </a:lnTo>
                    <a:lnTo>
                      <a:pt x="3563" y="6191"/>
                    </a:lnTo>
                    <a:lnTo>
                      <a:pt x="3586" y="6221"/>
                    </a:lnTo>
                    <a:lnTo>
                      <a:pt x="3633" y="6261"/>
                    </a:lnTo>
                    <a:lnTo>
                      <a:pt x="3713" y="6309"/>
                    </a:lnTo>
                    <a:lnTo>
                      <a:pt x="3799" y="6355"/>
                    </a:lnTo>
                    <a:lnTo>
                      <a:pt x="3880" y="6402"/>
                    </a:lnTo>
                    <a:lnTo>
                      <a:pt x="3929" y="6444"/>
                    </a:lnTo>
                    <a:lnTo>
                      <a:pt x="3955" y="6475"/>
                    </a:lnTo>
                    <a:lnTo>
                      <a:pt x="3973" y="6509"/>
                    </a:lnTo>
                    <a:lnTo>
                      <a:pt x="3982" y="6547"/>
                    </a:lnTo>
                    <a:lnTo>
                      <a:pt x="3982" y="6568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2754" y="519"/>
                <a:ext cx="199" cy="161"/>
              </a:xfrm>
              <a:custGeom>
                <a:avLst/>
                <a:gdLst>
                  <a:gd name="T0" fmla="*/ 172 w 598"/>
                  <a:gd name="T1" fmla="*/ 474 h 483"/>
                  <a:gd name="T2" fmla="*/ 149 w 598"/>
                  <a:gd name="T3" fmla="*/ 483 h 483"/>
                  <a:gd name="T4" fmla="*/ 100 w 598"/>
                  <a:gd name="T5" fmla="*/ 483 h 483"/>
                  <a:gd name="T6" fmla="*/ 54 w 598"/>
                  <a:gd name="T7" fmla="*/ 464 h 483"/>
                  <a:gd name="T8" fmla="*/ 18 w 598"/>
                  <a:gd name="T9" fmla="*/ 429 h 483"/>
                  <a:gd name="T10" fmla="*/ 8 w 598"/>
                  <a:gd name="T11" fmla="*/ 406 h 483"/>
                  <a:gd name="T12" fmla="*/ 0 w 598"/>
                  <a:gd name="T13" fmla="*/ 382 h 483"/>
                  <a:gd name="T14" fmla="*/ 6 w 598"/>
                  <a:gd name="T15" fmla="*/ 333 h 483"/>
                  <a:gd name="T16" fmla="*/ 31 w 598"/>
                  <a:gd name="T17" fmla="*/ 290 h 483"/>
                  <a:gd name="T18" fmla="*/ 70 w 598"/>
                  <a:gd name="T19" fmla="*/ 258 h 483"/>
                  <a:gd name="T20" fmla="*/ 93 w 598"/>
                  <a:gd name="T21" fmla="*/ 251 h 483"/>
                  <a:gd name="T22" fmla="*/ 126 w 598"/>
                  <a:gd name="T23" fmla="*/ 245 h 483"/>
                  <a:gd name="T24" fmla="*/ 175 w 598"/>
                  <a:gd name="T25" fmla="*/ 235 h 483"/>
                  <a:gd name="T26" fmla="*/ 198 w 598"/>
                  <a:gd name="T27" fmla="*/ 219 h 483"/>
                  <a:gd name="T28" fmla="*/ 203 w 598"/>
                  <a:gd name="T29" fmla="*/ 205 h 483"/>
                  <a:gd name="T30" fmla="*/ 206 w 598"/>
                  <a:gd name="T31" fmla="*/ 186 h 483"/>
                  <a:gd name="T32" fmla="*/ 205 w 598"/>
                  <a:gd name="T33" fmla="*/ 167 h 483"/>
                  <a:gd name="T34" fmla="*/ 206 w 598"/>
                  <a:gd name="T35" fmla="*/ 138 h 483"/>
                  <a:gd name="T36" fmla="*/ 229 w 598"/>
                  <a:gd name="T37" fmla="*/ 88 h 483"/>
                  <a:gd name="T38" fmla="*/ 268 w 598"/>
                  <a:gd name="T39" fmla="*/ 46 h 483"/>
                  <a:gd name="T40" fmla="*/ 317 w 598"/>
                  <a:gd name="T41" fmla="*/ 17 h 483"/>
                  <a:gd name="T42" fmla="*/ 345 w 598"/>
                  <a:gd name="T43" fmla="*/ 9 h 483"/>
                  <a:gd name="T44" fmla="*/ 373 w 598"/>
                  <a:gd name="T45" fmla="*/ 3 h 483"/>
                  <a:gd name="T46" fmla="*/ 430 w 598"/>
                  <a:gd name="T47" fmla="*/ 0 h 483"/>
                  <a:gd name="T48" fmla="*/ 515 w 598"/>
                  <a:gd name="T49" fmla="*/ 9 h 483"/>
                  <a:gd name="T50" fmla="*/ 571 w 598"/>
                  <a:gd name="T51" fmla="*/ 19 h 483"/>
                  <a:gd name="T52" fmla="*/ 579 w 598"/>
                  <a:gd name="T53" fmla="*/ 40 h 483"/>
                  <a:gd name="T54" fmla="*/ 592 w 598"/>
                  <a:gd name="T55" fmla="*/ 84 h 483"/>
                  <a:gd name="T56" fmla="*/ 598 w 598"/>
                  <a:gd name="T57" fmla="*/ 130 h 483"/>
                  <a:gd name="T58" fmla="*/ 597 w 598"/>
                  <a:gd name="T59" fmla="*/ 174 h 483"/>
                  <a:gd name="T60" fmla="*/ 592 w 598"/>
                  <a:gd name="T61" fmla="*/ 197 h 483"/>
                  <a:gd name="T62" fmla="*/ 516 w 598"/>
                  <a:gd name="T63" fmla="*/ 200 h 483"/>
                  <a:gd name="T64" fmla="*/ 438 w 598"/>
                  <a:gd name="T65" fmla="*/ 203 h 483"/>
                  <a:gd name="T66" fmla="*/ 440 w 598"/>
                  <a:gd name="T67" fmla="*/ 236 h 483"/>
                  <a:gd name="T68" fmla="*/ 435 w 598"/>
                  <a:gd name="T69" fmla="*/ 304 h 483"/>
                  <a:gd name="T70" fmla="*/ 419 w 598"/>
                  <a:gd name="T71" fmla="*/ 366 h 483"/>
                  <a:gd name="T72" fmla="*/ 394 w 598"/>
                  <a:gd name="T73" fmla="*/ 402 h 483"/>
                  <a:gd name="T74" fmla="*/ 371 w 598"/>
                  <a:gd name="T75" fmla="*/ 421 h 483"/>
                  <a:gd name="T76" fmla="*/ 356 w 598"/>
                  <a:gd name="T77" fmla="*/ 426 h 483"/>
                  <a:gd name="T78" fmla="*/ 329 w 598"/>
                  <a:gd name="T79" fmla="*/ 435 h 483"/>
                  <a:gd name="T80" fmla="*/ 271 w 598"/>
                  <a:gd name="T81" fmla="*/ 434 h 483"/>
                  <a:gd name="T82" fmla="*/ 212 w 598"/>
                  <a:gd name="T83" fmla="*/ 429 h 483"/>
                  <a:gd name="T84" fmla="*/ 170 w 598"/>
                  <a:gd name="T85" fmla="*/ 432 h 483"/>
                  <a:gd name="T86" fmla="*/ 146 w 598"/>
                  <a:gd name="T87" fmla="*/ 442 h 483"/>
                  <a:gd name="T88" fmla="*/ 134 w 598"/>
                  <a:gd name="T89" fmla="*/ 451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8" h="483">
                    <a:moveTo>
                      <a:pt x="172" y="474"/>
                    </a:moveTo>
                    <a:lnTo>
                      <a:pt x="149" y="483"/>
                    </a:lnTo>
                    <a:lnTo>
                      <a:pt x="100" y="483"/>
                    </a:lnTo>
                    <a:lnTo>
                      <a:pt x="54" y="464"/>
                    </a:lnTo>
                    <a:lnTo>
                      <a:pt x="18" y="429"/>
                    </a:lnTo>
                    <a:lnTo>
                      <a:pt x="8" y="406"/>
                    </a:lnTo>
                    <a:lnTo>
                      <a:pt x="0" y="382"/>
                    </a:lnTo>
                    <a:lnTo>
                      <a:pt x="6" y="333"/>
                    </a:lnTo>
                    <a:lnTo>
                      <a:pt x="31" y="290"/>
                    </a:lnTo>
                    <a:lnTo>
                      <a:pt x="70" y="258"/>
                    </a:lnTo>
                    <a:lnTo>
                      <a:pt x="93" y="251"/>
                    </a:lnTo>
                    <a:lnTo>
                      <a:pt x="126" y="245"/>
                    </a:lnTo>
                    <a:lnTo>
                      <a:pt x="175" y="235"/>
                    </a:lnTo>
                    <a:lnTo>
                      <a:pt x="198" y="219"/>
                    </a:lnTo>
                    <a:lnTo>
                      <a:pt x="203" y="205"/>
                    </a:lnTo>
                    <a:lnTo>
                      <a:pt x="206" y="186"/>
                    </a:lnTo>
                    <a:lnTo>
                      <a:pt x="205" y="167"/>
                    </a:lnTo>
                    <a:lnTo>
                      <a:pt x="206" y="138"/>
                    </a:lnTo>
                    <a:lnTo>
                      <a:pt x="229" y="88"/>
                    </a:lnTo>
                    <a:lnTo>
                      <a:pt x="268" y="46"/>
                    </a:lnTo>
                    <a:lnTo>
                      <a:pt x="317" y="17"/>
                    </a:lnTo>
                    <a:lnTo>
                      <a:pt x="345" y="9"/>
                    </a:lnTo>
                    <a:lnTo>
                      <a:pt x="373" y="3"/>
                    </a:lnTo>
                    <a:lnTo>
                      <a:pt x="430" y="0"/>
                    </a:lnTo>
                    <a:lnTo>
                      <a:pt x="515" y="9"/>
                    </a:lnTo>
                    <a:lnTo>
                      <a:pt x="571" y="19"/>
                    </a:lnTo>
                    <a:lnTo>
                      <a:pt x="579" y="40"/>
                    </a:lnTo>
                    <a:lnTo>
                      <a:pt x="592" y="84"/>
                    </a:lnTo>
                    <a:lnTo>
                      <a:pt x="598" y="130"/>
                    </a:lnTo>
                    <a:lnTo>
                      <a:pt x="597" y="174"/>
                    </a:lnTo>
                    <a:lnTo>
                      <a:pt x="592" y="197"/>
                    </a:lnTo>
                    <a:lnTo>
                      <a:pt x="516" y="200"/>
                    </a:lnTo>
                    <a:lnTo>
                      <a:pt x="438" y="203"/>
                    </a:lnTo>
                    <a:lnTo>
                      <a:pt x="440" y="236"/>
                    </a:lnTo>
                    <a:lnTo>
                      <a:pt x="435" y="304"/>
                    </a:lnTo>
                    <a:lnTo>
                      <a:pt x="419" y="366"/>
                    </a:lnTo>
                    <a:lnTo>
                      <a:pt x="394" y="402"/>
                    </a:lnTo>
                    <a:lnTo>
                      <a:pt x="371" y="421"/>
                    </a:lnTo>
                    <a:lnTo>
                      <a:pt x="356" y="426"/>
                    </a:lnTo>
                    <a:lnTo>
                      <a:pt x="329" y="435"/>
                    </a:lnTo>
                    <a:lnTo>
                      <a:pt x="271" y="434"/>
                    </a:lnTo>
                    <a:lnTo>
                      <a:pt x="212" y="429"/>
                    </a:lnTo>
                    <a:lnTo>
                      <a:pt x="170" y="432"/>
                    </a:lnTo>
                    <a:lnTo>
                      <a:pt x="146" y="442"/>
                    </a:lnTo>
                    <a:lnTo>
                      <a:pt x="134" y="4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3077" y="247"/>
                <a:ext cx="995" cy="391"/>
              </a:xfrm>
              <a:custGeom>
                <a:avLst/>
                <a:gdLst>
                  <a:gd name="T0" fmla="*/ 51 w 2987"/>
                  <a:gd name="T1" fmla="*/ 414 h 1173"/>
                  <a:gd name="T2" fmla="*/ 246 w 2987"/>
                  <a:gd name="T3" fmla="*/ 287 h 1173"/>
                  <a:gd name="T4" fmla="*/ 395 w 2987"/>
                  <a:gd name="T5" fmla="*/ 198 h 1173"/>
                  <a:gd name="T6" fmla="*/ 532 w 2987"/>
                  <a:gd name="T7" fmla="*/ 139 h 1173"/>
                  <a:gd name="T8" fmla="*/ 723 w 2987"/>
                  <a:gd name="T9" fmla="*/ 93 h 1173"/>
                  <a:gd name="T10" fmla="*/ 1073 w 2987"/>
                  <a:gd name="T11" fmla="*/ 60 h 1173"/>
                  <a:gd name="T12" fmla="*/ 2987 w 2987"/>
                  <a:gd name="T13" fmla="*/ 0 h 1173"/>
                  <a:gd name="T14" fmla="*/ 2567 w 2987"/>
                  <a:gd name="T15" fmla="*/ 231 h 1173"/>
                  <a:gd name="T16" fmla="*/ 2433 w 2987"/>
                  <a:gd name="T17" fmla="*/ 297 h 1173"/>
                  <a:gd name="T18" fmla="*/ 2267 w 2987"/>
                  <a:gd name="T19" fmla="*/ 333 h 1173"/>
                  <a:gd name="T20" fmla="*/ 2196 w 2987"/>
                  <a:gd name="T21" fmla="*/ 323 h 1173"/>
                  <a:gd name="T22" fmla="*/ 2204 w 2987"/>
                  <a:gd name="T23" fmla="*/ 378 h 1173"/>
                  <a:gd name="T24" fmla="*/ 2240 w 2987"/>
                  <a:gd name="T25" fmla="*/ 444 h 1173"/>
                  <a:gd name="T26" fmla="*/ 2297 w 2987"/>
                  <a:gd name="T27" fmla="*/ 493 h 1173"/>
                  <a:gd name="T28" fmla="*/ 2368 w 2987"/>
                  <a:gd name="T29" fmla="*/ 516 h 1173"/>
                  <a:gd name="T30" fmla="*/ 2339 w 2987"/>
                  <a:gd name="T31" fmla="*/ 543 h 1173"/>
                  <a:gd name="T32" fmla="*/ 2132 w 2987"/>
                  <a:gd name="T33" fmla="*/ 588 h 1173"/>
                  <a:gd name="T34" fmla="*/ 1851 w 2987"/>
                  <a:gd name="T35" fmla="*/ 585 h 1173"/>
                  <a:gd name="T36" fmla="*/ 1581 w 2987"/>
                  <a:gd name="T37" fmla="*/ 620 h 1173"/>
                  <a:gd name="T38" fmla="*/ 1452 w 2987"/>
                  <a:gd name="T39" fmla="*/ 689 h 1173"/>
                  <a:gd name="T40" fmla="*/ 1256 w 2987"/>
                  <a:gd name="T41" fmla="*/ 808 h 1173"/>
                  <a:gd name="T42" fmla="*/ 1159 w 2987"/>
                  <a:gd name="T43" fmla="*/ 823 h 1173"/>
                  <a:gd name="T44" fmla="*/ 1026 w 2987"/>
                  <a:gd name="T45" fmla="*/ 821 h 1173"/>
                  <a:gd name="T46" fmla="*/ 978 w 2987"/>
                  <a:gd name="T47" fmla="*/ 831 h 1173"/>
                  <a:gd name="T48" fmla="*/ 883 w 2987"/>
                  <a:gd name="T49" fmla="*/ 883 h 1173"/>
                  <a:gd name="T50" fmla="*/ 725 w 2987"/>
                  <a:gd name="T51" fmla="*/ 1043 h 1173"/>
                  <a:gd name="T52" fmla="*/ 596 w 2987"/>
                  <a:gd name="T53" fmla="*/ 1134 h 1173"/>
                  <a:gd name="T54" fmla="*/ 474 w 2987"/>
                  <a:gd name="T55" fmla="*/ 1170 h 1173"/>
                  <a:gd name="T56" fmla="*/ 375 w 2987"/>
                  <a:gd name="T57" fmla="*/ 1166 h 1173"/>
                  <a:gd name="T58" fmla="*/ 326 w 2987"/>
                  <a:gd name="T59" fmla="*/ 1148 h 1173"/>
                  <a:gd name="T60" fmla="*/ 249 w 2987"/>
                  <a:gd name="T61" fmla="*/ 1079 h 1173"/>
                  <a:gd name="T62" fmla="*/ 209 w 2987"/>
                  <a:gd name="T63" fmla="*/ 986 h 1173"/>
                  <a:gd name="T64" fmla="*/ 215 w 2987"/>
                  <a:gd name="T65" fmla="*/ 889 h 1173"/>
                  <a:gd name="T66" fmla="*/ 257 w 2987"/>
                  <a:gd name="T67" fmla="*/ 830 h 1173"/>
                  <a:gd name="T68" fmla="*/ 321 w 2987"/>
                  <a:gd name="T69" fmla="*/ 793 h 1173"/>
                  <a:gd name="T70" fmla="*/ 441 w 2987"/>
                  <a:gd name="T71" fmla="*/ 748 h 1173"/>
                  <a:gd name="T72" fmla="*/ 500 w 2987"/>
                  <a:gd name="T73" fmla="*/ 696 h 1173"/>
                  <a:gd name="T74" fmla="*/ 520 w 2987"/>
                  <a:gd name="T75" fmla="*/ 615 h 1173"/>
                  <a:gd name="T76" fmla="*/ 503 w 2987"/>
                  <a:gd name="T77" fmla="*/ 584 h 1173"/>
                  <a:gd name="T78" fmla="*/ 450 w 2987"/>
                  <a:gd name="T79" fmla="*/ 546 h 1173"/>
                  <a:gd name="T80" fmla="*/ 422 w 2987"/>
                  <a:gd name="T81" fmla="*/ 510 h 1173"/>
                  <a:gd name="T82" fmla="*/ 399 w 2987"/>
                  <a:gd name="T83" fmla="*/ 441 h 1173"/>
                  <a:gd name="T84" fmla="*/ 354 w 2987"/>
                  <a:gd name="T85" fmla="*/ 404 h 1173"/>
                  <a:gd name="T86" fmla="*/ 269 w 2987"/>
                  <a:gd name="T87" fmla="*/ 408 h 1173"/>
                  <a:gd name="T88" fmla="*/ 121 w 2987"/>
                  <a:gd name="T89" fmla="*/ 443 h 1173"/>
                  <a:gd name="T90" fmla="*/ 51 w 2987"/>
                  <a:gd name="T91" fmla="*/ 435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87" h="1173">
                    <a:moveTo>
                      <a:pt x="0" y="440"/>
                    </a:moveTo>
                    <a:lnTo>
                      <a:pt x="51" y="414"/>
                    </a:lnTo>
                    <a:lnTo>
                      <a:pt x="150" y="352"/>
                    </a:lnTo>
                    <a:lnTo>
                      <a:pt x="246" y="287"/>
                    </a:lnTo>
                    <a:lnTo>
                      <a:pt x="343" y="225"/>
                    </a:lnTo>
                    <a:lnTo>
                      <a:pt x="395" y="198"/>
                    </a:lnTo>
                    <a:lnTo>
                      <a:pt x="439" y="175"/>
                    </a:lnTo>
                    <a:lnTo>
                      <a:pt x="532" y="139"/>
                    </a:lnTo>
                    <a:lnTo>
                      <a:pt x="627" y="111"/>
                    </a:lnTo>
                    <a:lnTo>
                      <a:pt x="723" y="93"/>
                    </a:lnTo>
                    <a:lnTo>
                      <a:pt x="871" y="72"/>
                    </a:lnTo>
                    <a:lnTo>
                      <a:pt x="1073" y="60"/>
                    </a:lnTo>
                    <a:lnTo>
                      <a:pt x="1172" y="57"/>
                    </a:lnTo>
                    <a:lnTo>
                      <a:pt x="2987" y="0"/>
                    </a:lnTo>
                    <a:lnTo>
                      <a:pt x="2777" y="116"/>
                    </a:lnTo>
                    <a:lnTo>
                      <a:pt x="2567" y="231"/>
                    </a:lnTo>
                    <a:lnTo>
                      <a:pt x="2523" y="254"/>
                    </a:lnTo>
                    <a:lnTo>
                      <a:pt x="2433" y="297"/>
                    </a:lnTo>
                    <a:lnTo>
                      <a:pt x="2339" y="327"/>
                    </a:lnTo>
                    <a:lnTo>
                      <a:pt x="2267" y="333"/>
                    </a:lnTo>
                    <a:lnTo>
                      <a:pt x="2219" y="329"/>
                    </a:lnTo>
                    <a:lnTo>
                      <a:pt x="2196" y="323"/>
                    </a:lnTo>
                    <a:lnTo>
                      <a:pt x="2196" y="342"/>
                    </a:lnTo>
                    <a:lnTo>
                      <a:pt x="2204" y="378"/>
                    </a:lnTo>
                    <a:lnTo>
                      <a:pt x="2218" y="412"/>
                    </a:lnTo>
                    <a:lnTo>
                      <a:pt x="2240" y="444"/>
                    </a:lnTo>
                    <a:lnTo>
                      <a:pt x="2266" y="471"/>
                    </a:lnTo>
                    <a:lnTo>
                      <a:pt x="2297" y="493"/>
                    </a:lnTo>
                    <a:lnTo>
                      <a:pt x="2332" y="507"/>
                    </a:lnTo>
                    <a:lnTo>
                      <a:pt x="2368" y="516"/>
                    </a:lnTo>
                    <a:lnTo>
                      <a:pt x="2386" y="516"/>
                    </a:lnTo>
                    <a:lnTo>
                      <a:pt x="2339" y="543"/>
                    </a:lnTo>
                    <a:lnTo>
                      <a:pt x="2238" y="575"/>
                    </a:lnTo>
                    <a:lnTo>
                      <a:pt x="2132" y="588"/>
                    </a:lnTo>
                    <a:lnTo>
                      <a:pt x="2021" y="589"/>
                    </a:lnTo>
                    <a:lnTo>
                      <a:pt x="1851" y="585"/>
                    </a:lnTo>
                    <a:lnTo>
                      <a:pt x="1687" y="595"/>
                    </a:lnTo>
                    <a:lnTo>
                      <a:pt x="1581" y="620"/>
                    </a:lnTo>
                    <a:lnTo>
                      <a:pt x="1531" y="643"/>
                    </a:lnTo>
                    <a:lnTo>
                      <a:pt x="1452" y="689"/>
                    </a:lnTo>
                    <a:lnTo>
                      <a:pt x="1337" y="768"/>
                    </a:lnTo>
                    <a:lnTo>
                      <a:pt x="1256" y="808"/>
                    </a:lnTo>
                    <a:lnTo>
                      <a:pt x="1211" y="817"/>
                    </a:lnTo>
                    <a:lnTo>
                      <a:pt x="1159" y="823"/>
                    </a:lnTo>
                    <a:lnTo>
                      <a:pt x="1079" y="818"/>
                    </a:lnTo>
                    <a:lnTo>
                      <a:pt x="1026" y="821"/>
                    </a:lnTo>
                    <a:lnTo>
                      <a:pt x="1000" y="826"/>
                    </a:lnTo>
                    <a:lnTo>
                      <a:pt x="978" y="831"/>
                    </a:lnTo>
                    <a:lnTo>
                      <a:pt x="938" y="847"/>
                    </a:lnTo>
                    <a:lnTo>
                      <a:pt x="883" y="883"/>
                    </a:lnTo>
                    <a:lnTo>
                      <a:pt x="786" y="978"/>
                    </a:lnTo>
                    <a:lnTo>
                      <a:pt x="725" y="1043"/>
                    </a:lnTo>
                    <a:lnTo>
                      <a:pt x="686" y="1078"/>
                    </a:lnTo>
                    <a:lnTo>
                      <a:pt x="596" y="1134"/>
                    </a:lnTo>
                    <a:lnTo>
                      <a:pt x="524" y="1161"/>
                    </a:lnTo>
                    <a:lnTo>
                      <a:pt x="474" y="1170"/>
                    </a:lnTo>
                    <a:lnTo>
                      <a:pt x="424" y="1173"/>
                    </a:lnTo>
                    <a:lnTo>
                      <a:pt x="375" y="1166"/>
                    </a:lnTo>
                    <a:lnTo>
                      <a:pt x="350" y="1157"/>
                    </a:lnTo>
                    <a:lnTo>
                      <a:pt x="326" y="1148"/>
                    </a:lnTo>
                    <a:lnTo>
                      <a:pt x="284" y="1118"/>
                    </a:lnTo>
                    <a:lnTo>
                      <a:pt x="249" y="1079"/>
                    </a:lnTo>
                    <a:lnTo>
                      <a:pt x="225" y="1035"/>
                    </a:lnTo>
                    <a:lnTo>
                      <a:pt x="209" y="986"/>
                    </a:lnTo>
                    <a:lnTo>
                      <a:pt x="206" y="937"/>
                    </a:lnTo>
                    <a:lnTo>
                      <a:pt x="215" y="889"/>
                    </a:lnTo>
                    <a:lnTo>
                      <a:pt x="238" y="847"/>
                    </a:lnTo>
                    <a:lnTo>
                      <a:pt x="257" y="830"/>
                    </a:lnTo>
                    <a:lnTo>
                      <a:pt x="277" y="814"/>
                    </a:lnTo>
                    <a:lnTo>
                      <a:pt x="321" y="793"/>
                    </a:lnTo>
                    <a:lnTo>
                      <a:pt x="393" y="768"/>
                    </a:lnTo>
                    <a:lnTo>
                      <a:pt x="441" y="748"/>
                    </a:lnTo>
                    <a:lnTo>
                      <a:pt x="462" y="735"/>
                    </a:lnTo>
                    <a:lnTo>
                      <a:pt x="500" y="696"/>
                    </a:lnTo>
                    <a:lnTo>
                      <a:pt x="520" y="650"/>
                    </a:lnTo>
                    <a:lnTo>
                      <a:pt x="520" y="615"/>
                    </a:lnTo>
                    <a:lnTo>
                      <a:pt x="511" y="594"/>
                    </a:lnTo>
                    <a:lnTo>
                      <a:pt x="503" y="584"/>
                    </a:lnTo>
                    <a:lnTo>
                      <a:pt x="487" y="569"/>
                    </a:lnTo>
                    <a:lnTo>
                      <a:pt x="450" y="546"/>
                    </a:lnTo>
                    <a:lnTo>
                      <a:pt x="434" y="530"/>
                    </a:lnTo>
                    <a:lnTo>
                      <a:pt x="422" y="510"/>
                    </a:lnTo>
                    <a:lnTo>
                      <a:pt x="409" y="463"/>
                    </a:lnTo>
                    <a:lnTo>
                      <a:pt x="399" y="441"/>
                    </a:lnTo>
                    <a:lnTo>
                      <a:pt x="388" y="422"/>
                    </a:lnTo>
                    <a:lnTo>
                      <a:pt x="354" y="404"/>
                    </a:lnTo>
                    <a:lnTo>
                      <a:pt x="316" y="399"/>
                    </a:lnTo>
                    <a:lnTo>
                      <a:pt x="269" y="408"/>
                    </a:lnTo>
                    <a:lnTo>
                      <a:pt x="196" y="428"/>
                    </a:lnTo>
                    <a:lnTo>
                      <a:pt x="121" y="443"/>
                    </a:lnTo>
                    <a:lnTo>
                      <a:pt x="74" y="441"/>
                    </a:lnTo>
                    <a:lnTo>
                      <a:pt x="51" y="43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689" y="517"/>
                <a:ext cx="159" cy="62"/>
              </a:xfrm>
              <a:custGeom>
                <a:avLst/>
                <a:gdLst>
                  <a:gd name="T0" fmla="*/ 0 w 477"/>
                  <a:gd name="T1" fmla="*/ 142 h 186"/>
                  <a:gd name="T2" fmla="*/ 31 w 477"/>
                  <a:gd name="T3" fmla="*/ 134 h 186"/>
                  <a:gd name="T4" fmla="*/ 88 w 477"/>
                  <a:gd name="T5" fmla="*/ 111 h 186"/>
                  <a:gd name="T6" fmla="*/ 173 w 477"/>
                  <a:gd name="T7" fmla="*/ 68 h 186"/>
                  <a:gd name="T8" fmla="*/ 229 w 477"/>
                  <a:gd name="T9" fmla="*/ 39 h 186"/>
                  <a:gd name="T10" fmla="*/ 258 w 477"/>
                  <a:gd name="T11" fmla="*/ 26 h 186"/>
                  <a:gd name="T12" fmla="*/ 320 w 477"/>
                  <a:gd name="T13" fmla="*/ 8 h 186"/>
                  <a:gd name="T14" fmla="*/ 382 w 477"/>
                  <a:gd name="T15" fmla="*/ 0 h 186"/>
                  <a:gd name="T16" fmla="*/ 444 w 477"/>
                  <a:gd name="T17" fmla="*/ 9 h 186"/>
                  <a:gd name="T18" fmla="*/ 473 w 477"/>
                  <a:gd name="T19" fmla="*/ 21 h 186"/>
                  <a:gd name="T20" fmla="*/ 476 w 477"/>
                  <a:gd name="T21" fmla="*/ 31 h 186"/>
                  <a:gd name="T22" fmla="*/ 477 w 477"/>
                  <a:gd name="T23" fmla="*/ 51 h 186"/>
                  <a:gd name="T24" fmla="*/ 467 w 477"/>
                  <a:gd name="T25" fmla="*/ 80 h 186"/>
                  <a:gd name="T26" fmla="*/ 435 w 477"/>
                  <a:gd name="T27" fmla="*/ 113 h 186"/>
                  <a:gd name="T28" fmla="*/ 395 w 477"/>
                  <a:gd name="T29" fmla="*/ 139 h 186"/>
                  <a:gd name="T30" fmla="*/ 373 w 477"/>
                  <a:gd name="T31" fmla="*/ 147 h 186"/>
                  <a:gd name="T32" fmla="*/ 333 w 477"/>
                  <a:gd name="T33" fmla="*/ 160 h 186"/>
                  <a:gd name="T34" fmla="*/ 250 w 477"/>
                  <a:gd name="T35" fmla="*/ 179 h 186"/>
                  <a:gd name="T36" fmla="*/ 163 w 477"/>
                  <a:gd name="T37" fmla="*/ 186 h 186"/>
                  <a:gd name="T38" fmla="*/ 77 w 477"/>
                  <a:gd name="T39" fmla="*/ 183 h 186"/>
                  <a:gd name="T40" fmla="*/ 35 w 477"/>
                  <a:gd name="T41" fmla="*/ 17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7" h="186">
                    <a:moveTo>
                      <a:pt x="0" y="142"/>
                    </a:moveTo>
                    <a:lnTo>
                      <a:pt x="31" y="134"/>
                    </a:lnTo>
                    <a:lnTo>
                      <a:pt x="88" y="111"/>
                    </a:lnTo>
                    <a:lnTo>
                      <a:pt x="173" y="68"/>
                    </a:lnTo>
                    <a:lnTo>
                      <a:pt x="229" y="39"/>
                    </a:lnTo>
                    <a:lnTo>
                      <a:pt x="258" y="26"/>
                    </a:lnTo>
                    <a:lnTo>
                      <a:pt x="320" y="8"/>
                    </a:lnTo>
                    <a:lnTo>
                      <a:pt x="382" y="0"/>
                    </a:lnTo>
                    <a:lnTo>
                      <a:pt x="444" y="9"/>
                    </a:lnTo>
                    <a:lnTo>
                      <a:pt x="473" y="21"/>
                    </a:lnTo>
                    <a:lnTo>
                      <a:pt x="476" y="31"/>
                    </a:lnTo>
                    <a:lnTo>
                      <a:pt x="477" y="51"/>
                    </a:lnTo>
                    <a:lnTo>
                      <a:pt x="467" y="80"/>
                    </a:lnTo>
                    <a:lnTo>
                      <a:pt x="435" y="113"/>
                    </a:lnTo>
                    <a:lnTo>
                      <a:pt x="395" y="139"/>
                    </a:lnTo>
                    <a:lnTo>
                      <a:pt x="373" y="147"/>
                    </a:lnTo>
                    <a:lnTo>
                      <a:pt x="333" y="160"/>
                    </a:lnTo>
                    <a:lnTo>
                      <a:pt x="250" y="179"/>
                    </a:lnTo>
                    <a:lnTo>
                      <a:pt x="163" y="186"/>
                    </a:lnTo>
                    <a:lnTo>
                      <a:pt x="77" y="183"/>
                    </a:lnTo>
                    <a:lnTo>
                      <a:pt x="35" y="1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8" name="Freeform 12"/>
              <p:cNvSpPr>
                <a:spLocks noEditPoints="1"/>
              </p:cNvSpPr>
              <p:nvPr/>
            </p:nvSpPr>
            <p:spPr bwMode="auto">
              <a:xfrm>
                <a:off x="3714" y="503"/>
                <a:ext cx="2171" cy="3102"/>
              </a:xfrm>
              <a:custGeom>
                <a:avLst/>
                <a:gdLst>
                  <a:gd name="T0" fmla="*/ 5198 w 6515"/>
                  <a:gd name="T1" fmla="*/ 2510 h 9307"/>
                  <a:gd name="T2" fmla="*/ 4951 w 6515"/>
                  <a:gd name="T3" fmla="*/ 2079 h 9307"/>
                  <a:gd name="T4" fmla="*/ 5110 w 6515"/>
                  <a:gd name="T5" fmla="*/ 1853 h 9307"/>
                  <a:gd name="T6" fmla="*/ 5179 w 6515"/>
                  <a:gd name="T7" fmla="*/ 2095 h 9307"/>
                  <a:gd name="T8" fmla="*/ 5306 w 6515"/>
                  <a:gd name="T9" fmla="*/ 2292 h 9307"/>
                  <a:gd name="T10" fmla="*/ 5425 w 6515"/>
                  <a:gd name="T11" fmla="*/ 2560 h 9307"/>
                  <a:gd name="T12" fmla="*/ 5504 w 6515"/>
                  <a:gd name="T13" fmla="*/ 2782 h 9307"/>
                  <a:gd name="T14" fmla="*/ 4529 w 6515"/>
                  <a:gd name="T15" fmla="*/ 629 h 9307"/>
                  <a:gd name="T16" fmla="*/ 3840 w 6515"/>
                  <a:gd name="T17" fmla="*/ 557 h 9307"/>
                  <a:gd name="T18" fmla="*/ 3053 w 6515"/>
                  <a:gd name="T19" fmla="*/ 5 h 9307"/>
                  <a:gd name="T20" fmla="*/ 2220 w 6515"/>
                  <a:gd name="T21" fmla="*/ 217 h 9307"/>
                  <a:gd name="T22" fmla="*/ 2045 w 6515"/>
                  <a:gd name="T23" fmla="*/ 525 h 9307"/>
                  <a:gd name="T24" fmla="*/ 2451 w 6515"/>
                  <a:gd name="T25" fmla="*/ 691 h 9307"/>
                  <a:gd name="T26" fmla="*/ 1525 w 6515"/>
                  <a:gd name="T27" fmla="*/ 1499 h 9307"/>
                  <a:gd name="T28" fmla="*/ 1175 w 6515"/>
                  <a:gd name="T29" fmla="*/ 1669 h 9307"/>
                  <a:gd name="T30" fmla="*/ 807 w 6515"/>
                  <a:gd name="T31" fmla="*/ 2048 h 9307"/>
                  <a:gd name="T32" fmla="*/ 1317 w 6515"/>
                  <a:gd name="T33" fmla="*/ 2344 h 9307"/>
                  <a:gd name="T34" fmla="*/ 1756 w 6515"/>
                  <a:gd name="T35" fmla="*/ 1993 h 9307"/>
                  <a:gd name="T36" fmla="*/ 2443 w 6515"/>
                  <a:gd name="T37" fmla="*/ 1757 h 9307"/>
                  <a:gd name="T38" fmla="*/ 3462 w 6515"/>
                  <a:gd name="T39" fmla="*/ 2279 h 9307"/>
                  <a:gd name="T40" fmla="*/ 3939 w 6515"/>
                  <a:gd name="T41" fmla="*/ 2167 h 9307"/>
                  <a:gd name="T42" fmla="*/ 3946 w 6515"/>
                  <a:gd name="T43" fmla="*/ 1810 h 9307"/>
                  <a:gd name="T44" fmla="*/ 4243 w 6515"/>
                  <a:gd name="T45" fmla="*/ 1777 h 9307"/>
                  <a:gd name="T46" fmla="*/ 4760 w 6515"/>
                  <a:gd name="T47" fmla="*/ 2292 h 9307"/>
                  <a:gd name="T48" fmla="*/ 3925 w 6515"/>
                  <a:gd name="T49" fmla="*/ 2400 h 9307"/>
                  <a:gd name="T50" fmla="*/ 4472 w 6515"/>
                  <a:gd name="T51" fmla="*/ 2588 h 9307"/>
                  <a:gd name="T52" fmla="*/ 4364 w 6515"/>
                  <a:gd name="T53" fmla="*/ 3020 h 9307"/>
                  <a:gd name="T54" fmla="*/ 3547 w 6515"/>
                  <a:gd name="T55" fmla="*/ 2794 h 9307"/>
                  <a:gd name="T56" fmla="*/ 3108 w 6515"/>
                  <a:gd name="T57" fmla="*/ 2965 h 9307"/>
                  <a:gd name="T58" fmla="*/ 2630 w 6515"/>
                  <a:gd name="T59" fmla="*/ 2690 h 9307"/>
                  <a:gd name="T60" fmla="*/ 2375 w 6515"/>
                  <a:gd name="T61" fmla="*/ 2392 h 9307"/>
                  <a:gd name="T62" fmla="*/ 833 w 6515"/>
                  <a:gd name="T63" fmla="*/ 2756 h 9307"/>
                  <a:gd name="T64" fmla="*/ 334 w 6515"/>
                  <a:gd name="T65" fmla="*/ 3352 h 9307"/>
                  <a:gd name="T66" fmla="*/ 19 w 6515"/>
                  <a:gd name="T67" fmla="*/ 4002 h 9307"/>
                  <a:gd name="T68" fmla="*/ 0 w 6515"/>
                  <a:gd name="T69" fmla="*/ 4660 h 9307"/>
                  <a:gd name="T70" fmla="*/ 668 w 6515"/>
                  <a:gd name="T71" fmla="*/ 5716 h 9307"/>
                  <a:gd name="T72" fmla="*/ 1514 w 6515"/>
                  <a:gd name="T73" fmla="*/ 5603 h 9307"/>
                  <a:gd name="T74" fmla="*/ 2130 w 6515"/>
                  <a:gd name="T75" fmla="*/ 5724 h 9307"/>
                  <a:gd name="T76" fmla="*/ 2558 w 6515"/>
                  <a:gd name="T77" fmla="*/ 5878 h 9307"/>
                  <a:gd name="T78" fmla="*/ 2577 w 6515"/>
                  <a:gd name="T79" fmla="*/ 6447 h 9307"/>
                  <a:gd name="T80" fmla="*/ 2876 w 6515"/>
                  <a:gd name="T81" fmla="*/ 7081 h 9307"/>
                  <a:gd name="T82" fmla="*/ 2748 w 6515"/>
                  <a:gd name="T83" fmla="*/ 8259 h 9307"/>
                  <a:gd name="T84" fmla="*/ 3707 w 6515"/>
                  <a:gd name="T85" fmla="*/ 8916 h 9307"/>
                  <a:gd name="T86" fmla="*/ 4228 w 6515"/>
                  <a:gd name="T87" fmla="*/ 8547 h 9307"/>
                  <a:gd name="T88" fmla="*/ 4335 w 6515"/>
                  <a:gd name="T89" fmla="*/ 8308 h 9307"/>
                  <a:gd name="T90" fmla="*/ 4481 w 6515"/>
                  <a:gd name="T91" fmla="*/ 7858 h 9307"/>
                  <a:gd name="T92" fmla="*/ 5522 w 6515"/>
                  <a:gd name="T93" fmla="*/ 5468 h 9307"/>
                  <a:gd name="T94" fmla="*/ 5320 w 6515"/>
                  <a:gd name="T95" fmla="*/ 5080 h 9307"/>
                  <a:gd name="T96" fmla="*/ 4805 w 6515"/>
                  <a:gd name="T97" fmla="*/ 4339 h 9307"/>
                  <a:gd name="T98" fmla="*/ 4512 w 6515"/>
                  <a:gd name="T99" fmla="*/ 3469 h 9307"/>
                  <a:gd name="T100" fmla="*/ 5382 w 6515"/>
                  <a:gd name="T101" fmla="*/ 4817 h 9307"/>
                  <a:gd name="T102" fmla="*/ 5850 w 6515"/>
                  <a:gd name="T103" fmla="*/ 4493 h 9307"/>
                  <a:gd name="T104" fmla="*/ 5926 w 6515"/>
                  <a:gd name="T105" fmla="*/ 3959 h 9307"/>
                  <a:gd name="T106" fmla="*/ 5443 w 6515"/>
                  <a:gd name="T107" fmla="*/ 3658 h 9307"/>
                  <a:gd name="T108" fmla="*/ 5584 w 6515"/>
                  <a:gd name="T109" fmla="*/ 3414 h 9307"/>
                  <a:gd name="T110" fmla="*/ 6189 w 6515"/>
                  <a:gd name="T111" fmla="*/ 3879 h 9307"/>
                  <a:gd name="T112" fmla="*/ 6515 w 6515"/>
                  <a:gd name="T113" fmla="*/ 4968 h 9307"/>
                  <a:gd name="T114" fmla="*/ 5902 w 6515"/>
                  <a:gd name="T115" fmla="*/ 2297 h 9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15" h="9307">
                    <a:moveTo>
                      <a:pt x="5432" y="2809"/>
                    </a:moveTo>
                    <a:lnTo>
                      <a:pt x="5402" y="2805"/>
                    </a:lnTo>
                    <a:lnTo>
                      <a:pt x="5347" y="2775"/>
                    </a:lnTo>
                    <a:lnTo>
                      <a:pt x="5323" y="2756"/>
                    </a:lnTo>
                    <a:lnTo>
                      <a:pt x="5283" y="2723"/>
                    </a:lnTo>
                    <a:lnTo>
                      <a:pt x="5232" y="2667"/>
                    </a:lnTo>
                    <a:lnTo>
                      <a:pt x="5209" y="2624"/>
                    </a:lnTo>
                    <a:lnTo>
                      <a:pt x="5202" y="2601"/>
                    </a:lnTo>
                    <a:lnTo>
                      <a:pt x="5196" y="2570"/>
                    </a:lnTo>
                    <a:lnTo>
                      <a:pt x="5198" y="2510"/>
                    </a:lnTo>
                    <a:lnTo>
                      <a:pt x="5201" y="2448"/>
                    </a:lnTo>
                    <a:lnTo>
                      <a:pt x="5192" y="2390"/>
                    </a:lnTo>
                    <a:lnTo>
                      <a:pt x="5179" y="2364"/>
                    </a:lnTo>
                    <a:lnTo>
                      <a:pt x="5163" y="2341"/>
                    </a:lnTo>
                    <a:lnTo>
                      <a:pt x="5119" y="2304"/>
                    </a:lnTo>
                    <a:lnTo>
                      <a:pt x="5095" y="2287"/>
                    </a:lnTo>
                    <a:lnTo>
                      <a:pt x="5068" y="2262"/>
                    </a:lnTo>
                    <a:lnTo>
                      <a:pt x="5019" y="2207"/>
                    </a:lnTo>
                    <a:lnTo>
                      <a:pt x="4980" y="2145"/>
                    </a:lnTo>
                    <a:lnTo>
                      <a:pt x="4951" y="2079"/>
                    </a:lnTo>
                    <a:lnTo>
                      <a:pt x="4943" y="2043"/>
                    </a:lnTo>
                    <a:lnTo>
                      <a:pt x="4938" y="2012"/>
                    </a:lnTo>
                    <a:lnTo>
                      <a:pt x="4941" y="1945"/>
                    </a:lnTo>
                    <a:lnTo>
                      <a:pt x="4964" y="1885"/>
                    </a:lnTo>
                    <a:lnTo>
                      <a:pt x="4995" y="1853"/>
                    </a:lnTo>
                    <a:lnTo>
                      <a:pt x="5021" y="1839"/>
                    </a:lnTo>
                    <a:lnTo>
                      <a:pt x="5036" y="1836"/>
                    </a:lnTo>
                    <a:lnTo>
                      <a:pt x="5051" y="1834"/>
                    </a:lnTo>
                    <a:lnTo>
                      <a:pt x="5081" y="1839"/>
                    </a:lnTo>
                    <a:lnTo>
                      <a:pt x="5110" y="1853"/>
                    </a:lnTo>
                    <a:lnTo>
                      <a:pt x="5131" y="1875"/>
                    </a:lnTo>
                    <a:lnTo>
                      <a:pt x="5139" y="1888"/>
                    </a:lnTo>
                    <a:lnTo>
                      <a:pt x="5083" y="1919"/>
                    </a:lnTo>
                    <a:lnTo>
                      <a:pt x="5100" y="1922"/>
                    </a:lnTo>
                    <a:lnTo>
                      <a:pt x="5130" y="1938"/>
                    </a:lnTo>
                    <a:lnTo>
                      <a:pt x="5155" y="1961"/>
                    </a:lnTo>
                    <a:lnTo>
                      <a:pt x="5173" y="1991"/>
                    </a:lnTo>
                    <a:lnTo>
                      <a:pt x="5183" y="2026"/>
                    </a:lnTo>
                    <a:lnTo>
                      <a:pt x="5185" y="2060"/>
                    </a:lnTo>
                    <a:lnTo>
                      <a:pt x="5179" y="2095"/>
                    </a:lnTo>
                    <a:lnTo>
                      <a:pt x="5162" y="2124"/>
                    </a:lnTo>
                    <a:lnTo>
                      <a:pt x="5149" y="2137"/>
                    </a:lnTo>
                    <a:lnTo>
                      <a:pt x="5142" y="2144"/>
                    </a:lnTo>
                    <a:lnTo>
                      <a:pt x="5129" y="2158"/>
                    </a:lnTo>
                    <a:lnTo>
                      <a:pt x="5127" y="2168"/>
                    </a:lnTo>
                    <a:lnTo>
                      <a:pt x="5129" y="2181"/>
                    </a:lnTo>
                    <a:lnTo>
                      <a:pt x="5139" y="2192"/>
                    </a:lnTo>
                    <a:lnTo>
                      <a:pt x="5162" y="2215"/>
                    </a:lnTo>
                    <a:lnTo>
                      <a:pt x="5216" y="2251"/>
                    </a:lnTo>
                    <a:lnTo>
                      <a:pt x="5306" y="2292"/>
                    </a:lnTo>
                    <a:lnTo>
                      <a:pt x="5365" y="2321"/>
                    </a:lnTo>
                    <a:lnTo>
                      <a:pt x="5395" y="2337"/>
                    </a:lnTo>
                    <a:lnTo>
                      <a:pt x="5448" y="2379"/>
                    </a:lnTo>
                    <a:lnTo>
                      <a:pt x="5489" y="2431"/>
                    </a:lnTo>
                    <a:lnTo>
                      <a:pt x="5506" y="2475"/>
                    </a:lnTo>
                    <a:lnTo>
                      <a:pt x="5509" y="2507"/>
                    </a:lnTo>
                    <a:lnTo>
                      <a:pt x="5507" y="2523"/>
                    </a:lnTo>
                    <a:lnTo>
                      <a:pt x="5470" y="2536"/>
                    </a:lnTo>
                    <a:lnTo>
                      <a:pt x="5434" y="2550"/>
                    </a:lnTo>
                    <a:lnTo>
                      <a:pt x="5425" y="2560"/>
                    </a:lnTo>
                    <a:lnTo>
                      <a:pt x="5421" y="2586"/>
                    </a:lnTo>
                    <a:lnTo>
                      <a:pt x="5430" y="2613"/>
                    </a:lnTo>
                    <a:lnTo>
                      <a:pt x="5445" y="2639"/>
                    </a:lnTo>
                    <a:lnTo>
                      <a:pt x="5455" y="2649"/>
                    </a:lnTo>
                    <a:lnTo>
                      <a:pt x="5477" y="2670"/>
                    </a:lnTo>
                    <a:lnTo>
                      <a:pt x="5507" y="2701"/>
                    </a:lnTo>
                    <a:lnTo>
                      <a:pt x="5520" y="2727"/>
                    </a:lnTo>
                    <a:lnTo>
                      <a:pt x="5522" y="2742"/>
                    </a:lnTo>
                    <a:lnTo>
                      <a:pt x="5520" y="2756"/>
                    </a:lnTo>
                    <a:lnTo>
                      <a:pt x="5504" y="2782"/>
                    </a:lnTo>
                    <a:lnTo>
                      <a:pt x="5479" y="2801"/>
                    </a:lnTo>
                    <a:lnTo>
                      <a:pt x="5448" y="2809"/>
                    </a:lnTo>
                    <a:lnTo>
                      <a:pt x="5432" y="2809"/>
                    </a:lnTo>
                    <a:close/>
                    <a:moveTo>
                      <a:pt x="4871" y="793"/>
                    </a:moveTo>
                    <a:lnTo>
                      <a:pt x="4836" y="796"/>
                    </a:lnTo>
                    <a:lnTo>
                      <a:pt x="4802" y="789"/>
                    </a:lnTo>
                    <a:lnTo>
                      <a:pt x="4763" y="779"/>
                    </a:lnTo>
                    <a:lnTo>
                      <a:pt x="4692" y="744"/>
                    </a:lnTo>
                    <a:lnTo>
                      <a:pt x="4594" y="675"/>
                    </a:lnTo>
                    <a:lnTo>
                      <a:pt x="4529" y="629"/>
                    </a:lnTo>
                    <a:lnTo>
                      <a:pt x="4489" y="603"/>
                    </a:lnTo>
                    <a:lnTo>
                      <a:pt x="4407" y="564"/>
                    </a:lnTo>
                    <a:lnTo>
                      <a:pt x="4319" y="535"/>
                    </a:lnTo>
                    <a:lnTo>
                      <a:pt x="4227" y="518"/>
                    </a:lnTo>
                    <a:lnTo>
                      <a:pt x="4135" y="512"/>
                    </a:lnTo>
                    <a:lnTo>
                      <a:pt x="4043" y="518"/>
                    </a:lnTo>
                    <a:lnTo>
                      <a:pt x="3951" y="537"/>
                    </a:lnTo>
                    <a:lnTo>
                      <a:pt x="3863" y="566"/>
                    </a:lnTo>
                    <a:lnTo>
                      <a:pt x="3821" y="586"/>
                    </a:lnTo>
                    <a:lnTo>
                      <a:pt x="3840" y="557"/>
                    </a:lnTo>
                    <a:lnTo>
                      <a:pt x="3870" y="494"/>
                    </a:lnTo>
                    <a:lnTo>
                      <a:pt x="3889" y="426"/>
                    </a:lnTo>
                    <a:lnTo>
                      <a:pt x="3896" y="357"/>
                    </a:lnTo>
                    <a:lnTo>
                      <a:pt x="3894" y="322"/>
                    </a:lnTo>
                    <a:lnTo>
                      <a:pt x="3863" y="332"/>
                    </a:lnTo>
                    <a:lnTo>
                      <a:pt x="3724" y="253"/>
                    </a:lnTo>
                    <a:lnTo>
                      <a:pt x="3506" y="144"/>
                    </a:lnTo>
                    <a:lnTo>
                      <a:pt x="3357" y="82"/>
                    </a:lnTo>
                    <a:lnTo>
                      <a:pt x="3206" y="34"/>
                    </a:lnTo>
                    <a:lnTo>
                      <a:pt x="3053" y="5"/>
                    </a:lnTo>
                    <a:lnTo>
                      <a:pt x="2940" y="0"/>
                    </a:lnTo>
                    <a:lnTo>
                      <a:pt x="2863" y="3"/>
                    </a:lnTo>
                    <a:lnTo>
                      <a:pt x="2788" y="14"/>
                    </a:lnTo>
                    <a:lnTo>
                      <a:pt x="2713" y="33"/>
                    </a:lnTo>
                    <a:lnTo>
                      <a:pt x="2676" y="44"/>
                    </a:lnTo>
                    <a:lnTo>
                      <a:pt x="2608" y="72"/>
                    </a:lnTo>
                    <a:lnTo>
                      <a:pt x="2477" y="134"/>
                    </a:lnTo>
                    <a:lnTo>
                      <a:pt x="2408" y="159"/>
                    </a:lnTo>
                    <a:lnTo>
                      <a:pt x="2333" y="184"/>
                    </a:lnTo>
                    <a:lnTo>
                      <a:pt x="2220" y="217"/>
                    </a:lnTo>
                    <a:lnTo>
                      <a:pt x="2147" y="249"/>
                    </a:lnTo>
                    <a:lnTo>
                      <a:pt x="2116" y="270"/>
                    </a:lnTo>
                    <a:lnTo>
                      <a:pt x="2100" y="282"/>
                    </a:lnTo>
                    <a:lnTo>
                      <a:pt x="2071" y="311"/>
                    </a:lnTo>
                    <a:lnTo>
                      <a:pt x="2050" y="345"/>
                    </a:lnTo>
                    <a:lnTo>
                      <a:pt x="2032" y="381"/>
                    </a:lnTo>
                    <a:lnTo>
                      <a:pt x="2022" y="419"/>
                    </a:lnTo>
                    <a:lnTo>
                      <a:pt x="2021" y="456"/>
                    </a:lnTo>
                    <a:lnTo>
                      <a:pt x="2028" y="492"/>
                    </a:lnTo>
                    <a:lnTo>
                      <a:pt x="2045" y="525"/>
                    </a:lnTo>
                    <a:lnTo>
                      <a:pt x="2058" y="540"/>
                    </a:lnTo>
                    <a:lnTo>
                      <a:pt x="2070" y="550"/>
                    </a:lnTo>
                    <a:lnTo>
                      <a:pt x="2096" y="567"/>
                    </a:lnTo>
                    <a:lnTo>
                      <a:pt x="2140" y="583"/>
                    </a:lnTo>
                    <a:lnTo>
                      <a:pt x="2241" y="590"/>
                    </a:lnTo>
                    <a:lnTo>
                      <a:pt x="2307" y="593"/>
                    </a:lnTo>
                    <a:lnTo>
                      <a:pt x="2340" y="599"/>
                    </a:lnTo>
                    <a:lnTo>
                      <a:pt x="2402" y="630"/>
                    </a:lnTo>
                    <a:lnTo>
                      <a:pt x="2437" y="665"/>
                    </a:lnTo>
                    <a:lnTo>
                      <a:pt x="2451" y="691"/>
                    </a:lnTo>
                    <a:lnTo>
                      <a:pt x="2457" y="718"/>
                    </a:lnTo>
                    <a:lnTo>
                      <a:pt x="2453" y="747"/>
                    </a:lnTo>
                    <a:lnTo>
                      <a:pt x="2446" y="761"/>
                    </a:lnTo>
                    <a:lnTo>
                      <a:pt x="1874" y="1029"/>
                    </a:lnTo>
                    <a:lnTo>
                      <a:pt x="1304" y="1297"/>
                    </a:lnTo>
                    <a:lnTo>
                      <a:pt x="1335" y="1309"/>
                    </a:lnTo>
                    <a:lnTo>
                      <a:pt x="1396" y="1343"/>
                    </a:lnTo>
                    <a:lnTo>
                      <a:pt x="1448" y="1386"/>
                    </a:lnTo>
                    <a:lnTo>
                      <a:pt x="1491" y="1440"/>
                    </a:lnTo>
                    <a:lnTo>
                      <a:pt x="1525" y="1499"/>
                    </a:lnTo>
                    <a:lnTo>
                      <a:pt x="1550" y="1564"/>
                    </a:lnTo>
                    <a:lnTo>
                      <a:pt x="1563" y="1631"/>
                    </a:lnTo>
                    <a:lnTo>
                      <a:pt x="1561" y="1699"/>
                    </a:lnTo>
                    <a:lnTo>
                      <a:pt x="1556" y="1734"/>
                    </a:lnTo>
                    <a:lnTo>
                      <a:pt x="1533" y="1736"/>
                    </a:lnTo>
                    <a:lnTo>
                      <a:pt x="1485" y="1736"/>
                    </a:lnTo>
                    <a:lnTo>
                      <a:pt x="1413" y="1725"/>
                    </a:lnTo>
                    <a:lnTo>
                      <a:pt x="1319" y="1699"/>
                    </a:lnTo>
                    <a:lnTo>
                      <a:pt x="1224" y="1675"/>
                    </a:lnTo>
                    <a:lnTo>
                      <a:pt x="1175" y="1669"/>
                    </a:lnTo>
                    <a:lnTo>
                      <a:pt x="1141" y="1669"/>
                    </a:lnTo>
                    <a:lnTo>
                      <a:pt x="1072" y="1680"/>
                    </a:lnTo>
                    <a:lnTo>
                      <a:pt x="1007" y="1706"/>
                    </a:lnTo>
                    <a:lnTo>
                      <a:pt x="948" y="1744"/>
                    </a:lnTo>
                    <a:lnTo>
                      <a:pt x="897" y="1791"/>
                    </a:lnTo>
                    <a:lnTo>
                      <a:pt x="856" y="1847"/>
                    </a:lnTo>
                    <a:lnTo>
                      <a:pt x="824" y="1911"/>
                    </a:lnTo>
                    <a:lnTo>
                      <a:pt x="808" y="1977"/>
                    </a:lnTo>
                    <a:lnTo>
                      <a:pt x="805" y="2013"/>
                    </a:lnTo>
                    <a:lnTo>
                      <a:pt x="807" y="2048"/>
                    </a:lnTo>
                    <a:lnTo>
                      <a:pt x="820" y="2115"/>
                    </a:lnTo>
                    <a:lnTo>
                      <a:pt x="847" y="2179"/>
                    </a:lnTo>
                    <a:lnTo>
                      <a:pt x="886" y="2238"/>
                    </a:lnTo>
                    <a:lnTo>
                      <a:pt x="936" y="2287"/>
                    </a:lnTo>
                    <a:lnTo>
                      <a:pt x="994" y="2327"/>
                    </a:lnTo>
                    <a:lnTo>
                      <a:pt x="1057" y="2354"/>
                    </a:lnTo>
                    <a:lnTo>
                      <a:pt x="1125" y="2369"/>
                    </a:lnTo>
                    <a:lnTo>
                      <a:pt x="1160" y="2370"/>
                    </a:lnTo>
                    <a:lnTo>
                      <a:pt x="1213" y="2367"/>
                    </a:lnTo>
                    <a:lnTo>
                      <a:pt x="1317" y="2344"/>
                    </a:lnTo>
                    <a:lnTo>
                      <a:pt x="1420" y="2320"/>
                    </a:lnTo>
                    <a:lnTo>
                      <a:pt x="1497" y="2311"/>
                    </a:lnTo>
                    <a:lnTo>
                      <a:pt x="1548" y="2314"/>
                    </a:lnTo>
                    <a:lnTo>
                      <a:pt x="1573" y="2320"/>
                    </a:lnTo>
                    <a:lnTo>
                      <a:pt x="1574" y="2297"/>
                    </a:lnTo>
                    <a:lnTo>
                      <a:pt x="1584" y="2251"/>
                    </a:lnTo>
                    <a:lnTo>
                      <a:pt x="1609" y="2184"/>
                    </a:lnTo>
                    <a:lnTo>
                      <a:pt x="1659" y="2102"/>
                    </a:lnTo>
                    <a:lnTo>
                      <a:pt x="1723" y="2027"/>
                    </a:lnTo>
                    <a:lnTo>
                      <a:pt x="1756" y="1993"/>
                    </a:lnTo>
                    <a:lnTo>
                      <a:pt x="1789" y="1960"/>
                    </a:lnTo>
                    <a:lnTo>
                      <a:pt x="1861" y="1896"/>
                    </a:lnTo>
                    <a:lnTo>
                      <a:pt x="1939" y="1840"/>
                    </a:lnTo>
                    <a:lnTo>
                      <a:pt x="2021" y="1791"/>
                    </a:lnTo>
                    <a:lnTo>
                      <a:pt x="2106" y="1752"/>
                    </a:lnTo>
                    <a:lnTo>
                      <a:pt x="2194" y="1728"/>
                    </a:lnTo>
                    <a:lnTo>
                      <a:pt x="2281" y="1721"/>
                    </a:lnTo>
                    <a:lnTo>
                      <a:pt x="2371" y="1731"/>
                    </a:lnTo>
                    <a:lnTo>
                      <a:pt x="2414" y="1745"/>
                    </a:lnTo>
                    <a:lnTo>
                      <a:pt x="2443" y="1757"/>
                    </a:lnTo>
                    <a:lnTo>
                      <a:pt x="2496" y="1784"/>
                    </a:lnTo>
                    <a:lnTo>
                      <a:pt x="2571" y="1837"/>
                    </a:lnTo>
                    <a:lnTo>
                      <a:pt x="2620" y="1875"/>
                    </a:lnTo>
                    <a:lnTo>
                      <a:pt x="2830" y="2042"/>
                    </a:lnTo>
                    <a:lnTo>
                      <a:pt x="3040" y="2210"/>
                    </a:lnTo>
                    <a:lnTo>
                      <a:pt x="3107" y="2143"/>
                    </a:lnTo>
                    <a:lnTo>
                      <a:pt x="3174" y="2075"/>
                    </a:lnTo>
                    <a:lnTo>
                      <a:pt x="3288" y="2196"/>
                    </a:lnTo>
                    <a:lnTo>
                      <a:pt x="3405" y="2318"/>
                    </a:lnTo>
                    <a:lnTo>
                      <a:pt x="3462" y="2279"/>
                    </a:lnTo>
                    <a:lnTo>
                      <a:pt x="3521" y="2239"/>
                    </a:lnTo>
                    <a:lnTo>
                      <a:pt x="3565" y="2347"/>
                    </a:lnTo>
                    <a:lnTo>
                      <a:pt x="3606" y="2455"/>
                    </a:lnTo>
                    <a:lnTo>
                      <a:pt x="3622" y="2337"/>
                    </a:lnTo>
                    <a:lnTo>
                      <a:pt x="3637" y="2220"/>
                    </a:lnTo>
                    <a:lnTo>
                      <a:pt x="3707" y="2222"/>
                    </a:lnTo>
                    <a:lnTo>
                      <a:pt x="3811" y="2215"/>
                    </a:lnTo>
                    <a:lnTo>
                      <a:pt x="3877" y="2199"/>
                    </a:lnTo>
                    <a:lnTo>
                      <a:pt x="3909" y="2184"/>
                    </a:lnTo>
                    <a:lnTo>
                      <a:pt x="3939" y="2167"/>
                    </a:lnTo>
                    <a:lnTo>
                      <a:pt x="3991" y="2118"/>
                    </a:lnTo>
                    <a:lnTo>
                      <a:pt x="4023" y="2056"/>
                    </a:lnTo>
                    <a:lnTo>
                      <a:pt x="4028" y="2007"/>
                    </a:lnTo>
                    <a:lnTo>
                      <a:pt x="4024" y="1974"/>
                    </a:lnTo>
                    <a:lnTo>
                      <a:pt x="4018" y="1958"/>
                    </a:lnTo>
                    <a:lnTo>
                      <a:pt x="4002" y="1925"/>
                    </a:lnTo>
                    <a:lnTo>
                      <a:pt x="3969" y="1878"/>
                    </a:lnTo>
                    <a:lnTo>
                      <a:pt x="3953" y="1844"/>
                    </a:lnTo>
                    <a:lnTo>
                      <a:pt x="3949" y="1827"/>
                    </a:lnTo>
                    <a:lnTo>
                      <a:pt x="3946" y="1810"/>
                    </a:lnTo>
                    <a:lnTo>
                      <a:pt x="3953" y="1777"/>
                    </a:lnTo>
                    <a:lnTo>
                      <a:pt x="3971" y="1748"/>
                    </a:lnTo>
                    <a:lnTo>
                      <a:pt x="3998" y="1723"/>
                    </a:lnTo>
                    <a:lnTo>
                      <a:pt x="4031" y="1706"/>
                    </a:lnTo>
                    <a:lnTo>
                      <a:pt x="4067" y="1696"/>
                    </a:lnTo>
                    <a:lnTo>
                      <a:pt x="4106" y="1693"/>
                    </a:lnTo>
                    <a:lnTo>
                      <a:pt x="4142" y="1700"/>
                    </a:lnTo>
                    <a:lnTo>
                      <a:pt x="4159" y="1708"/>
                    </a:lnTo>
                    <a:lnTo>
                      <a:pt x="4191" y="1726"/>
                    </a:lnTo>
                    <a:lnTo>
                      <a:pt x="4243" y="1777"/>
                    </a:lnTo>
                    <a:lnTo>
                      <a:pt x="4283" y="1840"/>
                    </a:lnTo>
                    <a:lnTo>
                      <a:pt x="4316" y="1911"/>
                    </a:lnTo>
                    <a:lnTo>
                      <a:pt x="4331" y="1945"/>
                    </a:lnTo>
                    <a:lnTo>
                      <a:pt x="4361" y="1804"/>
                    </a:lnTo>
                    <a:lnTo>
                      <a:pt x="4391" y="1663"/>
                    </a:lnTo>
                    <a:lnTo>
                      <a:pt x="4426" y="1748"/>
                    </a:lnTo>
                    <a:lnTo>
                      <a:pt x="4505" y="1914"/>
                    </a:lnTo>
                    <a:lnTo>
                      <a:pt x="4597" y="2072"/>
                    </a:lnTo>
                    <a:lnTo>
                      <a:pt x="4702" y="2222"/>
                    </a:lnTo>
                    <a:lnTo>
                      <a:pt x="4760" y="2292"/>
                    </a:lnTo>
                    <a:lnTo>
                      <a:pt x="4705" y="2282"/>
                    </a:lnTo>
                    <a:lnTo>
                      <a:pt x="4599" y="2271"/>
                    </a:lnTo>
                    <a:lnTo>
                      <a:pt x="4489" y="2266"/>
                    </a:lnTo>
                    <a:lnTo>
                      <a:pt x="4381" y="2269"/>
                    </a:lnTo>
                    <a:lnTo>
                      <a:pt x="4273" y="2281"/>
                    </a:lnTo>
                    <a:lnTo>
                      <a:pt x="4167" y="2300"/>
                    </a:lnTo>
                    <a:lnTo>
                      <a:pt x="4061" y="2325"/>
                    </a:lnTo>
                    <a:lnTo>
                      <a:pt x="3959" y="2359"/>
                    </a:lnTo>
                    <a:lnTo>
                      <a:pt x="3909" y="2379"/>
                    </a:lnTo>
                    <a:lnTo>
                      <a:pt x="3925" y="2400"/>
                    </a:lnTo>
                    <a:lnTo>
                      <a:pt x="3962" y="2441"/>
                    </a:lnTo>
                    <a:lnTo>
                      <a:pt x="4025" y="2493"/>
                    </a:lnTo>
                    <a:lnTo>
                      <a:pt x="4123" y="2540"/>
                    </a:lnTo>
                    <a:lnTo>
                      <a:pt x="4204" y="2559"/>
                    </a:lnTo>
                    <a:lnTo>
                      <a:pt x="4257" y="2563"/>
                    </a:lnTo>
                    <a:lnTo>
                      <a:pt x="4285" y="2563"/>
                    </a:lnTo>
                    <a:lnTo>
                      <a:pt x="4335" y="2560"/>
                    </a:lnTo>
                    <a:lnTo>
                      <a:pt x="4409" y="2562"/>
                    </a:lnTo>
                    <a:lnTo>
                      <a:pt x="4453" y="2575"/>
                    </a:lnTo>
                    <a:lnTo>
                      <a:pt x="4472" y="2588"/>
                    </a:lnTo>
                    <a:lnTo>
                      <a:pt x="4486" y="2601"/>
                    </a:lnTo>
                    <a:lnTo>
                      <a:pt x="4505" y="2631"/>
                    </a:lnTo>
                    <a:lnTo>
                      <a:pt x="4521" y="2683"/>
                    </a:lnTo>
                    <a:lnTo>
                      <a:pt x="4527" y="2719"/>
                    </a:lnTo>
                    <a:lnTo>
                      <a:pt x="4560" y="2917"/>
                    </a:lnTo>
                    <a:lnTo>
                      <a:pt x="4591" y="3115"/>
                    </a:lnTo>
                    <a:lnTo>
                      <a:pt x="4563" y="3093"/>
                    </a:lnTo>
                    <a:lnTo>
                      <a:pt x="4501" y="3058"/>
                    </a:lnTo>
                    <a:lnTo>
                      <a:pt x="4434" y="3035"/>
                    </a:lnTo>
                    <a:lnTo>
                      <a:pt x="4364" y="3020"/>
                    </a:lnTo>
                    <a:lnTo>
                      <a:pt x="4254" y="3007"/>
                    </a:lnTo>
                    <a:lnTo>
                      <a:pt x="4103" y="3002"/>
                    </a:lnTo>
                    <a:lnTo>
                      <a:pt x="4030" y="3002"/>
                    </a:lnTo>
                    <a:lnTo>
                      <a:pt x="3955" y="2998"/>
                    </a:lnTo>
                    <a:lnTo>
                      <a:pt x="3843" y="2981"/>
                    </a:lnTo>
                    <a:lnTo>
                      <a:pt x="3769" y="2961"/>
                    </a:lnTo>
                    <a:lnTo>
                      <a:pt x="3701" y="2933"/>
                    </a:lnTo>
                    <a:lnTo>
                      <a:pt x="3639" y="2897"/>
                    </a:lnTo>
                    <a:lnTo>
                      <a:pt x="3588" y="2851"/>
                    </a:lnTo>
                    <a:lnTo>
                      <a:pt x="3547" y="2794"/>
                    </a:lnTo>
                    <a:lnTo>
                      <a:pt x="3533" y="2760"/>
                    </a:lnTo>
                    <a:lnTo>
                      <a:pt x="3506" y="2795"/>
                    </a:lnTo>
                    <a:lnTo>
                      <a:pt x="3464" y="2873"/>
                    </a:lnTo>
                    <a:lnTo>
                      <a:pt x="3441" y="2958"/>
                    </a:lnTo>
                    <a:lnTo>
                      <a:pt x="3436" y="3046"/>
                    </a:lnTo>
                    <a:lnTo>
                      <a:pt x="3442" y="3090"/>
                    </a:lnTo>
                    <a:lnTo>
                      <a:pt x="3366" y="3071"/>
                    </a:lnTo>
                    <a:lnTo>
                      <a:pt x="3251" y="3034"/>
                    </a:lnTo>
                    <a:lnTo>
                      <a:pt x="3176" y="3002"/>
                    </a:lnTo>
                    <a:lnTo>
                      <a:pt x="3108" y="2965"/>
                    </a:lnTo>
                    <a:lnTo>
                      <a:pt x="3048" y="2919"/>
                    </a:lnTo>
                    <a:lnTo>
                      <a:pt x="2999" y="2864"/>
                    </a:lnTo>
                    <a:lnTo>
                      <a:pt x="2961" y="2801"/>
                    </a:lnTo>
                    <a:lnTo>
                      <a:pt x="2948" y="2763"/>
                    </a:lnTo>
                    <a:lnTo>
                      <a:pt x="2918" y="2773"/>
                    </a:lnTo>
                    <a:lnTo>
                      <a:pt x="2857" y="2781"/>
                    </a:lnTo>
                    <a:lnTo>
                      <a:pt x="2794" y="2775"/>
                    </a:lnTo>
                    <a:lnTo>
                      <a:pt x="2735" y="2758"/>
                    </a:lnTo>
                    <a:lnTo>
                      <a:pt x="2679" y="2729"/>
                    </a:lnTo>
                    <a:lnTo>
                      <a:pt x="2630" y="2690"/>
                    </a:lnTo>
                    <a:lnTo>
                      <a:pt x="2590" y="2644"/>
                    </a:lnTo>
                    <a:lnTo>
                      <a:pt x="2559" y="2589"/>
                    </a:lnTo>
                    <a:lnTo>
                      <a:pt x="2551" y="2559"/>
                    </a:lnTo>
                    <a:lnTo>
                      <a:pt x="2541" y="2514"/>
                    </a:lnTo>
                    <a:lnTo>
                      <a:pt x="2520" y="2449"/>
                    </a:lnTo>
                    <a:lnTo>
                      <a:pt x="2497" y="2415"/>
                    </a:lnTo>
                    <a:lnTo>
                      <a:pt x="2480" y="2402"/>
                    </a:lnTo>
                    <a:lnTo>
                      <a:pt x="2457" y="2392"/>
                    </a:lnTo>
                    <a:lnTo>
                      <a:pt x="2402" y="2387"/>
                    </a:lnTo>
                    <a:lnTo>
                      <a:pt x="2375" y="2392"/>
                    </a:lnTo>
                    <a:lnTo>
                      <a:pt x="1924" y="2442"/>
                    </a:lnTo>
                    <a:lnTo>
                      <a:pt x="1475" y="2494"/>
                    </a:lnTo>
                    <a:lnTo>
                      <a:pt x="1351" y="2508"/>
                    </a:lnTo>
                    <a:lnTo>
                      <a:pt x="1168" y="2546"/>
                    </a:lnTo>
                    <a:lnTo>
                      <a:pt x="1052" y="2586"/>
                    </a:lnTo>
                    <a:lnTo>
                      <a:pt x="997" y="2613"/>
                    </a:lnTo>
                    <a:lnTo>
                      <a:pt x="971" y="2629"/>
                    </a:lnTo>
                    <a:lnTo>
                      <a:pt x="919" y="2665"/>
                    </a:lnTo>
                    <a:lnTo>
                      <a:pt x="873" y="2709"/>
                    </a:lnTo>
                    <a:lnTo>
                      <a:pt x="833" y="2756"/>
                    </a:lnTo>
                    <a:lnTo>
                      <a:pt x="800" y="2808"/>
                    </a:lnTo>
                    <a:lnTo>
                      <a:pt x="774" y="2863"/>
                    </a:lnTo>
                    <a:lnTo>
                      <a:pt x="758" y="2922"/>
                    </a:lnTo>
                    <a:lnTo>
                      <a:pt x="752" y="2982"/>
                    </a:lnTo>
                    <a:lnTo>
                      <a:pt x="755" y="3012"/>
                    </a:lnTo>
                    <a:lnTo>
                      <a:pt x="703" y="3044"/>
                    </a:lnTo>
                    <a:lnTo>
                      <a:pt x="604" y="3112"/>
                    </a:lnTo>
                    <a:lnTo>
                      <a:pt x="509" y="3187"/>
                    </a:lnTo>
                    <a:lnTo>
                      <a:pt x="419" y="3267"/>
                    </a:lnTo>
                    <a:lnTo>
                      <a:pt x="334" y="3352"/>
                    </a:lnTo>
                    <a:lnTo>
                      <a:pt x="255" y="3444"/>
                    </a:lnTo>
                    <a:lnTo>
                      <a:pt x="183" y="3541"/>
                    </a:lnTo>
                    <a:lnTo>
                      <a:pt x="117" y="3640"/>
                    </a:lnTo>
                    <a:lnTo>
                      <a:pt x="87" y="3694"/>
                    </a:lnTo>
                    <a:lnTo>
                      <a:pt x="68" y="3725"/>
                    </a:lnTo>
                    <a:lnTo>
                      <a:pt x="35" y="3794"/>
                    </a:lnTo>
                    <a:lnTo>
                      <a:pt x="13" y="3865"/>
                    </a:lnTo>
                    <a:lnTo>
                      <a:pt x="7" y="3938"/>
                    </a:lnTo>
                    <a:lnTo>
                      <a:pt x="13" y="3974"/>
                    </a:lnTo>
                    <a:lnTo>
                      <a:pt x="19" y="4002"/>
                    </a:lnTo>
                    <a:lnTo>
                      <a:pt x="39" y="4055"/>
                    </a:lnTo>
                    <a:lnTo>
                      <a:pt x="77" y="4133"/>
                    </a:lnTo>
                    <a:lnTo>
                      <a:pt x="92" y="4188"/>
                    </a:lnTo>
                    <a:lnTo>
                      <a:pt x="95" y="4211"/>
                    </a:lnTo>
                    <a:lnTo>
                      <a:pt x="97" y="4258"/>
                    </a:lnTo>
                    <a:lnTo>
                      <a:pt x="88" y="4327"/>
                    </a:lnTo>
                    <a:lnTo>
                      <a:pt x="43" y="4467"/>
                    </a:lnTo>
                    <a:lnTo>
                      <a:pt x="16" y="4561"/>
                    </a:lnTo>
                    <a:lnTo>
                      <a:pt x="9" y="4594"/>
                    </a:lnTo>
                    <a:lnTo>
                      <a:pt x="0" y="4660"/>
                    </a:lnTo>
                    <a:lnTo>
                      <a:pt x="2" y="4758"/>
                    </a:lnTo>
                    <a:lnTo>
                      <a:pt x="26" y="4886"/>
                    </a:lnTo>
                    <a:lnTo>
                      <a:pt x="75" y="5011"/>
                    </a:lnTo>
                    <a:lnTo>
                      <a:pt x="141" y="5132"/>
                    </a:lnTo>
                    <a:lnTo>
                      <a:pt x="221" y="5249"/>
                    </a:lnTo>
                    <a:lnTo>
                      <a:pt x="355" y="5416"/>
                    </a:lnTo>
                    <a:lnTo>
                      <a:pt x="450" y="5520"/>
                    </a:lnTo>
                    <a:lnTo>
                      <a:pt x="494" y="5566"/>
                    </a:lnTo>
                    <a:lnTo>
                      <a:pt x="591" y="5658"/>
                    </a:lnTo>
                    <a:lnTo>
                      <a:pt x="668" y="5716"/>
                    </a:lnTo>
                    <a:lnTo>
                      <a:pt x="725" y="5747"/>
                    </a:lnTo>
                    <a:lnTo>
                      <a:pt x="782" y="5770"/>
                    </a:lnTo>
                    <a:lnTo>
                      <a:pt x="844" y="5785"/>
                    </a:lnTo>
                    <a:lnTo>
                      <a:pt x="876" y="5786"/>
                    </a:lnTo>
                    <a:lnTo>
                      <a:pt x="915" y="5786"/>
                    </a:lnTo>
                    <a:lnTo>
                      <a:pt x="994" y="5773"/>
                    </a:lnTo>
                    <a:lnTo>
                      <a:pt x="1109" y="5734"/>
                    </a:lnTo>
                    <a:lnTo>
                      <a:pt x="1184" y="5704"/>
                    </a:lnTo>
                    <a:lnTo>
                      <a:pt x="1292" y="5664"/>
                    </a:lnTo>
                    <a:lnTo>
                      <a:pt x="1514" y="5603"/>
                    </a:lnTo>
                    <a:lnTo>
                      <a:pt x="1741" y="5564"/>
                    </a:lnTo>
                    <a:lnTo>
                      <a:pt x="1972" y="5550"/>
                    </a:lnTo>
                    <a:lnTo>
                      <a:pt x="2087" y="5553"/>
                    </a:lnTo>
                    <a:lnTo>
                      <a:pt x="2075" y="5563"/>
                    </a:lnTo>
                    <a:lnTo>
                      <a:pt x="2061" y="5589"/>
                    </a:lnTo>
                    <a:lnTo>
                      <a:pt x="2058" y="5618"/>
                    </a:lnTo>
                    <a:lnTo>
                      <a:pt x="2065" y="5646"/>
                    </a:lnTo>
                    <a:lnTo>
                      <a:pt x="2081" y="5675"/>
                    </a:lnTo>
                    <a:lnTo>
                      <a:pt x="2103" y="5703"/>
                    </a:lnTo>
                    <a:lnTo>
                      <a:pt x="2130" y="5724"/>
                    </a:lnTo>
                    <a:lnTo>
                      <a:pt x="2160" y="5739"/>
                    </a:lnTo>
                    <a:lnTo>
                      <a:pt x="2176" y="5743"/>
                    </a:lnTo>
                    <a:lnTo>
                      <a:pt x="2208" y="5749"/>
                    </a:lnTo>
                    <a:lnTo>
                      <a:pt x="2274" y="5749"/>
                    </a:lnTo>
                    <a:lnTo>
                      <a:pt x="2342" y="5747"/>
                    </a:lnTo>
                    <a:lnTo>
                      <a:pt x="2407" y="5753"/>
                    </a:lnTo>
                    <a:lnTo>
                      <a:pt x="2438" y="5762"/>
                    </a:lnTo>
                    <a:lnTo>
                      <a:pt x="2472" y="5776"/>
                    </a:lnTo>
                    <a:lnTo>
                      <a:pt x="2525" y="5819"/>
                    </a:lnTo>
                    <a:lnTo>
                      <a:pt x="2558" y="5878"/>
                    </a:lnTo>
                    <a:lnTo>
                      <a:pt x="2577" y="5946"/>
                    </a:lnTo>
                    <a:lnTo>
                      <a:pt x="2582" y="6022"/>
                    </a:lnTo>
                    <a:lnTo>
                      <a:pt x="2575" y="6102"/>
                    </a:lnTo>
                    <a:lnTo>
                      <a:pt x="2558" y="6181"/>
                    </a:lnTo>
                    <a:lnTo>
                      <a:pt x="2532" y="6256"/>
                    </a:lnTo>
                    <a:lnTo>
                      <a:pt x="2516" y="6292"/>
                    </a:lnTo>
                    <a:lnTo>
                      <a:pt x="2581" y="6279"/>
                    </a:lnTo>
                    <a:lnTo>
                      <a:pt x="2647" y="6266"/>
                    </a:lnTo>
                    <a:lnTo>
                      <a:pt x="2613" y="6358"/>
                    </a:lnTo>
                    <a:lnTo>
                      <a:pt x="2577" y="6447"/>
                    </a:lnTo>
                    <a:lnTo>
                      <a:pt x="2601" y="6451"/>
                    </a:lnTo>
                    <a:lnTo>
                      <a:pt x="2646" y="6464"/>
                    </a:lnTo>
                    <a:lnTo>
                      <a:pt x="2708" y="6495"/>
                    </a:lnTo>
                    <a:lnTo>
                      <a:pt x="2775" y="6557"/>
                    </a:lnTo>
                    <a:lnTo>
                      <a:pt x="2827" y="6636"/>
                    </a:lnTo>
                    <a:lnTo>
                      <a:pt x="2865" y="6727"/>
                    </a:lnTo>
                    <a:lnTo>
                      <a:pt x="2886" y="6826"/>
                    </a:lnTo>
                    <a:lnTo>
                      <a:pt x="2893" y="6930"/>
                    </a:lnTo>
                    <a:lnTo>
                      <a:pt x="2886" y="7032"/>
                    </a:lnTo>
                    <a:lnTo>
                      <a:pt x="2876" y="7081"/>
                    </a:lnTo>
                    <a:lnTo>
                      <a:pt x="2850" y="7176"/>
                    </a:lnTo>
                    <a:lnTo>
                      <a:pt x="2783" y="7363"/>
                    </a:lnTo>
                    <a:lnTo>
                      <a:pt x="2713" y="7549"/>
                    </a:lnTo>
                    <a:lnTo>
                      <a:pt x="2676" y="7691"/>
                    </a:lnTo>
                    <a:lnTo>
                      <a:pt x="2662" y="7788"/>
                    </a:lnTo>
                    <a:lnTo>
                      <a:pt x="2660" y="7837"/>
                    </a:lnTo>
                    <a:lnTo>
                      <a:pt x="2660" y="7890"/>
                    </a:lnTo>
                    <a:lnTo>
                      <a:pt x="2675" y="7997"/>
                    </a:lnTo>
                    <a:lnTo>
                      <a:pt x="2713" y="8155"/>
                    </a:lnTo>
                    <a:lnTo>
                      <a:pt x="2748" y="8259"/>
                    </a:lnTo>
                    <a:lnTo>
                      <a:pt x="2914" y="8780"/>
                    </a:lnTo>
                    <a:lnTo>
                      <a:pt x="3081" y="9304"/>
                    </a:lnTo>
                    <a:lnTo>
                      <a:pt x="3110" y="9307"/>
                    </a:lnTo>
                    <a:lnTo>
                      <a:pt x="3166" y="9304"/>
                    </a:lnTo>
                    <a:lnTo>
                      <a:pt x="3218" y="9293"/>
                    </a:lnTo>
                    <a:lnTo>
                      <a:pt x="3269" y="9274"/>
                    </a:lnTo>
                    <a:lnTo>
                      <a:pt x="3341" y="9235"/>
                    </a:lnTo>
                    <a:lnTo>
                      <a:pt x="3434" y="9165"/>
                    </a:lnTo>
                    <a:lnTo>
                      <a:pt x="3567" y="9039"/>
                    </a:lnTo>
                    <a:lnTo>
                      <a:pt x="3707" y="8916"/>
                    </a:lnTo>
                    <a:lnTo>
                      <a:pt x="3807" y="8848"/>
                    </a:lnTo>
                    <a:lnTo>
                      <a:pt x="3860" y="8822"/>
                    </a:lnTo>
                    <a:lnTo>
                      <a:pt x="3943" y="8792"/>
                    </a:lnTo>
                    <a:lnTo>
                      <a:pt x="4070" y="8751"/>
                    </a:lnTo>
                    <a:lnTo>
                      <a:pt x="4146" y="8712"/>
                    </a:lnTo>
                    <a:lnTo>
                      <a:pt x="4180" y="8685"/>
                    </a:lnTo>
                    <a:lnTo>
                      <a:pt x="4195" y="8669"/>
                    </a:lnTo>
                    <a:lnTo>
                      <a:pt x="4216" y="8632"/>
                    </a:lnTo>
                    <a:lnTo>
                      <a:pt x="4227" y="8590"/>
                    </a:lnTo>
                    <a:lnTo>
                      <a:pt x="4228" y="8547"/>
                    </a:lnTo>
                    <a:lnTo>
                      <a:pt x="4221" y="8505"/>
                    </a:lnTo>
                    <a:lnTo>
                      <a:pt x="4205" y="8469"/>
                    </a:lnTo>
                    <a:lnTo>
                      <a:pt x="4181" y="8442"/>
                    </a:lnTo>
                    <a:lnTo>
                      <a:pt x="4149" y="8427"/>
                    </a:lnTo>
                    <a:lnTo>
                      <a:pt x="4131" y="8426"/>
                    </a:lnTo>
                    <a:lnTo>
                      <a:pt x="4156" y="8422"/>
                    </a:lnTo>
                    <a:lnTo>
                      <a:pt x="4208" y="8406"/>
                    </a:lnTo>
                    <a:lnTo>
                      <a:pt x="4256" y="8381"/>
                    </a:lnTo>
                    <a:lnTo>
                      <a:pt x="4298" y="8348"/>
                    </a:lnTo>
                    <a:lnTo>
                      <a:pt x="4335" y="8308"/>
                    </a:lnTo>
                    <a:lnTo>
                      <a:pt x="4364" y="8263"/>
                    </a:lnTo>
                    <a:lnTo>
                      <a:pt x="4385" y="8214"/>
                    </a:lnTo>
                    <a:lnTo>
                      <a:pt x="4398" y="8162"/>
                    </a:lnTo>
                    <a:lnTo>
                      <a:pt x="4400" y="8135"/>
                    </a:lnTo>
                    <a:lnTo>
                      <a:pt x="4398" y="8075"/>
                    </a:lnTo>
                    <a:lnTo>
                      <a:pt x="4401" y="8014"/>
                    </a:lnTo>
                    <a:lnTo>
                      <a:pt x="4406" y="7994"/>
                    </a:lnTo>
                    <a:lnTo>
                      <a:pt x="4421" y="7954"/>
                    </a:lnTo>
                    <a:lnTo>
                      <a:pt x="4455" y="7896"/>
                    </a:lnTo>
                    <a:lnTo>
                      <a:pt x="4481" y="7858"/>
                    </a:lnTo>
                    <a:lnTo>
                      <a:pt x="4522" y="7799"/>
                    </a:lnTo>
                    <a:lnTo>
                      <a:pt x="4597" y="7677"/>
                    </a:lnTo>
                    <a:lnTo>
                      <a:pt x="4701" y="7487"/>
                    </a:lnTo>
                    <a:lnTo>
                      <a:pt x="4823" y="7225"/>
                    </a:lnTo>
                    <a:lnTo>
                      <a:pt x="4934" y="6957"/>
                    </a:lnTo>
                    <a:lnTo>
                      <a:pt x="4987" y="6822"/>
                    </a:lnTo>
                    <a:lnTo>
                      <a:pt x="5044" y="6679"/>
                    </a:lnTo>
                    <a:lnTo>
                      <a:pt x="5100" y="6536"/>
                    </a:lnTo>
                    <a:lnTo>
                      <a:pt x="5310" y="6002"/>
                    </a:lnTo>
                    <a:lnTo>
                      <a:pt x="5522" y="5468"/>
                    </a:lnTo>
                    <a:lnTo>
                      <a:pt x="5605" y="5258"/>
                    </a:lnTo>
                    <a:lnTo>
                      <a:pt x="5689" y="5047"/>
                    </a:lnTo>
                    <a:lnTo>
                      <a:pt x="5673" y="5070"/>
                    </a:lnTo>
                    <a:lnTo>
                      <a:pt x="5634" y="5105"/>
                    </a:lnTo>
                    <a:lnTo>
                      <a:pt x="5587" y="5127"/>
                    </a:lnTo>
                    <a:lnTo>
                      <a:pt x="5535" y="5138"/>
                    </a:lnTo>
                    <a:lnTo>
                      <a:pt x="5480" y="5137"/>
                    </a:lnTo>
                    <a:lnTo>
                      <a:pt x="5424" y="5127"/>
                    </a:lnTo>
                    <a:lnTo>
                      <a:pt x="5369" y="5108"/>
                    </a:lnTo>
                    <a:lnTo>
                      <a:pt x="5320" y="5080"/>
                    </a:lnTo>
                    <a:lnTo>
                      <a:pt x="5299" y="5063"/>
                    </a:lnTo>
                    <a:lnTo>
                      <a:pt x="5257" y="5026"/>
                    </a:lnTo>
                    <a:lnTo>
                      <a:pt x="5188" y="4941"/>
                    </a:lnTo>
                    <a:lnTo>
                      <a:pt x="5097" y="4800"/>
                    </a:lnTo>
                    <a:lnTo>
                      <a:pt x="5032" y="4707"/>
                    </a:lnTo>
                    <a:lnTo>
                      <a:pt x="4972" y="4634"/>
                    </a:lnTo>
                    <a:lnTo>
                      <a:pt x="4881" y="4520"/>
                    </a:lnTo>
                    <a:lnTo>
                      <a:pt x="4833" y="4438"/>
                    </a:lnTo>
                    <a:lnTo>
                      <a:pt x="4818" y="4394"/>
                    </a:lnTo>
                    <a:lnTo>
                      <a:pt x="4805" y="4339"/>
                    </a:lnTo>
                    <a:lnTo>
                      <a:pt x="4796" y="4228"/>
                    </a:lnTo>
                    <a:lnTo>
                      <a:pt x="4789" y="4172"/>
                    </a:lnTo>
                    <a:lnTo>
                      <a:pt x="4776" y="4113"/>
                    </a:lnTo>
                    <a:lnTo>
                      <a:pt x="4731" y="4002"/>
                    </a:lnTo>
                    <a:lnTo>
                      <a:pt x="4640" y="3842"/>
                    </a:lnTo>
                    <a:lnTo>
                      <a:pt x="4583" y="3735"/>
                    </a:lnTo>
                    <a:lnTo>
                      <a:pt x="4557" y="3679"/>
                    </a:lnTo>
                    <a:lnTo>
                      <a:pt x="4528" y="3590"/>
                    </a:lnTo>
                    <a:lnTo>
                      <a:pt x="4517" y="3529"/>
                    </a:lnTo>
                    <a:lnTo>
                      <a:pt x="4512" y="3469"/>
                    </a:lnTo>
                    <a:lnTo>
                      <a:pt x="4517" y="3410"/>
                    </a:lnTo>
                    <a:lnTo>
                      <a:pt x="4531" y="3354"/>
                    </a:lnTo>
                    <a:lnTo>
                      <a:pt x="4557" y="3302"/>
                    </a:lnTo>
                    <a:lnTo>
                      <a:pt x="4574" y="3277"/>
                    </a:lnTo>
                    <a:lnTo>
                      <a:pt x="4682" y="3469"/>
                    </a:lnTo>
                    <a:lnTo>
                      <a:pt x="4892" y="3856"/>
                    </a:lnTo>
                    <a:lnTo>
                      <a:pt x="5091" y="4248"/>
                    </a:lnTo>
                    <a:lnTo>
                      <a:pt x="5281" y="4647"/>
                    </a:lnTo>
                    <a:lnTo>
                      <a:pt x="5372" y="4847"/>
                    </a:lnTo>
                    <a:lnTo>
                      <a:pt x="5382" y="4817"/>
                    </a:lnTo>
                    <a:lnTo>
                      <a:pt x="5415" y="4759"/>
                    </a:lnTo>
                    <a:lnTo>
                      <a:pt x="5457" y="4709"/>
                    </a:lnTo>
                    <a:lnTo>
                      <a:pt x="5507" y="4669"/>
                    </a:lnTo>
                    <a:lnTo>
                      <a:pt x="5536" y="4651"/>
                    </a:lnTo>
                    <a:lnTo>
                      <a:pt x="5581" y="4631"/>
                    </a:lnTo>
                    <a:lnTo>
                      <a:pt x="5672" y="4601"/>
                    </a:lnTo>
                    <a:lnTo>
                      <a:pt x="5718" y="4584"/>
                    </a:lnTo>
                    <a:lnTo>
                      <a:pt x="5746" y="4571"/>
                    </a:lnTo>
                    <a:lnTo>
                      <a:pt x="5801" y="4535"/>
                    </a:lnTo>
                    <a:lnTo>
                      <a:pt x="5850" y="4493"/>
                    </a:lnTo>
                    <a:lnTo>
                      <a:pt x="5892" y="4444"/>
                    </a:lnTo>
                    <a:lnTo>
                      <a:pt x="5928" y="4391"/>
                    </a:lnTo>
                    <a:lnTo>
                      <a:pt x="5955" y="4332"/>
                    </a:lnTo>
                    <a:lnTo>
                      <a:pt x="5974" y="4270"/>
                    </a:lnTo>
                    <a:lnTo>
                      <a:pt x="5984" y="4206"/>
                    </a:lnTo>
                    <a:lnTo>
                      <a:pt x="5985" y="4175"/>
                    </a:lnTo>
                    <a:lnTo>
                      <a:pt x="5984" y="4143"/>
                    </a:lnTo>
                    <a:lnTo>
                      <a:pt x="5974" y="4078"/>
                    </a:lnTo>
                    <a:lnTo>
                      <a:pt x="5954" y="4018"/>
                    </a:lnTo>
                    <a:lnTo>
                      <a:pt x="5926" y="3959"/>
                    </a:lnTo>
                    <a:lnTo>
                      <a:pt x="5890" y="3905"/>
                    </a:lnTo>
                    <a:lnTo>
                      <a:pt x="5847" y="3856"/>
                    </a:lnTo>
                    <a:lnTo>
                      <a:pt x="5798" y="3815"/>
                    </a:lnTo>
                    <a:lnTo>
                      <a:pt x="5744" y="3780"/>
                    </a:lnTo>
                    <a:lnTo>
                      <a:pt x="5715" y="3767"/>
                    </a:lnTo>
                    <a:lnTo>
                      <a:pt x="5653" y="3744"/>
                    </a:lnTo>
                    <a:lnTo>
                      <a:pt x="5559" y="3717"/>
                    </a:lnTo>
                    <a:lnTo>
                      <a:pt x="5499" y="3692"/>
                    </a:lnTo>
                    <a:lnTo>
                      <a:pt x="5470" y="3676"/>
                    </a:lnTo>
                    <a:lnTo>
                      <a:pt x="5443" y="3658"/>
                    </a:lnTo>
                    <a:lnTo>
                      <a:pt x="5398" y="3607"/>
                    </a:lnTo>
                    <a:lnTo>
                      <a:pt x="5372" y="3547"/>
                    </a:lnTo>
                    <a:lnTo>
                      <a:pt x="5372" y="3501"/>
                    </a:lnTo>
                    <a:lnTo>
                      <a:pt x="5381" y="3472"/>
                    </a:lnTo>
                    <a:lnTo>
                      <a:pt x="5388" y="3457"/>
                    </a:lnTo>
                    <a:lnTo>
                      <a:pt x="5396" y="3444"/>
                    </a:lnTo>
                    <a:lnTo>
                      <a:pt x="5418" y="3424"/>
                    </a:lnTo>
                    <a:lnTo>
                      <a:pt x="5458" y="3406"/>
                    </a:lnTo>
                    <a:lnTo>
                      <a:pt x="5520" y="3401"/>
                    </a:lnTo>
                    <a:lnTo>
                      <a:pt x="5584" y="3414"/>
                    </a:lnTo>
                    <a:lnTo>
                      <a:pt x="5612" y="3429"/>
                    </a:lnTo>
                    <a:lnTo>
                      <a:pt x="5640" y="3444"/>
                    </a:lnTo>
                    <a:lnTo>
                      <a:pt x="5689" y="3482"/>
                    </a:lnTo>
                    <a:lnTo>
                      <a:pt x="5759" y="3545"/>
                    </a:lnTo>
                    <a:lnTo>
                      <a:pt x="5810" y="3581"/>
                    </a:lnTo>
                    <a:lnTo>
                      <a:pt x="5889" y="3626"/>
                    </a:lnTo>
                    <a:lnTo>
                      <a:pt x="5973" y="3668"/>
                    </a:lnTo>
                    <a:lnTo>
                      <a:pt x="6026" y="3701"/>
                    </a:lnTo>
                    <a:lnTo>
                      <a:pt x="6115" y="3783"/>
                    </a:lnTo>
                    <a:lnTo>
                      <a:pt x="6189" y="3879"/>
                    </a:lnTo>
                    <a:lnTo>
                      <a:pt x="6248" y="3989"/>
                    </a:lnTo>
                    <a:lnTo>
                      <a:pt x="6295" y="4107"/>
                    </a:lnTo>
                    <a:lnTo>
                      <a:pt x="6333" y="4232"/>
                    </a:lnTo>
                    <a:lnTo>
                      <a:pt x="6376" y="4424"/>
                    </a:lnTo>
                    <a:lnTo>
                      <a:pt x="6399" y="4550"/>
                    </a:lnTo>
                    <a:lnTo>
                      <a:pt x="6425" y="4684"/>
                    </a:lnTo>
                    <a:lnTo>
                      <a:pt x="6482" y="4951"/>
                    </a:lnTo>
                    <a:lnTo>
                      <a:pt x="6514" y="5082"/>
                    </a:lnTo>
                    <a:lnTo>
                      <a:pt x="6515" y="5024"/>
                    </a:lnTo>
                    <a:lnTo>
                      <a:pt x="6515" y="4968"/>
                    </a:lnTo>
                    <a:lnTo>
                      <a:pt x="6514" y="4817"/>
                    </a:lnTo>
                    <a:lnTo>
                      <a:pt x="6500" y="4519"/>
                    </a:lnTo>
                    <a:lnTo>
                      <a:pt x="6471" y="4224"/>
                    </a:lnTo>
                    <a:lnTo>
                      <a:pt x="6428" y="3933"/>
                    </a:lnTo>
                    <a:lnTo>
                      <a:pt x="6371" y="3646"/>
                    </a:lnTo>
                    <a:lnTo>
                      <a:pt x="6304" y="3365"/>
                    </a:lnTo>
                    <a:lnTo>
                      <a:pt x="6222" y="3089"/>
                    </a:lnTo>
                    <a:lnTo>
                      <a:pt x="6127" y="2819"/>
                    </a:lnTo>
                    <a:lnTo>
                      <a:pt x="6020" y="2554"/>
                    </a:lnTo>
                    <a:lnTo>
                      <a:pt x="5902" y="2297"/>
                    </a:lnTo>
                    <a:lnTo>
                      <a:pt x="5772" y="2045"/>
                    </a:lnTo>
                    <a:lnTo>
                      <a:pt x="5633" y="1800"/>
                    </a:lnTo>
                    <a:lnTo>
                      <a:pt x="5481" y="1562"/>
                    </a:lnTo>
                    <a:lnTo>
                      <a:pt x="5319" y="1333"/>
                    </a:lnTo>
                    <a:lnTo>
                      <a:pt x="5147" y="1110"/>
                    </a:lnTo>
                    <a:lnTo>
                      <a:pt x="4966" y="897"/>
                    </a:lnTo>
                    <a:lnTo>
                      <a:pt x="4871" y="793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5339" y="2863"/>
                <a:ext cx="233" cy="384"/>
              </a:xfrm>
              <a:custGeom>
                <a:avLst/>
                <a:gdLst>
                  <a:gd name="T0" fmla="*/ 598 w 700"/>
                  <a:gd name="T1" fmla="*/ 0 h 1152"/>
                  <a:gd name="T2" fmla="*/ 497 w 700"/>
                  <a:gd name="T3" fmla="*/ 71 h 1152"/>
                  <a:gd name="T4" fmla="*/ 503 w 700"/>
                  <a:gd name="T5" fmla="*/ 94 h 1152"/>
                  <a:gd name="T6" fmla="*/ 507 w 700"/>
                  <a:gd name="T7" fmla="*/ 142 h 1152"/>
                  <a:gd name="T8" fmla="*/ 501 w 700"/>
                  <a:gd name="T9" fmla="*/ 189 h 1152"/>
                  <a:gd name="T10" fmla="*/ 488 w 700"/>
                  <a:gd name="T11" fmla="*/ 235 h 1152"/>
                  <a:gd name="T12" fmla="*/ 467 w 700"/>
                  <a:gd name="T13" fmla="*/ 278 h 1152"/>
                  <a:gd name="T14" fmla="*/ 439 w 700"/>
                  <a:gd name="T15" fmla="*/ 317 h 1152"/>
                  <a:gd name="T16" fmla="*/ 405 w 700"/>
                  <a:gd name="T17" fmla="*/ 350 h 1152"/>
                  <a:gd name="T18" fmla="*/ 366 w 700"/>
                  <a:gd name="T19" fmla="*/ 376 h 1152"/>
                  <a:gd name="T20" fmla="*/ 344 w 700"/>
                  <a:gd name="T21" fmla="*/ 386 h 1152"/>
                  <a:gd name="T22" fmla="*/ 294 w 700"/>
                  <a:gd name="T23" fmla="*/ 404 h 1152"/>
                  <a:gd name="T24" fmla="*/ 222 w 700"/>
                  <a:gd name="T25" fmla="*/ 432 h 1152"/>
                  <a:gd name="T26" fmla="*/ 186 w 700"/>
                  <a:gd name="T27" fmla="*/ 464 h 1152"/>
                  <a:gd name="T28" fmla="*/ 177 w 700"/>
                  <a:gd name="T29" fmla="*/ 487 h 1152"/>
                  <a:gd name="T30" fmla="*/ 171 w 700"/>
                  <a:gd name="T31" fmla="*/ 507 h 1152"/>
                  <a:gd name="T32" fmla="*/ 176 w 700"/>
                  <a:gd name="T33" fmla="*/ 549 h 1152"/>
                  <a:gd name="T34" fmla="*/ 197 w 700"/>
                  <a:gd name="T35" fmla="*/ 611 h 1152"/>
                  <a:gd name="T36" fmla="*/ 208 w 700"/>
                  <a:gd name="T37" fmla="*/ 654 h 1152"/>
                  <a:gd name="T38" fmla="*/ 208 w 700"/>
                  <a:gd name="T39" fmla="*/ 671 h 1152"/>
                  <a:gd name="T40" fmla="*/ 203 w 700"/>
                  <a:gd name="T41" fmla="*/ 705 h 1152"/>
                  <a:gd name="T42" fmla="*/ 183 w 700"/>
                  <a:gd name="T43" fmla="*/ 751 h 1152"/>
                  <a:gd name="T44" fmla="*/ 115 w 700"/>
                  <a:gd name="T45" fmla="*/ 836 h 1152"/>
                  <a:gd name="T46" fmla="*/ 63 w 700"/>
                  <a:gd name="T47" fmla="*/ 889 h 1152"/>
                  <a:gd name="T48" fmla="*/ 40 w 700"/>
                  <a:gd name="T49" fmla="*/ 918 h 1152"/>
                  <a:gd name="T50" fmla="*/ 9 w 700"/>
                  <a:gd name="T51" fmla="*/ 985 h 1152"/>
                  <a:gd name="T52" fmla="*/ 0 w 700"/>
                  <a:gd name="T53" fmla="*/ 1039 h 1152"/>
                  <a:gd name="T54" fmla="*/ 3 w 700"/>
                  <a:gd name="T55" fmla="*/ 1072 h 1152"/>
                  <a:gd name="T56" fmla="*/ 15 w 700"/>
                  <a:gd name="T57" fmla="*/ 1102 h 1152"/>
                  <a:gd name="T58" fmla="*/ 36 w 700"/>
                  <a:gd name="T59" fmla="*/ 1125 h 1152"/>
                  <a:gd name="T60" fmla="*/ 52 w 700"/>
                  <a:gd name="T61" fmla="*/ 1134 h 1152"/>
                  <a:gd name="T62" fmla="*/ 82 w 700"/>
                  <a:gd name="T63" fmla="*/ 1145 h 1152"/>
                  <a:gd name="T64" fmla="*/ 115 w 700"/>
                  <a:gd name="T65" fmla="*/ 1148 h 1152"/>
                  <a:gd name="T66" fmla="*/ 150 w 700"/>
                  <a:gd name="T67" fmla="*/ 1150 h 1152"/>
                  <a:gd name="T68" fmla="*/ 220 w 700"/>
                  <a:gd name="T69" fmla="*/ 1152 h 1152"/>
                  <a:gd name="T70" fmla="*/ 291 w 700"/>
                  <a:gd name="T71" fmla="*/ 1144 h 1152"/>
                  <a:gd name="T72" fmla="*/ 354 w 700"/>
                  <a:gd name="T73" fmla="*/ 1122 h 1152"/>
                  <a:gd name="T74" fmla="*/ 385 w 700"/>
                  <a:gd name="T75" fmla="*/ 1105 h 1152"/>
                  <a:gd name="T76" fmla="*/ 403 w 700"/>
                  <a:gd name="T77" fmla="*/ 1089 h 1152"/>
                  <a:gd name="T78" fmla="*/ 435 w 700"/>
                  <a:gd name="T79" fmla="*/ 1055 h 1152"/>
                  <a:gd name="T80" fmla="*/ 458 w 700"/>
                  <a:gd name="T81" fmla="*/ 1016 h 1152"/>
                  <a:gd name="T82" fmla="*/ 474 w 700"/>
                  <a:gd name="T83" fmla="*/ 971 h 1152"/>
                  <a:gd name="T84" fmla="*/ 490 w 700"/>
                  <a:gd name="T85" fmla="*/ 899 h 1152"/>
                  <a:gd name="T86" fmla="*/ 496 w 700"/>
                  <a:gd name="T87" fmla="*/ 795 h 1152"/>
                  <a:gd name="T88" fmla="*/ 498 w 700"/>
                  <a:gd name="T89" fmla="*/ 687 h 1152"/>
                  <a:gd name="T90" fmla="*/ 504 w 700"/>
                  <a:gd name="T91" fmla="*/ 582 h 1152"/>
                  <a:gd name="T92" fmla="*/ 519 w 700"/>
                  <a:gd name="T93" fmla="*/ 510 h 1152"/>
                  <a:gd name="T94" fmla="*/ 534 w 700"/>
                  <a:gd name="T95" fmla="*/ 466 h 1152"/>
                  <a:gd name="T96" fmla="*/ 557 w 700"/>
                  <a:gd name="T97" fmla="*/ 425 h 1152"/>
                  <a:gd name="T98" fmla="*/ 589 w 700"/>
                  <a:gd name="T99" fmla="*/ 389 h 1152"/>
                  <a:gd name="T100" fmla="*/ 608 w 700"/>
                  <a:gd name="T101" fmla="*/ 375 h 1152"/>
                  <a:gd name="T102" fmla="*/ 631 w 700"/>
                  <a:gd name="T103" fmla="*/ 359 h 1152"/>
                  <a:gd name="T104" fmla="*/ 667 w 700"/>
                  <a:gd name="T105" fmla="*/ 334 h 1152"/>
                  <a:gd name="T106" fmla="*/ 686 w 700"/>
                  <a:gd name="T107" fmla="*/ 314 h 1152"/>
                  <a:gd name="T108" fmla="*/ 693 w 700"/>
                  <a:gd name="T109" fmla="*/ 303 h 1152"/>
                  <a:gd name="T110" fmla="*/ 700 w 700"/>
                  <a:gd name="T111" fmla="*/ 284 h 1152"/>
                  <a:gd name="T112" fmla="*/ 700 w 700"/>
                  <a:gd name="T113" fmla="*/ 247 h 1152"/>
                  <a:gd name="T114" fmla="*/ 676 w 700"/>
                  <a:gd name="T115" fmla="*/ 190 h 1152"/>
                  <a:gd name="T116" fmla="*/ 622 w 700"/>
                  <a:gd name="T117" fmla="*/ 116 h 1152"/>
                  <a:gd name="T118" fmla="*/ 595 w 700"/>
                  <a:gd name="T119" fmla="*/ 58 h 1152"/>
                  <a:gd name="T120" fmla="*/ 592 w 700"/>
                  <a:gd name="T121" fmla="*/ 19 h 1152"/>
                  <a:gd name="T122" fmla="*/ 598 w 700"/>
                  <a:gd name="T123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0" h="1152">
                    <a:moveTo>
                      <a:pt x="598" y="0"/>
                    </a:moveTo>
                    <a:lnTo>
                      <a:pt x="497" y="71"/>
                    </a:lnTo>
                    <a:lnTo>
                      <a:pt x="503" y="94"/>
                    </a:lnTo>
                    <a:lnTo>
                      <a:pt x="507" y="142"/>
                    </a:lnTo>
                    <a:lnTo>
                      <a:pt x="501" y="189"/>
                    </a:lnTo>
                    <a:lnTo>
                      <a:pt x="488" y="235"/>
                    </a:lnTo>
                    <a:lnTo>
                      <a:pt x="467" y="278"/>
                    </a:lnTo>
                    <a:lnTo>
                      <a:pt x="439" y="317"/>
                    </a:lnTo>
                    <a:lnTo>
                      <a:pt x="405" y="350"/>
                    </a:lnTo>
                    <a:lnTo>
                      <a:pt x="366" y="376"/>
                    </a:lnTo>
                    <a:lnTo>
                      <a:pt x="344" y="386"/>
                    </a:lnTo>
                    <a:lnTo>
                      <a:pt x="294" y="404"/>
                    </a:lnTo>
                    <a:lnTo>
                      <a:pt x="222" y="432"/>
                    </a:lnTo>
                    <a:lnTo>
                      <a:pt x="186" y="464"/>
                    </a:lnTo>
                    <a:lnTo>
                      <a:pt x="177" y="487"/>
                    </a:lnTo>
                    <a:lnTo>
                      <a:pt x="171" y="507"/>
                    </a:lnTo>
                    <a:lnTo>
                      <a:pt x="176" y="549"/>
                    </a:lnTo>
                    <a:lnTo>
                      <a:pt x="197" y="611"/>
                    </a:lnTo>
                    <a:lnTo>
                      <a:pt x="208" y="654"/>
                    </a:lnTo>
                    <a:lnTo>
                      <a:pt x="208" y="671"/>
                    </a:lnTo>
                    <a:lnTo>
                      <a:pt x="203" y="705"/>
                    </a:lnTo>
                    <a:lnTo>
                      <a:pt x="183" y="751"/>
                    </a:lnTo>
                    <a:lnTo>
                      <a:pt x="115" y="836"/>
                    </a:lnTo>
                    <a:lnTo>
                      <a:pt x="63" y="889"/>
                    </a:lnTo>
                    <a:lnTo>
                      <a:pt x="40" y="918"/>
                    </a:lnTo>
                    <a:lnTo>
                      <a:pt x="9" y="985"/>
                    </a:lnTo>
                    <a:lnTo>
                      <a:pt x="0" y="1039"/>
                    </a:lnTo>
                    <a:lnTo>
                      <a:pt x="3" y="1072"/>
                    </a:lnTo>
                    <a:lnTo>
                      <a:pt x="15" y="1102"/>
                    </a:lnTo>
                    <a:lnTo>
                      <a:pt x="36" y="1125"/>
                    </a:lnTo>
                    <a:lnTo>
                      <a:pt x="52" y="1134"/>
                    </a:lnTo>
                    <a:lnTo>
                      <a:pt x="82" y="1145"/>
                    </a:lnTo>
                    <a:lnTo>
                      <a:pt x="115" y="1148"/>
                    </a:lnTo>
                    <a:lnTo>
                      <a:pt x="150" y="1150"/>
                    </a:lnTo>
                    <a:lnTo>
                      <a:pt x="220" y="1152"/>
                    </a:lnTo>
                    <a:lnTo>
                      <a:pt x="291" y="1144"/>
                    </a:lnTo>
                    <a:lnTo>
                      <a:pt x="354" y="1122"/>
                    </a:lnTo>
                    <a:lnTo>
                      <a:pt x="385" y="1105"/>
                    </a:lnTo>
                    <a:lnTo>
                      <a:pt x="403" y="1089"/>
                    </a:lnTo>
                    <a:lnTo>
                      <a:pt x="435" y="1055"/>
                    </a:lnTo>
                    <a:lnTo>
                      <a:pt x="458" y="1016"/>
                    </a:lnTo>
                    <a:lnTo>
                      <a:pt x="474" y="971"/>
                    </a:lnTo>
                    <a:lnTo>
                      <a:pt x="490" y="899"/>
                    </a:lnTo>
                    <a:lnTo>
                      <a:pt x="496" y="795"/>
                    </a:lnTo>
                    <a:lnTo>
                      <a:pt x="498" y="687"/>
                    </a:lnTo>
                    <a:lnTo>
                      <a:pt x="504" y="582"/>
                    </a:lnTo>
                    <a:lnTo>
                      <a:pt x="519" y="510"/>
                    </a:lnTo>
                    <a:lnTo>
                      <a:pt x="534" y="466"/>
                    </a:lnTo>
                    <a:lnTo>
                      <a:pt x="557" y="425"/>
                    </a:lnTo>
                    <a:lnTo>
                      <a:pt x="589" y="389"/>
                    </a:lnTo>
                    <a:lnTo>
                      <a:pt x="608" y="375"/>
                    </a:lnTo>
                    <a:lnTo>
                      <a:pt x="631" y="359"/>
                    </a:lnTo>
                    <a:lnTo>
                      <a:pt x="667" y="334"/>
                    </a:lnTo>
                    <a:lnTo>
                      <a:pt x="686" y="314"/>
                    </a:lnTo>
                    <a:lnTo>
                      <a:pt x="693" y="303"/>
                    </a:lnTo>
                    <a:lnTo>
                      <a:pt x="700" y="284"/>
                    </a:lnTo>
                    <a:lnTo>
                      <a:pt x="700" y="247"/>
                    </a:lnTo>
                    <a:lnTo>
                      <a:pt x="676" y="190"/>
                    </a:lnTo>
                    <a:lnTo>
                      <a:pt x="622" y="116"/>
                    </a:lnTo>
                    <a:lnTo>
                      <a:pt x="595" y="58"/>
                    </a:lnTo>
                    <a:lnTo>
                      <a:pt x="592" y="19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</p:grpSp>
        <p:sp>
          <p:nvSpPr>
            <p:cNvPr id="43" name="자유형 42"/>
            <p:cNvSpPr/>
            <p:nvPr/>
          </p:nvSpPr>
          <p:spPr>
            <a:xfrm>
              <a:off x="3629497" y="335465"/>
              <a:ext cx="4688114" cy="4688114"/>
            </a:xfrm>
            <a:custGeom>
              <a:avLst/>
              <a:gdLst>
                <a:gd name="connsiteX0" fmla="*/ 2178798 w 4688114"/>
                <a:gd name="connsiteY0" fmla="*/ 253151 h 4688114"/>
                <a:gd name="connsiteX1" fmla="*/ 57856 w 4688114"/>
                <a:gd name="connsiteY1" fmla="*/ 2374093 h 4688114"/>
                <a:gd name="connsiteX2" fmla="*/ 2178798 w 4688114"/>
                <a:gd name="connsiteY2" fmla="*/ 4495035 h 4688114"/>
                <a:gd name="connsiteX3" fmla="*/ 4299740 w 4688114"/>
                <a:gd name="connsiteY3" fmla="*/ 2374093 h 4688114"/>
                <a:gd name="connsiteX4" fmla="*/ 2178798 w 4688114"/>
                <a:gd name="connsiteY4" fmla="*/ 253151 h 4688114"/>
                <a:gd name="connsiteX5" fmla="*/ 2344057 w 4688114"/>
                <a:gd name="connsiteY5" fmla="*/ 0 h 4688114"/>
                <a:gd name="connsiteX6" fmla="*/ 4688114 w 4688114"/>
                <a:gd name="connsiteY6" fmla="*/ 2344057 h 4688114"/>
                <a:gd name="connsiteX7" fmla="*/ 2344057 w 4688114"/>
                <a:gd name="connsiteY7" fmla="*/ 4688114 h 4688114"/>
                <a:gd name="connsiteX8" fmla="*/ 0 w 4688114"/>
                <a:gd name="connsiteY8" fmla="*/ 2344057 h 4688114"/>
                <a:gd name="connsiteX9" fmla="*/ 2344057 w 4688114"/>
                <a:gd name="connsiteY9" fmla="*/ 0 h 46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8114" h="4688114">
                  <a:moveTo>
                    <a:pt x="2178798" y="253151"/>
                  </a:moveTo>
                  <a:cubicBezTo>
                    <a:pt x="1007434" y="253151"/>
                    <a:pt x="57856" y="1202729"/>
                    <a:pt x="57856" y="2374093"/>
                  </a:cubicBezTo>
                  <a:cubicBezTo>
                    <a:pt x="57856" y="3545457"/>
                    <a:pt x="1007434" y="4495035"/>
                    <a:pt x="2178798" y="4495035"/>
                  </a:cubicBezTo>
                  <a:cubicBezTo>
                    <a:pt x="3350162" y="4495035"/>
                    <a:pt x="4299740" y="3545457"/>
                    <a:pt x="4299740" y="2374093"/>
                  </a:cubicBezTo>
                  <a:cubicBezTo>
                    <a:pt x="4299740" y="1202729"/>
                    <a:pt x="3350162" y="253151"/>
                    <a:pt x="2178798" y="253151"/>
                  </a:cubicBezTo>
                  <a:close/>
                  <a:moveTo>
                    <a:pt x="2344057" y="0"/>
                  </a:moveTo>
                  <a:cubicBezTo>
                    <a:pt x="3638644" y="0"/>
                    <a:pt x="4688114" y="1049470"/>
                    <a:pt x="4688114" y="2344057"/>
                  </a:cubicBezTo>
                  <a:cubicBezTo>
                    <a:pt x="4688114" y="3638644"/>
                    <a:pt x="3638644" y="4688114"/>
                    <a:pt x="2344057" y="4688114"/>
                  </a:cubicBezTo>
                  <a:cubicBezTo>
                    <a:pt x="1049470" y="4688114"/>
                    <a:pt x="0" y="3638644"/>
                    <a:pt x="0" y="2344057"/>
                  </a:cubicBezTo>
                  <a:cubicBezTo>
                    <a:pt x="0" y="1049470"/>
                    <a:pt x="1049470" y="0"/>
                    <a:pt x="23440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784316" y="1542287"/>
            <a:ext cx="2917646" cy="5156766"/>
            <a:chOff x="784316" y="1542287"/>
            <a:chExt cx="2917646" cy="51567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1189422" y="1542287"/>
              <a:ext cx="1855656" cy="2669379"/>
              <a:chOff x="13130417" y="-1887213"/>
              <a:chExt cx="1864195" cy="268166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3734977" y="368148"/>
                <a:ext cx="619089" cy="426303"/>
              </a:xfrm>
              <a:prstGeom prst="rect">
                <a:avLst/>
              </a:prstGeom>
              <a:solidFill>
                <a:srgbClr val="CCA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5 Medium" panose="020B0503030302020204" pitchFamily="34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3130417" y="-1887213"/>
                <a:ext cx="1864195" cy="2428058"/>
                <a:chOff x="7005639" y="3065463"/>
                <a:chExt cx="1285875" cy="1674813"/>
              </a:xfrm>
            </p:grpSpPr>
            <p:grpSp>
              <p:nvGrpSpPr>
                <p:cNvPr id="48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7005639" y="3065463"/>
                  <a:ext cx="1285875" cy="1674813"/>
                  <a:chOff x="4413" y="1931"/>
                  <a:chExt cx="810" cy="1055"/>
                </a:xfrm>
              </p:grpSpPr>
              <p:sp>
                <p:nvSpPr>
                  <p:cNvPr id="60" name="Freeform 33"/>
                  <p:cNvSpPr>
                    <a:spLocks/>
                  </p:cNvSpPr>
                  <p:nvPr/>
                </p:nvSpPr>
                <p:spPr bwMode="auto">
                  <a:xfrm>
                    <a:off x="4632" y="2708"/>
                    <a:ext cx="372" cy="278"/>
                  </a:xfrm>
                  <a:custGeom>
                    <a:avLst/>
                    <a:gdLst>
                      <a:gd name="T0" fmla="*/ 118 w 1117"/>
                      <a:gd name="T1" fmla="*/ 0 h 834"/>
                      <a:gd name="T2" fmla="*/ 999 w 1117"/>
                      <a:gd name="T3" fmla="*/ 0 h 834"/>
                      <a:gd name="T4" fmla="*/ 1006 w 1117"/>
                      <a:gd name="T5" fmla="*/ 21 h 834"/>
                      <a:gd name="T6" fmla="*/ 1011 w 1117"/>
                      <a:gd name="T7" fmla="*/ 50 h 834"/>
                      <a:gd name="T8" fmla="*/ 1015 w 1117"/>
                      <a:gd name="T9" fmla="*/ 85 h 834"/>
                      <a:gd name="T10" fmla="*/ 1018 w 1117"/>
                      <a:gd name="T11" fmla="*/ 126 h 834"/>
                      <a:gd name="T12" fmla="*/ 1021 w 1117"/>
                      <a:gd name="T13" fmla="*/ 171 h 834"/>
                      <a:gd name="T14" fmla="*/ 1025 w 1117"/>
                      <a:gd name="T15" fmla="*/ 222 h 834"/>
                      <a:gd name="T16" fmla="*/ 1031 w 1117"/>
                      <a:gd name="T17" fmla="*/ 274 h 834"/>
                      <a:gd name="T18" fmla="*/ 1040 w 1117"/>
                      <a:gd name="T19" fmla="*/ 330 h 834"/>
                      <a:gd name="T20" fmla="*/ 1051 w 1117"/>
                      <a:gd name="T21" fmla="*/ 387 h 834"/>
                      <a:gd name="T22" fmla="*/ 1067 w 1117"/>
                      <a:gd name="T23" fmla="*/ 445 h 834"/>
                      <a:gd name="T24" fmla="*/ 1089 w 1117"/>
                      <a:gd name="T25" fmla="*/ 503 h 834"/>
                      <a:gd name="T26" fmla="*/ 1117 w 1117"/>
                      <a:gd name="T27" fmla="*/ 560 h 834"/>
                      <a:gd name="T28" fmla="*/ 1067 w 1117"/>
                      <a:gd name="T29" fmla="*/ 600 h 834"/>
                      <a:gd name="T30" fmla="*/ 1015 w 1117"/>
                      <a:gd name="T31" fmla="*/ 639 h 834"/>
                      <a:gd name="T32" fmla="*/ 961 w 1117"/>
                      <a:gd name="T33" fmla="*/ 677 h 834"/>
                      <a:gd name="T34" fmla="*/ 903 w 1117"/>
                      <a:gd name="T35" fmla="*/ 712 h 834"/>
                      <a:gd name="T36" fmla="*/ 842 w 1117"/>
                      <a:gd name="T37" fmla="*/ 745 h 834"/>
                      <a:gd name="T38" fmla="*/ 778 w 1117"/>
                      <a:gd name="T39" fmla="*/ 775 h 834"/>
                      <a:gd name="T40" fmla="*/ 709 w 1117"/>
                      <a:gd name="T41" fmla="*/ 799 h 834"/>
                      <a:gd name="T42" fmla="*/ 636 w 1117"/>
                      <a:gd name="T43" fmla="*/ 820 h 834"/>
                      <a:gd name="T44" fmla="*/ 558 w 1117"/>
                      <a:gd name="T45" fmla="*/ 834 h 834"/>
                      <a:gd name="T46" fmla="*/ 480 w 1117"/>
                      <a:gd name="T47" fmla="*/ 820 h 834"/>
                      <a:gd name="T48" fmla="*/ 408 w 1117"/>
                      <a:gd name="T49" fmla="*/ 801 h 834"/>
                      <a:gd name="T50" fmla="*/ 338 w 1117"/>
                      <a:gd name="T51" fmla="*/ 776 h 834"/>
                      <a:gd name="T52" fmla="*/ 274 w 1117"/>
                      <a:gd name="T53" fmla="*/ 747 h 834"/>
                      <a:gd name="T54" fmla="*/ 212 w 1117"/>
                      <a:gd name="T55" fmla="*/ 713 h 834"/>
                      <a:gd name="T56" fmla="*/ 156 w 1117"/>
                      <a:gd name="T57" fmla="*/ 678 h 834"/>
                      <a:gd name="T58" fmla="*/ 100 w 1117"/>
                      <a:gd name="T59" fmla="*/ 642 h 834"/>
                      <a:gd name="T60" fmla="*/ 49 w 1117"/>
                      <a:gd name="T61" fmla="*/ 602 h 834"/>
                      <a:gd name="T62" fmla="*/ 0 w 1117"/>
                      <a:gd name="T63" fmla="*/ 563 h 834"/>
                      <a:gd name="T64" fmla="*/ 26 w 1117"/>
                      <a:gd name="T65" fmla="*/ 506 h 834"/>
                      <a:gd name="T66" fmla="*/ 48 w 1117"/>
                      <a:gd name="T67" fmla="*/ 448 h 834"/>
                      <a:gd name="T68" fmla="*/ 65 w 1117"/>
                      <a:gd name="T69" fmla="*/ 390 h 834"/>
                      <a:gd name="T70" fmla="*/ 77 w 1117"/>
                      <a:gd name="T71" fmla="*/ 333 h 834"/>
                      <a:gd name="T72" fmla="*/ 86 w 1117"/>
                      <a:gd name="T73" fmla="*/ 276 h 834"/>
                      <a:gd name="T74" fmla="*/ 91 w 1117"/>
                      <a:gd name="T75" fmla="*/ 223 h 834"/>
                      <a:gd name="T76" fmla="*/ 96 w 1117"/>
                      <a:gd name="T77" fmla="*/ 172 h 834"/>
                      <a:gd name="T78" fmla="*/ 99 w 1117"/>
                      <a:gd name="T79" fmla="*/ 126 h 834"/>
                      <a:gd name="T80" fmla="*/ 103 w 1117"/>
                      <a:gd name="T81" fmla="*/ 85 h 834"/>
                      <a:gd name="T82" fmla="*/ 106 w 1117"/>
                      <a:gd name="T83" fmla="*/ 50 h 834"/>
                      <a:gd name="T84" fmla="*/ 110 w 1117"/>
                      <a:gd name="T85" fmla="*/ 21 h 834"/>
                      <a:gd name="T86" fmla="*/ 118 w 1117"/>
                      <a:gd name="T87" fmla="*/ 0 h 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117" h="834">
                        <a:moveTo>
                          <a:pt x="118" y="0"/>
                        </a:moveTo>
                        <a:lnTo>
                          <a:pt x="999" y="0"/>
                        </a:lnTo>
                        <a:lnTo>
                          <a:pt x="1006" y="21"/>
                        </a:lnTo>
                        <a:lnTo>
                          <a:pt x="1011" y="50"/>
                        </a:lnTo>
                        <a:lnTo>
                          <a:pt x="1015" y="85"/>
                        </a:lnTo>
                        <a:lnTo>
                          <a:pt x="1018" y="126"/>
                        </a:lnTo>
                        <a:lnTo>
                          <a:pt x="1021" y="171"/>
                        </a:lnTo>
                        <a:lnTo>
                          <a:pt x="1025" y="222"/>
                        </a:lnTo>
                        <a:lnTo>
                          <a:pt x="1031" y="274"/>
                        </a:lnTo>
                        <a:lnTo>
                          <a:pt x="1040" y="330"/>
                        </a:lnTo>
                        <a:lnTo>
                          <a:pt x="1051" y="387"/>
                        </a:lnTo>
                        <a:lnTo>
                          <a:pt x="1067" y="445"/>
                        </a:lnTo>
                        <a:lnTo>
                          <a:pt x="1089" y="503"/>
                        </a:lnTo>
                        <a:lnTo>
                          <a:pt x="1117" y="560"/>
                        </a:lnTo>
                        <a:lnTo>
                          <a:pt x="1067" y="600"/>
                        </a:lnTo>
                        <a:lnTo>
                          <a:pt x="1015" y="639"/>
                        </a:lnTo>
                        <a:lnTo>
                          <a:pt x="961" y="677"/>
                        </a:lnTo>
                        <a:lnTo>
                          <a:pt x="903" y="712"/>
                        </a:lnTo>
                        <a:lnTo>
                          <a:pt x="842" y="745"/>
                        </a:lnTo>
                        <a:lnTo>
                          <a:pt x="778" y="775"/>
                        </a:lnTo>
                        <a:lnTo>
                          <a:pt x="709" y="799"/>
                        </a:lnTo>
                        <a:lnTo>
                          <a:pt x="636" y="820"/>
                        </a:lnTo>
                        <a:lnTo>
                          <a:pt x="558" y="834"/>
                        </a:lnTo>
                        <a:lnTo>
                          <a:pt x="480" y="820"/>
                        </a:lnTo>
                        <a:lnTo>
                          <a:pt x="408" y="801"/>
                        </a:lnTo>
                        <a:lnTo>
                          <a:pt x="338" y="776"/>
                        </a:lnTo>
                        <a:lnTo>
                          <a:pt x="274" y="747"/>
                        </a:lnTo>
                        <a:lnTo>
                          <a:pt x="212" y="713"/>
                        </a:lnTo>
                        <a:lnTo>
                          <a:pt x="156" y="678"/>
                        </a:lnTo>
                        <a:lnTo>
                          <a:pt x="100" y="642"/>
                        </a:lnTo>
                        <a:lnTo>
                          <a:pt x="49" y="602"/>
                        </a:lnTo>
                        <a:lnTo>
                          <a:pt x="0" y="563"/>
                        </a:lnTo>
                        <a:lnTo>
                          <a:pt x="26" y="506"/>
                        </a:lnTo>
                        <a:lnTo>
                          <a:pt x="48" y="448"/>
                        </a:lnTo>
                        <a:lnTo>
                          <a:pt x="65" y="390"/>
                        </a:lnTo>
                        <a:lnTo>
                          <a:pt x="77" y="333"/>
                        </a:lnTo>
                        <a:lnTo>
                          <a:pt x="86" y="276"/>
                        </a:lnTo>
                        <a:lnTo>
                          <a:pt x="91" y="223"/>
                        </a:lnTo>
                        <a:lnTo>
                          <a:pt x="96" y="172"/>
                        </a:lnTo>
                        <a:lnTo>
                          <a:pt x="99" y="126"/>
                        </a:lnTo>
                        <a:lnTo>
                          <a:pt x="103" y="85"/>
                        </a:lnTo>
                        <a:lnTo>
                          <a:pt x="106" y="50"/>
                        </a:lnTo>
                        <a:lnTo>
                          <a:pt x="110" y="21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C69E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61" name="Freeform 42"/>
                  <p:cNvSpPr>
                    <a:spLocks/>
                  </p:cNvSpPr>
                  <p:nvPr/>
                </p:nvSpPr>
                <p:spPr bwMode="auto">
                  <a:xfrm>
                    <a:off x="5102" y="2418"/>
                    <a:ext cx="121" cy="210"/>
                  </a:xfrm>
                  <a:custGeom>
                    <a:avLst/>
                    <a:gdLst>
                      <a:gd name="T0" fmla="*/ 206 w 362"/>
                      <a:gd name="T1" fmla="*/ 0 h 631"/>
                      <a:gd name="T2" fmla="*/ 238 w 362"/>
                      <a:gd name="T3" fmla="*/ 0 h 631"/>
                      <a:gd name="T4" fmla="*/ 264 w 362"/>
                      <a:gd name="T5" fmla="*/ 10 h 631"/>
                      <a:gd name="T6" fmla="*/ 289 w 362"/>
                      <a:gd name="T7" fmla="*/ 26 h 631"/>
                      <a:gd name="T8" fmla="*/ 311 w 362"/>
                      <a:gd name="T9" fmla="*/ 49 h 631"/>
                      <a:gd name="T10" fmla="*/ 328 w 362"/>
                      <a:gd name="T11" fmla="*/ 78 h 631"/>
                      <a:gd name="T12" fmla="*/ 343 w 362"/>
                      <a:gd name="T13" fmla="*/ 115 h 631"/>
                      <a:gd name="T14" fmla="*/ 353 w 362"/>
                      <a:gd name="T15" fmla="*/ 154 h 631"/>
                      <a:gd name="T16" fmla="*/ 359 w 362"/>
                      <a:gd name="T17" fmla="*/ 198 h 631"/>
                      <a:gd name="T18" fmla="*/ 362 w 362"/>
                      <a:gd name="T19" fmla="*/ 245 h 631"/>
                      <a:gd name="T20" fmla="*/ 359 w 362"/>
                      <a:gd name="T21" fmla="*/ 294 h 631"/>
                      <a:gd name="T22" fmla="*/ 353 w 362"/>
                      <a:gd name="T23" fmla="*/ 347 h 631"/>
                      <a:gd name="T24" fmla="*/ 340 w 362"/>
                      <a:gd name="T25" fmla="*/ 402 h 631"/>
                      <a:gd name="T26" fmla="*/ 322 w 362"/>
                      <a:gd name="T27" fmla="*/ 455 h 631"/>
                      <a:gd name="T28" fmla="*/ 300 w 362"/>
                      <a:gd name="T29" fmla="*/ 501 h 631"/>
                      <a:gd name="T30" fmla="*/ 276 w 362"/>
                      <a:gd name="T31" fmla="*/ 542 h 631"/>
                      <a:gd name="T32" fmla="*/ 248 w 362"/>
                      <a:gd name="T33" fmla="*/ 576 h 631"/>
                      <a:gd name="T34" fmla="*/ 219 w 362"/>
                      <a:gd name="T35" fmla="*/ 603 h 631"/>
                      <a:gd name="T36" fmla="*/ 188 w 362"/>
                      <a:gd name="T37" fmla="*/ 622 h 631"/>
                      <a:gd name="T38" fmla="*/ 156 w 362"/>
                      <a:gd name="T39" fmla="*/ 631 h 631"/>
                      <a:gd name="T40" fmla="*/ 124 w 362"/>
                      <a:gd name="T41" fmla="*/ 631 h 631"/>
                      <a:gd name="T42" fmla="*/ 96 w 362"/>
                      <a:gd name="T43" fmla="*/ 621 h 631"/>
                      <a:gd name="T44" fmla="*/ 73 w 362"/>
                      <a:gd name="T45" fmla="*/ 605 h 631"/>
                      <a:gd name="T46" fmla="*/ 51 w 362"/>
                      <a:gd name="T47" fmla="*/ 581 h 631"/>
                      <a:gd name="T48" fmla="*/ 34 w 362"/>
                      <a:gd name="T49" fmla="*/ 551 h 631"/>
                      <a:gd name="T50" fmla="*/ 19 w 362"/>
                      <a:gd name="T51" fmla="*/ 516 h 631"/>
                      <a:gd name="T52" fmla="*/ 9 w 362"/>
                      <a:gd name="T53" fmla="*/ 477 h 631"/>
                      <a:gd name="T54" fmla="*/ 3 w 362"/>
                      <a:gd name="T55" fmla="*/ 433 h 631"/>
                      <a:gd name="T56" fmla="*/ 0 w 362"/>
                      <a:gd name="T57" fmla="*/ 386 h 631"/>
                      <a:gd name="T58" fmla="*/ 3 w 362"/>
                      <a:gd name="T59" fmla="*/ 337 h 631"/>
                      <a:gd name="T60" fmla="*/ 9 w 362"/>
                      <a:gd name="T61" fmla="*/ 284 h 631"/>
                      <a:gd name="T62" fmla="*/ 22 w 362"/>
                      <a:gd name="T63" fmla="*/ 229 h 631"/>
                      <a:gd name="T64" fmla="*/ 40 w 362"/>
                      <a:gd name="T65" fmla="*/ 176 h 631"/>
                      <a:gd name="T66" fmla="*/ 61 w 362"/>
                      <a:gd name="T67" fmla="*/ 129 h 631"/>
                      <a:gd name="T68" fmla="*/ 86 w 362"/>
                      <a:gd name="T69" fmla="*/ 89 h 631"/>
                      <a:gd name="T70" fmla="*/ 114 w 362"/>
                      <a:gd name="T71" fmla="*/ 54 h 631"/>
                      <a:gd name="T72" fmla="*/ 143 w 362"/>
                      <a:gd name="T73" fmla="*/ 27 h 631"/>
                      <a:gd name="T74" fmla="*/ 174 w 362"/>
                      <a:gd name="T75" fmla="*/ 8 h 631"/>
                      <a:gd name="T76" fmla="*/ 206 w 362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2" h="631">
                        <a:moveTo>
                          <a:pt x="206" y="0"/>
                        </a:moveTo>
                        <a:lnTo>
                          <a:pt x="238" y="0"/>
                        </a:lnTo>
                        <a:lnTo>
                          <a:pt x="264" y="10"/>
                        </a:lnTo>
                        <a:lnTo>
                          <a:pt x="289" y="26"/>
                        </a:lnTo>
                        <a:lnTo>
                          <a:pt x="311" y="49"/>
                        </a:lnTo>
                        <a:lnTo>
                          <a:pt x="328" y="78"/>
                        </a:lnTo>
                        <a:lnTo>
                          <a:pt x="343" y="115"/>
                        </a:lnTo>
                        <a:lnTo>
                          <a:pt x="353" y="154"/>
                        </a:lnTo>
                        <a:lnTo>
                          <a:pt x="359" y="198"/>
                        </a:lnTo>
                        <a:lnTo>
                          <a:pt x="362" y="245"/>
                        </a:lnTo>
                        <a:lnTo>
                          <a:pt x="359" y="294"/>
                        </a:lnTo>
                        <a:lnTo>
                          <a:pt x="353" y="347"/>
                        </a:lnTo>
                        <a:lnTo>
                          <a:pt x="340" y="402"/>
                        </a:lnTo>
                        <a:lnTo>
                          <a:pt x="322" y="455"/>
                        </a:lnTo>
                        <a:lnTo>
                          <a:pt x="300" y="501"/>
                        </a:lnTo>
                        <a:lnTo>
                          <a:pt x="276" y="542"/>
                        </a:lnTo>
                        <a:lnTo>
                          <a:pt x="248" y="576"/>
                        </a:lnTo>
                        <a:lnTo>
                          <a:pt x="219" y="603"/>
                        </a:lnTo>
                        <a:lnTo>
                          <a:pt x="188" y="622"/>
                        </a:lnTo>
                        <a:lnTo>
                          <a:pt x="156" y="631"/>
                        </a:lnTo>
                        <a:lnTo>
                          <a:pt x="124" y="631"/>
                        </a:lnTo>
                        <a:lnTo>
                          <a:pt x="96" y="621"/>
                        </a:lnTo>
                        <a:lnTo>
                          <a:pt x="73" y="605"/>
                        </a:lnTo>
                        <a:lnTo>
                          <a:pt x="51" y="581"/>
                        </a:lnTo>
                        <a:lnTo>
                          <a:pt x="34" y="551"/>
                        </a:lnTo>
                        <a:lnTo>
                          <a:pt x="19" y="516"/>
                        </a:lnTo>
                        <a:lnTo>
                          <a:pt x="9" y="477"/>
                        </a:lnTo>
                        <a:lnTo>
                          <a:pt x="3" y="433"/>
                        </a:lnTo>
                        <a:lnTo>
                          <a:pt x="0" y="386"/>
                        </a:lnTo>
                        <a:lnTo>
                          <a:pt x="3" y="337"/>
                        </a:lnTo>
                        <a:lnTo>
                          <a:pt x="9" y="284"/>
                        </a:lnTo>
                        <a:lnTo>
                          <a:pt x="22" y="229"/>
                        </a:lnTo>
                        <a:lnTo>
                          <a:pt x="40" y="176"/>
                        </a:lnTo>
                        <a:lnTo>
                          <a:pt x="61" y="129"/>
                        </a:lnTo>
                        <a:lnTo>
                          <a:pt x="86" y="89"/>
                        </a:lnTo>
                        <a:lnTo>
                          <a:pt x="114" y="54"/>
                        </a:lnTo>
                        <a:lnTo>
                          <a:pt x="143" y="27"/>
                        </a:lnTo>
                        <a:lnTo>
                          <a:pt x="174" y="8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CCA48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62" name="Freeform 43"/>
                  <p:cNvSpPr>
                    <a:spLocks/>
                  </p:cNvSpPr>
                  <p:nvPr/>
                </p:nvSpPr>
                <p:spPr bwMode="auto">
                  <a:xfrm>
                    <a:off x="4413" y="2418"/>
                    <a:ext cx="120" cy="210"/>
                  </a:xfrm>
                  <a:custGeom>
                    <a:avLst/>
                    <a:gdLst>
                      <a:gd name="T0" fmla="*/ 156 w 361"/>
                      <a:gd name="T1" fmla="*/ 0 h 631"/>
                      <a:gd name="T2" fmla="*/ 186 w 361"/>
                      <a:gd name="T3" fmla="*/ 10 h 631"/>
                      <a:gd name="T4" fmla="*/ 217 w 361"/>
                      <a:gd name="T5" fmla="*/ 27 h 631"/>
                      <a:gd name="T6" fmla="*/ 247 w 361"/>
                      <a:gd name="T7" fmla="*/ 55 h 631"/>
                      <a:gd name="T8" fmla="*/ 275 w 361"/>
                      <a:gd name="T9" fmla="*/ 89 h 631"/>
                      <a:gd name="T10" fmla="*/ 300 w 361"/>
                      <a:gd name="T11" fmla="*/ 129 h 631"/>
                      <a:gd name="T12" fmla="*/ 320 w 361"/>
                      <a:gd name="T13" fmla="*/ 176 h 631"/>
                      <a:gd name="T14" fmla="*/ 338 w 361"/>
                      <a:gd name="T15" fmla="*/ 229 h 631"/>
                      <a:gd name="T16" fmla="*/ 351 w 361"/>
                      <a:gd name="T17" fmla="*/ 284 h 631"/>
                      <a:gd name="T18" fmla="*/ 358 w 361"/>
                      <a:gd name="T19" fmla="*/ 337 h 631"/>
                      <a:gd name="T20" fmla="*/ 361 w 361"/>
                      <a:gd name="T21" fmla="*/ 386 h 631"/>
                      <a:gd name="T22" fmla="*/ 358 w 361"/>
                      <a:gd name="T23" fmla="*/ 433 h 631"/>
                      <a:gd name="T24" fmla="*/ 352 w 361"/>
                      <a:gd name="T25" fmla="*/ 477 h 631"/>
                      <a:gd name="T26" fmla="*/ 341 w 361"/>
                      <a:gd name="T27" fmla="*/ 517 h 631"/>
                      <a:gd name="T28" fmla="*/ 327 w 361"/>
                      <a:gd name="T29" fmla="*/ 552 h 631"/>
                      <a:gd name="T30" fmla="*/ 309 w 361"/>
                      <a:gd name="T31" fmla="*/ 581 h 631"/>
                      <a:gd name="T32" fmla="*/ 288 w 361"/>
                      <a:gd name="T33" fmla="*/ 605 h 631"/>
                      <a:gd name="T34" fmla="*/ 263 w 361"/>
                      <a:gd name="T35" fmla="*/ 622 h 631"/>
                      <a:gd name="T36" fmla="*/ 237 w 361"/>
                      <a:gd name="T37" fmla="*/ 631 h 631"/>
                      <a:gd name="T38" fmla="*/ 205 w 361"/>
                      <a:gd name="T39" fmla="*/ 631 h 631"/>
                      <a:gd name="T40" fmla="*/ 173 w 361"/>
                      <a:gd name="T41" fmla="*/ 622 h 631"/>
                      <a:gd name="T42" fmla="*/ 142 w 361"/>
                      <a:gd name="T43" fmla="*/ 603 h 631"/>
                      <a:gd name="T44" fmla="*/ 113 w 361"/>
                      <a:gd name="T45" fmla="*/ 577 h 631"/>
                      <a:gd name="T46" fmla="*/ 86 w 361"/>
                      <a:gd name="T47" fmla="*/ 542 h 631"/>
                      <a:gd name="T48" fmla="*/ 61 w 361"/>
                      <a:gd name="T49" fmla="*/ 501 h 631"/>
                      <a:gd name="T50" fmla="*/ 39 w 361"/>
                      <a:gd name="T51" fmla="*/ 455 h 631"/>
                      <a:gd name="T52" fmla="*/ 22 w 361"/>
                      <a:gd name="T53" fmla="*/ 402 h 631"/>
                      <a:gd name="T54" fmla="*/ 8 w 361"/>
                      <a:gd name="T55" fmla="*/ 347 h 631"/>
                      <a:gd name="T56" fmla="*/ 1 w 361"/>
                      <a:gd name="T57" fmla="*/ 294 h 631"/>
                      <a:gd name="T58" fmla="*/ 0 w 361"/>
                      <a:gd name="T59" fmla="*/ 245 h 631"/>
                      <a:gd name="T60" fmla="*/ 1 w 361"/>
                      <a:gd name="T61" fmla="*/ 198 h 631"/>
                      <a:gd name="T62" fmla="*/ 8 w 361"/>
                      <a:gd name="T63" fmla="*/ 154 h 631"/>
                      <a:gd name="T64" fmla="*/ 19 w 361"/>
                      <a:gd name="T65" fmla="*/ 115 h 631"/>
                      <a:gd name="T66" fmla="*/ 33 w 361"/>
                      <a:gd name="T67" fmla="*/ 80 h 631"/>
                      <a:gd name="T68" fmla="*/ 51 w 361"/>
                      <a:gd name="T69" fmla="*/ 49 h 631"/>
                      <a:gd name="T70" fmla="*/ 73 w 361"/>
                      <a:gd name="T71" fmla="*/ 26 h 631"/>
                      <a:gd name="T72" fmla="*/ 96 w 361"/>
                      <a:gd name="T73" fmla="*/ 10 h 631"/>
                      <a:gd name="T74" fmla="*/ 123 w 361"/>
                      <a:gd name="T75" fmla="*/ 0 h 631"/>
                      <a:gd name="T76" fmla="*/ 156 w 361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1" h="631">
                        <a:moveTo>
                          <a:pt x="156" y="0"/>
                        </a:moveTo>
                        <a:lnTo>
                          <a:pt x="186" y="10"/>
                        </a:lnTo>
                        <a:lnTo>
                          <a:pt x="217" y="27"/>
                        </a:lnTo>
                        <a:lnTo>
                          <a:pt x="247" y="55"/>
                        </a:lnTo>
                        <a:lnTo>
                          <a:pt x="275" y="89"/>
                        </a:lnTo>
                        <a:lnTo>
                          <a:pt x="300" y="129"/>
                        </a:lnTo>
                        <a:lnTo>
                          <a:pt x="320" y="176"/>
                        </a:lnTo>
                        <a:lnTo>
                          <a:pt x="338" y="229"/>
                        </a:lnTo>
                        <a:lnTo>
                          <a:pt x="351" y="284"/>
                        </a:lnTo>
                        <a:lnTo>
                          <a:pt x="358" y="337"/>
                        </a:lnTo>
                        <a:lnTo>
                          <a:pt x="361" y="386"/>
                        </a:lnTo>
                        <a:lnTo>
                          <a:pt x="358" y="433"/>
                        </a:lnTo>
                        <a:lnTo>
                          <a:pt x="352" y="477"/>
                        </a:lnTo>
                        <a:lnTo>
                          <a:pt x="341" y="517"/>
                        </a:lnTo>
                        <a:lnTo>
                          <a:pt x="327" y="552"/>
                        </a:lnTo>
                        <a:lnTo>
                          <a:pt x="309" y="581"/>
                        </a:lnTo>
                        <a:lnTo>
                          <a:pt x="288" y="605"/>
                        </a:lnTo>
                        <a:lnTo>
                          <a:pt x="263" y="622"/>
                        </a:lnTo>
                        <a:lnTo>
                          <a:pt x="237" y="631"/>
                        </a:lnTo>
                        <a:lnTo>
                          <a:pt x="205" y="631"/>
                        </a:lnTo>
                        <a:lnTo>
                          <a:pt x="173" y="622"/>
                        </a:lnTo>
                        <a:lnTo>
                          <a:pt x="142" y="603"/>
                        </a:lnTo>
                        <a:lnTo>
                          <a:pt x="113" y="577"/>
                        </a:lnTo>
                        <a:lnTo>
                          <a:pt x="86" y="542"/>
                        </a:lnTo>
                        <a:lnTo>
                          <a:pt x="61" y="501"/>
                        </a:lnTo>
                        <a:lnTo>
                          <a:pt x="39" y="455"/>
                        </a:lnTo>
                        <a:lnTo>
                          <a:pt x="22" y="402"/>
                        </a:lnTo>
                        <a:lnTo>
                          <a:pt x="8" y="347"/>
                        </a:lnTo>
                        <a:lnTo>
                          <a:pt x="1" y="294"/>
                        </a:lnTo>
                        <a:lnTo>
                          <a:pt x="0" y="245"/>
                        </a:lnTo>
                        <a:lnTo>
                          <a:pt x="1" y="198"/>
                        </a:lnTo>
                        <a:lnTo>
                          <a:pt x="8" y="154"/>
                        </a:lnTo>
                        <a:lnTo>
                          <a:pt x="19" y="115"/>
                        </a:lnTo>
                        <a:lnTo>
                          <a:pt x="33" y="80"/>
                        </a:lnTo>
                        <a:lnTo>
                          <a:pt x="51" y="49"/>
                        </a:lnTo>
                        <a:lnTo>
                          <a:pt x="73" y="26"/>
                        </a:lnTo>
                        <a:lnTo>
                          <a:pt x="96" y="10"/>
                        </a:lnTo>
                        <a:lnTo>
                          <a:pt x="123" y="0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DBB49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63" name="Freeform 44"/>
                  <p:cNvSpPr>
                    <a:spLocks/>
                  </p:cNvSpPr>
                  <p:nvPr/>
                </p:nvSpPr>
                <p:spPr bwMode="auto">
                  <a:xfrm>
                    <a:off x="4466" y="2168"/>
                    <a:ext cx="703" cy="803"/>
                  </a:xfrm>
                  <a:custGeom>
                    <a:avLst/>
                    <a:gdLst>
                      <a:gd name="T0" fmla="*/ 2016 w 2109"/>
                      <a:gd name="T1" fmla="*/ 0 h 2409"/>
                      <a:gd name="T2" fmla="*/ 2019 w 2109"/>
                      <a:gd name="T3" fmla="*/ 11 h 2409"/>
                      <a:gd name="T4" fmla="*/ 2026 w 2109"/>
                      <a:gd name="T5" fmla="*/ 46 h 2409"/>
                      <a:gd name="T6" fmla="*/ 2038 w 2109"/>
                      <a:gd name="T7" fmla="*/ 103 h 2409"/>
                      <a:gd name="T8" fmla="*/ 2051 w 2109"/>
                      <a:gd name="T9" fmla="*/ 178 h 2409"/>
                      <a:gd name="T10" fmla="*/ 2066 w 2109"/>
                      <a:gd name="T11" fmla="*/ 268 h 2409"/>
                      <a:gd name="T12" fmla="*/ 2080 w 2109"/>
                      <a:gd name="T13" fmla="*/ 374 h 2409"/>
                      <a:gd name="T14" fmla="*/ 2093 w 2109"/>
                      <a:gd name="T15" fmla="*/ 493 h 2409"/>
                      <a:gd name="T16" fmla="*/ 2103 w 2109"/>
                      <a:gd name="T17" fmla="*/ 621 h 2409"/>
                      <a:gd name="T18" fmla="*/ 2109 w 2109"/>
                      <a:gd name="T19" fmla="*/ 758 h 2409"/>
                      <a:gd name="T20" fmla="*/ 2109 w 2109"/>
                      <a:gd name="T21" fmla="*/ 902 h 2409"/>
                      <a:gd name="T22" fmla="*/ 2103 w 2109"/>
                      <a:gd name="T23" fmla="*/ 1050 h 2409"/>
                      <a:gd name="T24" fmla="*/ 2090 w 2109"/>
                      <a:gd name="T25" fmla="*/ 1200 h 2409"/>
                      <a:gd name="T26" fmla="*/ 2067 w 2109"/>
                      <a:gd name="T27" fmla="*/ 1350 h 2409"/>
                      <a:gd name="T28" fmla="*/ 2034 w 2109"/>
                      <a:gd name="T29" fmla="*/ 1499 h 2409"/>
                      <a:gd name="T30" fmla="*/ 1988 w 2109"/>
                      <a:gd name="T31" fmla="*/ 1643 h 2409"/>
                      <a:gd name="T32" fmla="*/ 1930 w 2109"/>
                      <a:gd name="T33" fmla="*/ 1782 h 2409"/>
                      <a:gd name="T34" fmla="*/ 1857 w 2109"/>
                      <a:gd name="T35" fmla="*/ 1911 h 2409"/>
                      <a:gd name="T36" fmla="*/ 1770 w 2109"/>
                      <a:gd name="T37" fmla="*/ 2032 h 2409"/>
                      <a:gd name="T38" fmla="*/ 1666 w 2109"/>
                      <a:gd name="T39" fmla="*/ 2140 h 2409"/>
                      <a:gd name="T40" fmla="*/ 1543 w 2109"/>
                      <a:gd name="T41" fmla="*/ 2234 h 2409"/>
                      <a:gd name="T42" fmla="*/ 1401 w 2109"/>
                      <a:gd name="T43" fmla="*/ 2311 h 2409"/>
                      <a:gd name="T44" fmla="*/ 1240 w 2109"/>
                      <a:gd name="T45" fmla="*/ 2371 h 2409"/>
                      <a:gd name="T46" fmla="*/ 1055 w 2109"/>
                      <a:gd name="T47" fmla="*/ 2409 h 2409"/>
                      <a:gd name="T48" fmla="*/ 871 w 2109"/>
                      <a:gd name="T49" fmla="*/ 2371 h 2409"/>
                      <a:gd name="T50" fmla="*/ 708 w 2109"/>
                      <a:gd name="T51" fmla="*/ 2311 h 2409"/>
                      <a:gd name="T52" fmla="*/ 567 w 2109"/>
                      <a:gd name="T53" fmla="*/ 2234 h 2409"/>
                      <a:gd name="T54" fmla="*/ 444 w 2109"/>
                      <a:gd name="T55" fmla="*/ 2140 h 2409"/>
                      <a:gd name="T56" fmla="*/ 339 w 2109"/>
                      <a:gd name="T57" fmla="*/ 2032 h 2409"/>
                      <a:gd name="T58" fmla="*/ 252 w 2109"/>
                      <a:gd name="T59" fmla="*/ 1911 h 2409"/>
                      <a:gd name="T60" fmla="*/ 179 w 2109"/>
                      <a:gd name="T61" fmla="*/ 1782 h 2409"/>
                      <a:gd name="T62" fmla="*/ 122 w 2109"/>
                      <a:gd name="T63" fmla="*/ 1643 h 2409"/>
                      <a:gd name="T64" fmla="*/ 77 w 2109"/>
                      <a:gd name="T65" fmla="*/ 1499 h 2409"/>
                      <a:gd name="T66" fmla="*/ 44 w 2109"/>
                      <a:gd name="T67" fmla="*/ 1350 h 2409"/>
                      <a:gd name="T68" fmla="*/ 20 w 2109"/>
                      <a:gd name="T69" fmla="*/ 1200 h 2409"/>
                      <a:gd name="T70" fmla="*/ 7 w 2109"/>
                      <a:gd name="T71" fmla="*/ 1050 h 2409"/>
                      <a:gd name="T72" fmla="*/ 0 w 2109"/>
                      <a:gd name="T73" fmla="*/ 902 h 2409"/>
                      <a:gd name="T74" fmla="*/ 1 w 2109"/>
                      <a:gd name="T75" fmla="*/ 758 h 2409"/>
                      <a:gd name="T76" fmla="*/ 7 w 2109"/>
                      <a:gd name="T77" fmla="*/ 621 h 2409"/>
                      <a:gd name="T78" fmla="*/ 17 w 2109"/>
                      <a:gd name="T79" fmla="*/ 493 h 2409"/>
                      <a:gd name="T80" fmla="*/ 31 w 2109"/>
                      <a:gd name="T81" fmla="*/ 374 h 2409"/>
                      <a:gd name="T82" fmla="*/ 45 w 2109"/>
                      <a:gd name="T83" fmla="*/ 268 h 2409"/>
                      <a:gd name="T84" fmla="*/ 60 w 2109"/>
                      <a:gd name="T85" fmla="*/ 178 h 2409"/>
                      <a:gd name="T86" fmla="*/ 73 w 2109"/>
                      <a:gd name="T87" fmla="*/ 103 h 2409"/>
                      <a:gd name="T88" fmla="*/ 84 w 2109"/>
                      <a:gd name="T89" fmla="*/ 46 h 2409"/>
                      <a:gd name="T90" fmla="*/ 92 w 2109"/>
                      <a:gd name="T91" fmla="*/ 11 h 2409"/>
                      <a:gd name="T92" fmla="*/ 95 w 2109"/>
                      <a:gd name="T93" fmla="*/ 0 h 24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109" h="2409">
                        <a:moveTo>
                          <a:pt x="95" y="0"/>
                        </a:moveTo>
                        <a:lnTo>
                          <a:pt x="2016" y="0"/>
                        </a:lnTo>
                        <a:lnTo>
                          <a:pt x="2016" y="3"/>
                        </a:lnTo>
                        <a:lnTo>
                          <a:pt x="2019" y="11"/>
                        </a:lnTo>
                        <a:lnTo>
                          <a:pt x="2022" y="27"/>
                        </a:lnTo>
                        <a:lnTo>
                          <a:pt x="2026" y="46"/>
                        </a:lnTo>
                        <a:lnTo>
                          <a:pt x="2032" y="73"/>
                        </a:lnTo>
                        <a:lnTo>
                          <a:pt x="2038" y="103"/>
                        </a:lnTo>
                        <a:lnTo>
                          <a:pt x="2044" y="138"/>
                        </a:lnTo>
                        <a:lnTo>
                          <a:pt x="2051" y="178"/>
                        </a:lnTo>
                        <a:lnTo>
                          <a:pt x="2058" y="221"/>
                        </a:lnTo>
                        <a:lnTo>
                          <a:pt x="2066" y="268"/>
                        </a:lnTo>
                        <a:lnTo>
                          <a:pt x="2073" y="319"/>
                        </a:lnTo>
                        <a:lnTo>
                          <a:pt x="2080" y="374"/>
                        </a:lnTo>
                        <a:lnTo>
                          <a:pt x="2086" y="431"/>
                        </a:lnTo>
                        <a:lnTo>
                          <a:pt x="2093" y="493"/>
                        </a:lnTo>
                        <a:lnTo>
                          <a:pt x="2098" y="555"/>
                        </a:lnTo>
                        <a:lnTo>
                          <a:pt x="2103" y="621"/>
                        </a:lnTo>
                        <a:lnTo>
                          <a:pt x="2106" y="689"/>
                        </a:lnTo>
                        <a:lnTo>
                          <a:pt x="2109" y="758"/>
                        </a:lnTo>
                        <a:lnTo>
                          <a:pt x="2109" y="829"/>
                        </a:lnTo>
                        <a:lnTo>
                          <a:pt x="2109" y="902"/>
                        </a:lnTo>
                        <a:lnTo>
                          <a:pt x="2108" y="975"/>
                        </a:lnTo>
                        <a:lnTo>
                          <a:pt x="2103" y="1050"/>
                        </a:lnTo>
                        <a:lnTo>
                          <a:pt x="2098" y="1124"/>
                        </a:lnTo>
                        <a:lnTo>
                          <a:pt x="2090" y="1200"/>
                        </a:lnTo>
                        <a:lnTo>
                          <a:pt x="2079" y="1276"/>
                        </a:lnTo>
                        <a:lnTo>
                          <a:pt x="2067" y="1350"/>
                        </a:lnTo>
                        <a:lnTo>
                          <a:pt x="2051" y="1424"/>
                        </a:lnTo>
                        <a:lnTo>
                          <a:pt x="2034" y="1499"/>
                        </a:lnTo>
                        <a:lnTo>
                          <a:pt x="2012" y="1572"/>
                        </a:lnTo>
                        <a:lnTo>
                          <a:pt x="1988" y="1643"/>
                        </a:lnTo>
                        <a:lnTo>
                          <a:pt x="1961" y="1713"/>
                        </a:lnTo>
                        <a:lnTo>
                          <a:pt x="1930" y="1782"/>
                        </a:lnTo>
                        <a:lnTo>
                          <a:pt x="1897" y="1847"/>
                        </a:lnTo>
                        <a:lnTo>
                          <a:pt x="1857" y="1911"/>
                        </a:lnTo>
                        <a:lnTo>
                          <a:pt x="1816" y="1973"/>
                        </a:lnTo>
                        <a:lnTo>
                          <a:pt x="1770" y="2032"/>
                        </a:lnTo>
                        <a:lnTo>
                          <a:pt x="1720" y="2088"/>
                        </a:lnTo>
                        <a:lnTo>
                          <a:pt x="1666" y="2140"/>
                        </a:lnTo>
                        <a:lnTo>
                          <a:pt x="1607" y="2188"/>
                        </a:lnTo>
                        <a:lnTo>
                          <a:pt x="1543" y="2234"/>
                        </a:lnTo>
                        <a:lnTo>
                          <a:pt x="1474" y="2274"/>
                        </a:lnTo>
                        <a:lnTo>
                          <a:pt x="1401" y="2311"/>
                        </a:lnTo>
                        <a:lnTo>
                          <a:pt x="1323" y="2343"/>
                        </a:lnTo>
                        <a:lnTo>
                          <a:pt x="1240" y="2371"/>
                        </a:lnTo>
                        <a:lnTo>
                          <a:pt x="1149" y="2393"/>
                        </a:lnTo>
                        <a:lnTo>
                          <a:pt x="1055" y="2409"/>
                        </a:lnTo>
                        <a:lnTo>
                          <a:pt x="960" y="2393"/>
                        </a:lnTo>
                        <a:lnTo>
                          <a:pt x="871" y="2371"/>
                        </a:lnTo>
                        <a:lnTo>
                          <a:pt x="787" y="2343"/>
                        </a:lnTo>
                        <a:lnTo>
                          <a:pt x="708" y="2311"/>
                        </a:lnTo>
                        <a:lnTo>
                          <a:pt x="635" y="2274"/>
                        </a:lnTo>
                        <a:lnTo>
                          <a:pt x="567" y="2234"/>
                        </a:lnTo>
                        <a:lnTo>
                          <a:pt x="502" y="2188"/>
                        </a:lnTo>
                        <a:lnTo>
                          <a:pt x="444" y="2140"/>
                        </a:lnTo>
                        <a:lnTo>
                          <a:pt x="389" y="2088"/>
                        </a:lnTo>
                        <a:lnTo>
                          <a:pt x="339" y="2032"/>
                        </a:lnTo>
                        <a:lnTo>
                          <a:pt x="294" y="1973"/>
                        </a:lnTo>
                        <a:lnTo>
                          <a:pt x="252" y="1911"/>
                        </a:lnTo>
                        <a:lnTo>
                          <a:pt x="214" y="1847"/>
                        </a:lnTo>
                        <a:lnTo>
                          <a:pt x="179" y="1782"/>
                        </a:lnTo>
                        <a:lnTo>
                          <a:pt x="149" y="1713"/>
                        </a:lnTo>
                        <a:lnTo>
                          <a:pt x="122" y="1643"/>
                        </a:lnTo>
                        <a:lnTo>
                          <a:pt x="98" y="1572"/>
                        </a:lnTo>
                        <a:lnTo>
                          <a:pt x="77" y="1499"/>
                        </a:lnTo>
                        <a:lnTo>
                          <a:pt x="58" y="1424"/>
                        </a:lnTo>
                        <a:lnTo>
                          <a:pt x="44" y="1350"/>
                        </a:lnTo>
                        <a:lnTo>
                          <a:pt x="31" y="1276"/>
                        </a:lnTo>
                        <a:lnTo>
                          <a:pt x="20" y="1200"/>
                        </a:lnTo>
                        <a:lnTo>
                          <a:pt x="13" y="1124"/>
                        </a:lnTo>
                        <a:lnTo>
                          <a:pt x="7" y="1050"/>
                        </a:lnTo>
                        <a:lnTo>
                          <a:pt x="3" y="975"/>
                        </a:lnTo>
                        <a:lnTo>
                          <a:pt x="0" y="902"/>
                        </a:lnTo>
                        <a:lnTo>
                          <a:pt x="0" y="829"/>
                        </a:lnTo>
                        <a:lnTo>
                          <a:pt x="1" y="758"/>
                        </a:lnTo>
                        <a:lnTo>
                          <a:pt x="4" y="689"/>
                        </a:lnTo>
                        <a:lnTo>
                          <a:pt x="7" y="621"/>
                        </a:lnTo>
                        <a:lnTo>
                          <a:pt x="12" y="555"/>
                        </a:lnTo>
                        <a:lnTo>
                          <a:pt x="17" y="493"/>
                        </a:lnTo>
                        <a:lnTo>
                          <a:pt x="23" y="431"/>
                        </a:lnTo>
                        <a:lnTo>
                          <a:pt x="31" y="374"/>
                        </a:lnTo>
                        <a:lnTo>
                          <a:pt x="38" y="319"/>
                        </a:lnTo>
                        <a:lnTo>
                          <a:pt x="45" y="268"/>
                        </a:lnTo>
                        <a:lnTo>
                          <a:pt x="52" y="221"/>
                        </a:lnTo>
                        <a:lnTo>
                          <a:pt x="60" y="178"/>
                        </a:lnTo>
                        <a:lnTo>
                          <a:pt x="65" y="138"/>
                        </a:lnTo>
                        <a:lnTo>
                          <a:pt x="73" y="103"/>
                        </a:lnTo>
                        <a:lnTo>
                          <a:pt x="79" y="73"/>
                        </a:lnTo>
                        <a:lnTo>
                          <a:pt x="84" y="46"/>
                        </a:lnTo>
                        <a:lnTo>
                          <a:pt x="89" y="27"/>
                        </a:lnTo>
                        <a:lnTo>
                          <a:pt x="92" y="11"/>
                        </a:lnTo>
                        <a:lnTo>
                          <a:pt x="93" y="3"/>
                        </a:ln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2C3A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64" name="Freeform 45"/>
                  <p:cNvSpPr>
                    <a:spLocks/>
                  </p:cNvSpPr>
                  <p:nvPr/>
                </p:nvSpPr>
                <p:spPr bwMode="auto">
                  <a:xfrm>
                    <a:off x="4818" y="2168"/>
                    <a:ext cx="351" cy="803"/>
                  </a:xfrm>
                  <a:custGeom>
                    <a:avLst/>
                    <a:gdLst>
                      <a:gd name="T0" fmla="*/ 961 w 1054"/>
                      <a:gd name="T1" fmla="*/ 0 h 2409"/>
                      <a:gd name="T2" fmla="*/ 964 w 1054"/>
                      <a:gd name="T3" fmla="*/ 11 h 2409"/>
                      <a:gd name="T4" fmla="*/ 971 w 1054"/>
                      <a:gd name="T5" fmla="*/ 46 h 2409"/>
                      <a:gd name="T6" fmla="*/ 983 w 1054"/>
                      <a:gd name="T7" fmla="*/ 103 h 2409"/>
                      <a:gd name="T8" fmla="*/ 996 w 1054"/>
                      <a:gd name="T9" fmla="*/ 178 h 2409"/>
                      <a:gd name="T10" fmla="*/ 1011 w 1054"/>
                      <a:gd name="T11" fmla="*/ 268 h 2409"/>
                      <a:gd name="T12" fmla="*/ 1025 w 1054"/>
                      <a:gd name="T13" fmla="*/ 374 h 2409"/>
                      <a:gd name="T14" fmla="*/ 1038 w 1054"/>
                      <a:gd name="T15" fmla="*/ 493 h 2409"/>
                      <a:gd name="T16" fmla="*/ 1048 w 1054"/>
                      <a:gd name="T17" fmla="*/ 621 h 2409"/>
                      <a:gd name="T18" fmla="*/ 1054 w 1054"/>
                      <a:gd name="T19" fmla="*/ 758 h 2409"/>
                      <a:gd name="T20" fmla="*/ 1054 w 1054"/>
                      <a:gd name="T21" fmla="*/ 902 h 2409"/>
                      <a:gd name="T22" fmla="*/ 1048 w 1054"/>
                      <a:gd name="T23" fmla="*/ 1050 h 2409"/>
                      <a:gd name="T24" fmla="*/ 1035 w 1054"/>
                      <a:gd name="T25" fmla="*/ 1200 h 2409"/>
                      <a:gd name="T26" fmla="*/ 1012 w 1054"/>
                      <a:gd name="T27" fmla="*/ 1350 h 2409"/>
                      <a:gd name="T28" fmla="*/ 979 w 1054"/>
                      <a:gd name="T29" fmla="*/ 1499 h 2409"/>
                      <a:gd name="T30" fmla="*/ 933 w 1054"/>
                      <a:gd name="T31" fmla="*/ 1643 h 2409"/>
                      <a:gd name="T32" fmla="*/ 875 w 1054"/>
                      <a:gd name="T33" fmla="*/ 1782 h 2409"/>
                      <a:gd name="T34" fmla="*/ 802 w 1054"/>
                      <a:gd name="T35" fmla="*/ 1911 h 2409"/>
                      <a:gd name="T36" fmla="*/ 715 w 1054"/>
                      <a:gd name="T37" fmla="*/ 2032 h 2409"/>
                      <a:gd name="T38" fmla="*/ 611 w 1054"/>
                      <a:gd name="T39" fmla="*/ 2140 h 2409"/>
                      <a:gd name="T40" fmla="*/ 488 w 1054"/>
                      <a:gd name="T41" fmla="*/ 2234 h 2409"/>
                      <a:gd name="T42" fmla="*/ 346 w 1054"/>
                      <a:gd name="T43" fmla="*/ 2311 h 2409"/>
                      <a:gd name="T44" fmla="*/ 185 w 1054"/>
                      <a:gd name="T45" fmla="*/ 2371 h 2409"/>
                      <a:gd name="T46" fmla="*/ 0 w 1054"/>
                      <a:gd name="T47" fmla="*/ 2409 h 2409"/>
                      <a:gd name="T48" fmla="*/ 13 w 1054"/>
                      <a:gd name="T49" fmla="*/ 2406 h 2409"/>
                      <a:gd name="T50" fmla="*/ 49 w 1054"/>
                      <a:gd name="T51" fmla="*/ 2391 h 2409"/>
                      <a:gd name="T52" fmla="*/ 106 w 1054"/>
                      <a:gd name="T53" fmla="*/ 2363 h 2409"/>
                      <a:gd name="T54" fmla="*/ 179 w 1054"/>
                      <a:gd name="T55" fmla="*/ 2317 h 2409"/>
                      <a:gd name="T56" fmla="*/ 268 w 1054"/>
                      <a:gd name="T57" fmla="*/ 2245 h 2409"/>
                      <a:gd name="T58" fmla="*/ 367 w 1054"/>
                      <a:gd name="T59" fmla="*/ 2146 h 2409"/>
                      <a:gd name="T60" fmla="*/ 473 w 1054"/>
                      <a:gd name="T61" fmla="*/ 2015 h 2409"/>
                      <a:gd name="T62" fmla="*/ 591 w 1054"/>
                      <a:gd name="T63" fmla="*/ 1837 h 2409"/>
                      <a:gd name="T64" fmla="*/ 684 w 1054"/>
                      <a:gd name="T65" fmla="*/ 1639 h 2409"/>
                      <a:gd name="T66" fmla="*/ 745 w 1054"/>
                      <a:gd name="T67" fmla="*/ 1436 h 2409"/>
                      <a:gd name="T68" fmla="*/ 780 w 1054"/>
                      <a:gd name="T69" fmla="*/ 1225 h 2409"/>
                      <a:gd name="T70" fmla="*/ 792 w 1054"/>
                      <a:gd name="T71" fmla="*/ 997 h 2409"/>
                      <a:gd name="T72" fmla="*/ 786 w 1054"/>
                      <a:gd name="T73" fmla="*/ 748 h 2409"/>
                      <a:gd name="T74" fmla="*/ 770 w 1054"/>
                      <a:gd name="T75" fmla="*/ 474 h 2409"/>
                      <a:gd name="T76" fmla="*/ 748 w 1054"/>
                      <a:gd name="T77" fmla="*/ 167 h 24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054" h="2409">
                        <a:moveTo>
                          <a:pt x="735" y="0"/>
                        </a:moveTo>
                        <a:lnTo>
                          <a:pt x="961" y="0"/>
                        </a:lnTo>
                        <a:lnTo>
                          <a:pt x="961" y="3"/>
                        </a:lnTo>
                        <a:lnTo>
                          <a:pt x="964" y="11"/>
                        </a:lnTo>
                        <a:lnTo>
                          <a:pt x="967" y="27"/>
                        </a:lnTo>
                        <a:lnTo>
                          <a:pt x="971" y="46"/>
                        </a:lnTo>
                        <a:lnTo>
                          <a:pt x="977" y="73"/>
                        </a:lnTo>
                        <a:lnTo>
                          <a:pt x="983" y="103"/>
                        </a:lnTo>
                        <a:lnTo>
                          <a:pt x="989" y="138"/>
                        </a:lnTo>
                        <a:lnTo>
                          <a:pt x="996" y="178"/>
                        </a:lnTo>
                        <a:lnTo>
                          <a:pt x="1003" y="221"/>
                        </a:lnTo>
                        <a:lnTo>
                          <a:pt x="1011" y="268"/>
                        </a:lnTo>
                        <a:lnTo>
                          <a:pt x="1018" y="319"/>
                        </a:lnTo>
                        <a:lnTo>
                          <a:pt x="1025" y="374"/>
                        </a:lnTo>
                        <a:lnTo>
                          <a:pt x="1031" y="431"/>
                        </a:lnTo>
                        <a:lnTo>
                          <a:pt x="1038" y="493"/>
                        </a:lnTo>
                        <a:lnTo>
                          <a:pt x="1043" y="555"/>
                        </a:lnTo>
                        <a:lnTo>
                          <a:pt x="1048" y="621"/>
                        </a:lnTo>
                        <a:lnTo>
                          <a:pt x="1051" y="689"/>
                        </a:lnTo>
                        <a:lnTo>
                          <a:pt x="1054" y="758"/>
                        </a:lnTo>
                        <a:lnTo>
                          <a:pt x="1054" y="829"/>
                        </a:lnTo>
                        <a:lnTo>
                          <a:pt x="1054" y="902"/>
                        </a:lnTo>
                        <a:lnTo>
                          <a:pt x="1053" y="975"/>
                        </a:lnTo>
                        <a:lnTo>
                          <a:pt x="1048" y="1050"/>
                        </a:lnTo>
                        <a:lnTo>
                          <a:pt x="1043" y="1124"/>
                        </a:lnTo>
                        <a:lnTo>
                          <a:pt x="1035" y="1200"/>
                        </a:lnTo>
                        <a:lnTo>
                          <a:pt x="1024" y="1276"/>
                        </a:lnTo>
                        <a:lnTo>
                          <a:pt x="1012" y="1350"/>
                        </a:lnTo>
                        <a:lnTo>
                          <a:pt x="996" y="1424"/>
                        </a:lnTo>
                        <a:lnTo>
                          <a:pt x="979" y="1499"/>
                        </a:lnTo>
                        <a:lnTo>
                          <a:pt x="957" y="1572"/>
                        </a:lnTo>
                        <a:lnTo>
                          <a:pt x="933" y="1643"/>
                        </a:lnTo>
                        <a:lnTo>
                          <a:pt x="906" y="1713"/>
                        </a:lnTo>
                        <a:lnTo>
                          <a:pt x="875" y="1782"/>
                        </a:lnTo>
                        <a:lnTo>
                          <a:pt x="842" y="1847"/>
                        </a:lnTo>
                        <a:lnTo>
                          <a:pt x="802" y="1911"/>
                        </a:lnTo>
                        <a:lnTo>
                          <a:pt x="761" y="1973"/>
                        </a:lnTo>
                        <a:lnTo>
                          <a:pt x="715" y="2032"/>
                        </a:lnTo>
                        <a:lnTo>
                          <a:pt x="665" y="2088"/>
                        </a:lnTo>
                        <a:lnTo>
                          <a:pt x="611" y="2140"/>
                        </a:lnTo>
                        <a:lnTo>
                          <a:pt x="552" y="2188"/>
                        </a:lnTo>
                        <a:lnTo>
                          <a:pt x="488" y="2234"/>
                        </a:lnTo>
                        <a:lnTo>
                          <a:pt x="419" y="2274"/>
                        </a:lnTo>
                        <a:lnTo>
                          <a:pt x="346" y="2311"/>
                        </a:lnTo>
                        <a:lnTo>
                          <a:pt x="268" y="2343"/>
                        </a:lnTo>
                        <a:lnTo>
                          <a:pt x="185" y="2371"/>
                        </a:lnTo>
                        <a:lnTo>
                          <a:pt x="94" y="2393"/>
                        </a:lnTo>
                        <a:lnTo>
                          <a:pt x="0" y="2409"/>
                        </a:lnTo>
                        <a:lnTo>
                          <a:pt x="3" y="2407"/>
                        </a:lnTo>
                        <a:lnTo>
                          <a:pt x="13" y="2406"/>
                        </a:lnTo>
                        <a:lnTo>
                          <a:pt x="27" y="2400"/>
                        </a:lnTo>
                        <a:lnTo>
                          <a:pt x="49" y="2391"/>
                        </a:lnTo>
                        <a:lnTo>
                          <a:pt x="75" y="2379"/>
                        </a:lnTo>
                        <a:lnTo>
                          <a:pt x="106" y="2363"/>
                        </a:lnTo>
                        <a:lnTo>
                          <a:pt x="141" y="2343"/>
                        </a:lnTo>
                        <a:lnTo>
                          <a:pt x="179" y="2317"/>
                        </a:lnTo>
                        <a:lnTo>
                          <a:pt x="222" y="2285"/>
                        </a:lnTo>
                        <a:lnTo>
                          <a:pt x="268" y="2245"/>
                        </a:lnTo>
                        <a:lnTo>
                          <a:pt x="316" y="2200"/>
                        </a:lnTo>
                        <a:lnTo>
                          <a:pt x="367" y="2146"/>
                        </a:lnTo>
                        <a:lnTo>
                          <a:pt x="419" y="2085"/>
                        </a:lnTo>
                        <a:lnTo>
                          <a:pt x="473" y="2015"/>
                        </a:lnTo>
                        <a:lnTo>
                          <a:pt x="530" y="1936"/>
                        </a:lnTo>
                        <a:lnTo>
                          <a:pt x="591" y="1837"/>
                        </a:lnTo>
                        <a:lnTo>
                          <a:pt x="642" y="1738"/>
                        </a:lnTo>
                        <a:lnTo>
                          <a:pt x="684" y="1639"/>
                        </a:lnTo>
                        <a:lnTo>
                          <a:pt x="719" y="1538"/>
                        </a:lnTo>
                        <a:lnTo>
                          <a:pt x="745" y="1436"/>
                        </a:lnTo>
                        <a:lnTo>
                          <a:pt x="766" y="1331"/>
                        </a:lnTo>
                        <a:lnTo>
                          <a:pt x="780" y="1225"/>
                        </a:lnTo>
                        <a:lnTo>
                          <a:pt x="788" y="1112"/>
                        </a:lnTo>
                        <a:lnTo>
                          <a:pt x="792" y="997"/>
                        </a:lnTo>
                        <a:lnTo>
                          <a:pt x="791" y="876"/>
                        </a:lnTo>
                        <a:lnTo>
                          <a:pt x="786" y="748"/>
                        </a:lnTo>
                        <a:lnTo>
                          <a:pt x="779" y="615"/>
                        </a:lnTo>
                        <a:lnTo>
                          <a:pt x="770" y="474"/>
                        </a:lnTo>
                        <a:lnTo>
                          <a:pt x="759" y="325"/>
                        </a:lnTo>
                        <a:lnTo>
                          <a:pt x="748" y="167"/>
                        </a:ln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rgbClr val="DDB89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65" name="Freeform 46"/>
                  <p:cNvSpPr>
                    <a:spLocks/>
                  </p:cNvSpPr>
                  <p:nvPr/>
                </p:nvSpPr>
                <p:spPr bwMode="auto">
                  <a:xfrm>
                    <a:off x="4437" y="1953"/>
                    <a:ext cx="762" cy="561"/>
                  </a:xfrm>
                  <a:custGeom>
                    <a:avLst/>
                    <a:gdLst>
                      <a:gd name="T0" fmla="*/ 1244 w 2284"/>
                      <a:gd name="T1" fmla="*/ 3 h 1681"/>
                      <a:gd name="T2" fmla="*/ 1436 w 2284"/>
                      <a:gd name="T3" fmla="*/ 29 h 1681"/>
                      <a:gd name="T4" fmla="*/ 1614 w 2284"/>
                      <a:gd name="T5" fmla="*/ 80 h 1681"/>
                      <a:gd name="T6" fmla="*/ 1774 w 2284"/>
                      <a:gd name="T7" fmla="*/ 150 h 1681"/>
                      <a:gd name="T8" fmla="*/ 1914 w 2284"/>
                      <a:gd name="T9" fmla="*/ 236 h 1681"/>
                      <a:gd name="T10" fmla="*/ 2035 w 2284"/>
                      <a:gd name="T11" fmla="*/ 335 h 1681"/>
                      <a:gd name="T12" fmla="*/ 2136 w 2284"/>
                      <a:gd name="T13" fmla="*/ 443 h 1681"/>
                      <a:gd name="T14" fmla="*/ 2213 w 2284"/>
                      <a:gd name="T15" fmla="*/ 557 h 1681"/>
                      <a:gd name="T16" fmla="*/ 2267 w 2284"/>
                      <a:gd name="T17" fmla="*/ 672 h 1681"/>
                      <a:gd name="T18" fmla="*/ 2169 w 2284"/>
                      <a:gd name="T19" fmla="*/ 1681 h 1681"/>
                      <a:gd name="T20" fmla="*/ 2169 w 2284"/>
                      <a:gd name="T21" fmla="*/ 1663 h 1681"/>
                      <a:gd name="T22" fmla="*/ 2170 w 2284"/>
                      <a:gd name="T23" fmla="*/ 1618 h 1681"/>
                      <a:gd name="T24" fmla="*/ 2170 w 2284"/>
                      <a:gd name="T25" fmla="*/ 1556 h 1681"/>
                      <a:gd name="T26" fmla="*/ 2169 w 2284"/>
                      <a:gd name="T27" fmla="*/ 1484 h 1681"/>
                      <a:gd name="T28" fmla="*/ 2165 w 2284"/>
                      <a:gd name="T29" fmla="*/ 1417 h 1681"/>
                      <a:gd name="T30" fmla="*/ 2154 w 2284"/>
                      <a:gd name="T31" fmla="*/ 1341 h 1681"/>
                      <a:gd name="T32" fmla="*/ 2138 w 2284"/>
                      <a:gd name="T33" fmla="*/ 1267 h 1681"/>
                      <a:gd name="T34" fmla="*/ 2111 w 2284"/>
                      <a:gd name="T35" fmla="*/ 1197 h 1681"/>
                      <a:gd name="T36" fmla="*/ 2070 w 2284"/>
                      <a:gd name="T37" fmla="*/ 1133 h 1681"/>
                      <a:gd name="T38" fmla="*/ 2013 w 2284"/>
                      <a:gd name="T39" fmla="*/ 1079 h 1681"/>
                      <a:gd name="T40" fmla="*/ 1935 w 2284"/>
                      <a:gd name="T41" fmla="*/ 1036 h 1681"/>
                      <a:gd name="T42" fmla="*/ 1833 w 2284"/>
                      <a:gd name="T43" fmla="*/ 1007 h 1681"/>
                      <a:gd name="T44" fmla="*/ 1691 w 2284"/>
                      <a:gd name="T45" fmla="*/ 990 h 1681"/>
                      <a:gd name="T46" fmla="*/ 1559 w 2284"/>
                      <a:gd name="T47" fmla="*/ 990 h 1681"/>
                      <a:gd name="T48" fmla="*/ 1433 w 2284"/>
                      <a:gd name="T49" fmla="*/ 999 h 1681"/>
                      <a:gd name="T50" fmla="*/ 1310 w 2284"/>
                      <a:gd name="T51" fmla="*/ 1006 h 1681"/>
                      <a:gd name="T52" fmla="*/ 1181 w 2284"/>
                      <a:gd name="T53" fmla="*/ 1003 h 1681"/>
                      <a:gd name="T54" fmla="*/ 1047 w 2284"/>
                      <a:gd name="T55" fmla="*/ 982 h 1681"/>
                      <a:gd name="T56" fmla="*/ 921 w 2284"/>
                      <a:gd name="T57" fmla="*/ 940 h 1681"/>
                      <a:gd name="T58" fmla="*/ 803 w 2284"/>
                      <a:gd name="T59" fmla="*/ 886 h 1681"/>
                      <a:gd name="T60" fmla="*/ 692 w 2284"/>
                      <a:gd name="T61" fmla="*/ 834 h 1681"/>
                      <a:gd name="T62" fmla="*/ 587 w 2284"/>
                      <a:gd name="T63" fmla="*/ 794 h 1681"/>
                      <a:gd name="T64" fmla="*/ 484 w 2284"/>
                      <a:gd name="T65" fmla="*/ 777 h 1681"/>
                      <a:gd name="T66" fmla="*/ 390 w 2284"/>
                      <a:gd name="T67" fmla="*/ 787 h 1681"/>
                      <a:gd name="T68" fmla="*/ 315 w 2284"/>
                      <a:gd name="T69" fmla="*/ 819 h 1681"/>
                      <a:gd name="T70" fmla="*/ 256 w 2284"/>
                      <a:gd name="T71" fmla="*/ 867 h 1681"/>
                      <a:gd name="T72" fmla="*/ 211 w 2284"/>
                      <a:gd name="T73" fmla="*/ 927 h 1681"/>
                      <a:gd name="T74" fmla="*/ 179 w 2284"/>
                      <a:gd name="T75" fmla="*/ 997 h 1681"/>
                      <a:gd name="T76" fmla="*/ 156 w 2284"/>
                      <a:gd name="T77" fmla="*/ 1070 h 1681"/>
                      <a:gd name="T78" fmla="*/ 141 w 2284"/>
                      <a:gd name="T79" fmla="*/ 1144 h 1681"/>
                      <a:gd name="T80" fmla="*/ 133 w 2284"/>
                      <a:gd name="T81" fmla="*/ 1214 h 1681"/>
                      <a:gd name="T82" fmla="*/ 125 w 2284"/>
                      <a:gd name="T83" fmla="*/ 1293 h 1681"/>
                      <a:gd name="T84" fmla="*/ 121 w 2284"/>
                      <a:gd name="T85" fmla="*/ 1391 h 1681"/>
                      <a:gd name="T86" fmla="*/ 118 w 2284"/>
                      <a:gd name="T87" fmla="*/ 1487 h 1681"/>
                      <a:gd name="T88" fmla="*/ 117 w 2284"/>
                      <a:gd name="T89" fmla="*/ 1572 h 1681"/>
                      <a:gd name="T90" fmla="*/ 115 w 2284"/>
                      <a:gd name="T91" fmla="*/ 1639 h 1681"/>
                      <a:gd name="T92" fmla="*/ 115 w 2284"/>
                      <a:gd name="T93" fmla="*/ 1677 h 1681"/>
                      <a:gd name="T94" fmla="*/ 0 w 2284"/>
                      <a:gd name="T95" fmla="*/ 729 h 1681"/>
                      <a:gd name="T96" fmla="*/ 25 w 2284"/>
                      <a:gd name="T97" fmla="*/ 659 h 1681"/>
                      <a:gd name="T98" fmla="*/ 61 w 2284"/>
                      <a:gd name="T99" fmla="*/ 602 h 1681"/>
                      <a:gd name="T100" fmla="*/ 100 w 2284"/>
                      <a:gd name="T101" fmla="*/ 558 h 1681"/>
                      <a:gd name="T102" fmla="*/ 135 w 2284"/>
                      <a:gd name="T103" fmla="*/ 529 h 1681"/>
                      <a:gd name="T104" fmla="*/ 157 w 2284"/>
                      <a:gd name="T105" fmla="*/ 513 h 1681"/>
                      <a:gd name="T106" fmla="*/ 160 w 2284"/>
                      <a:gd name="T107" fmla="*/ 507 h 1681"/>
                      <a:gd name="T108" fmla="*/ 170 w 2284"/>
                      <a:gd name="T109" fmla="*/ 478 h 1681"/>
                      <a:gd name="T110" fmla="*/ 195 w 2284"/>
                      <a:gd name="T111" fmla="*/ 427 h 1681"/>
                      <a:gd name="T112" fmla="*/ 236 w 2284"/>
                      <a:gd name="T113" fmla="*/ 363 h 1681"/>
                      <a:gd name="T114" fmla="*/ 299 w 2284"/>
                      <a:gd name="T115" fmla="*/ 293 h 1681"/>
                      <a:gd name="T116" fmla="*/ 408 w 2284"/>
                      <a:gd name="T117" fmla="*/ 208 h 1681"/>
                      <a:gd name="T118" fmla="*/ 562 w 2284"/>
                      <a:gd name="T119" fmla="*/ 122 h 1681"/>
                      <a:gd name="T120" fmla="*/ 737 w 2284"/>
                      <a:gd name="T121" fmla="*/ 57 h 1681"/>
                      <a:gd name="T122" fmla="*/ 931 w 2284"/>
                      <a:gd name="T123" fmla="*/ 14 h 1681"/>
                      <a:gd name="T124" fmla="*/ 1142 w 2284"/>
                      <a:gd name="T125" fmla="*/ 0 h 16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284" h="1681">
                        <a:moveTo>
                          <a:pt x="1142" y="0"/>
                        </a:moveTo>
                        <a:lnTo>
                          <a:pt x="1244" y="3"/>
                        </a:lnTo>
                        <a:lnTo>
                          <a:pt x="1343" y="13"/>
                        </a:lnTo>
                        <a:lnTo>
                          <a:pt x="1436" y="29"/>
                        </a:lnTo>
                        <a:lnTo>
                          <a:pt x="1528" y="52"/>
                        </a:lnTo>
                        <a:lnTo>
                          <a:pt x="1614" y="80"/>
                        </a:lnTo>
                        <a:lnTo>
                          <a:pt x="1696" y="112"/>
                        </a:lnTo>
                        <a:lnTo>
                          <a:pt x="1774" y="150"/>
                        </a:lnTo>
                        <a:lnTo>
                          <a:pt x="1847" y="191"/>
                        </a:lnTo>
                        <a:lnTo>
                          <a:pt x="1914" y="236"/>
                        </a:lnTo>
                        <a:lnTo>
                          <a:pt x="1978" y="284"/>
                        </a:lnTo>
                        <a:lnTo>
                          <a:pt x="2035" y="335"/>
                        </a:lnTo>
                        <a:lnTo>
                          <a:pt x="2087" y="388"/>
                        </a:lnTo>
                        <a:lnTo>
                          <a:pt x="2136" y="443"/>
                        </a:lnTo>
                        <a:lnTo>
                          <a:pt x="2176" y="500"/>
                        </a:lnTo>
                        <a:lnTo>
                          <a:pt x="2213" y="557"/>
                        </a:lnTo>
                        <a:lnTo>
                          <a:pt x="2242" y="614"/>
                        </a:lnTo>
                        <a:lnTo>
                          <a:pt x="2267" y="672"/>
                        </a:lnTo>
                        <a:lnTo>
                          <a:pt x="2284" y="729"/>
                        </a:lnTo>
                        <a:lnTo>
                          <a:pt x="2169" y="1681"/>
                        </a:lnTo>
                        <a:lnTo>
                          <a:pt x="2169" y="1677"/>
                        </a:lnTo>
                        <a:lnTo>
                          <a:pt x="2169" y="1663"/>
                        </a:lnTo>
                        <a:lnTo>
                          <a:pt x="2169" y="1644"/>
                        </a:lnTo>
                        <a:lnTo>
                          <a:pt x="2170" y="1618"/>
                        </a:lnTo>
                        <a:lnTo>
                          <a:pt x="2170" y="1588"/>
                        </a:lnTo>
                        <a:lnTo>
                          <a:pt x="2170" y="1556"/>
                        </a:lnTo>
                        <a:lnTo>
                          <a:pt x="2170" y="1521"/>
                        </a:lnTo>
                        <a:lnTo>
                          <a:pt x="2169" y="1484"/>
                        </a:lnTo>
                        <a:lnTo>
                          <a:pt x="2168" y="1449"/>
                        </a:lnTo>
                        <a:lnTo>
                          <a:pt x="2165" y="1417"/>
                        </a:lnTo>
                        <a:lnTo>
                          <a:pt x="2160" y="1379"/>
                        </a:lnTo>
                        <a:lnTo>
                          <a:pt x="2154" y="1341"/>
                        </a:lnTo>
                        <a:lnTo>
                          <a:pt x="2147" y="1303"/>
                        </a:lnTo>
                        <a:lnTo>
                          <a:pt x="2138" y="1267"/>
                        </a:lnTo>
                        <a:lnTo>
                          <a:pt x="2125" y="1230"/>
                        </a:lnTo>
                        <a:lnTo>
                          <a:pt x="2111" y="1197"/>
                        </a:lnTo>
                        <a:lnTo>
                          <a:pt x="2092" y="1163"/>
                        </a:lnTo>
                        <a:lnTo>
                          <a:pt x="2070" y="1133"/>
                        </a:lnTo>
                        <a:lnTo>
                          <a:pt x="2044" y="1105"/>
                        </a:lnTo>
                        <a:lnTo>
                          <a:pt x="2013" y="1079"/>
                        </a:lnTo>
                        <a:lnTo>
                          <a:pt x="1977" y="1055"/>
                        </a:lnTo>
                        <a:lnTo>
                          <a:pt x="1935" y="1036"/>
                        </a:lnTo>
                        <a:lnTo>
                          <a:pt x="1886" y="1019"/>
                        </a:lnTo>
                        <a:lnTo>
                          <a:pt x="1833" y="1007"/>
                        </a:lnTo>
                        <a:lnTo>
                          <a:pt x="1760" y="996"/>
                        </a:lnTo>
                        <a:lnTo>
                          <a:pt x="1691" y="990"/>
                        </a:lnTo>
                        <a:lnTo>
                          <a:pt x="1624" y="988"/>
                        </a:lnTo>
                        <a:lnTo>
                          <a:pt x="1559" y="990"/>
                        </a:lnTo>
                        <a:lnTo>
                          <a:pt x="1496" y="994"/>
                        </a:lnTo>
                        <a:lnTo>
                          <a:pt x="1433" y="999"/>
                        </a:lnTo>
                        <a:lnTo>
                          <a:pt x="1371" y="1003"/>
                        </a:lnTo>
                        <a:lnTo>
                          <a:pt x="1310" y="1006"/>
                        </a:lnTo>
                        <a:lnTo>
                          <a:pt x="1245" y="1006"/>
                        </a:lnTo>
                        <a:lnTo>
                          <a:pt x="1181" y="1003"/>
                        </a:lnTo>
                        <a:lnTo>
                          <a:pt x="1116" y="996"/>
                        </a:lnTo>
                        <a:lnTo>
                          <a:pt x="1047" y="982"/>
                        </a:lnTo>
                        <a:lnTo>
                          <a:pt x="983" y="964"/>
                        </a:lnTo>
                        <a:lnTo>
                          <a:pt x="921" y="940"/>
                        </a:lnTo>
                        <a:lnTo>
                          <a:pt x="861" y="914"/>
                        </a:lnTo>
                        <a:lnTo>
                          <a:pt x="803" y="886"/>
                        </a:lnTo>
                        <a:lnTo>
                          <a:pt x="747" y="860"/>
                        </a:lnTo>
                        <a:lnTo>
                          <a:pt x="692" y="834"/>
                        </a:lnTo>
                        <a:lnTo>
                          <a:pt x="639" y="812"/>
                        </a:lnTo>
                        <a:lnTo>
                          <a:pt x="587" y="794"/>
                        </a:lnTo>
                        <a:lnTo>
                          <a:pt x="535" y="783"/>
                        </a:lnTo>
                        <a:lnTo>
                          <a:pt x="484" y="777"/>
                        </a:lnTo>
                        <a:lnTo>
                          <a:pt x="434" y="780"/>
                        </a:lnTo>
                        <a:lnTo>
                          <a:pt x="390" y="787"/>
                        </a:lnTo>
                        <a:lnTo>
                          <a:pt x="350" y="802"/>
                        </a:lnTo>
                        <a:lnTo>
                          <a:pt x="315" y="819"/>
                        </a:lnTo>
                        <a:lnTo>
                          <a:pt x="284" y="841"/>
                        </a:lnTo>
                        <a:lnTo>
                          <a:pt x="256" y="867"/>
                        </a:lnTo>
                        <a:lnTo>
                          <a:pt x="232" y="896"/>
                        </a:lnTo>
                        <a:lnTo>
                          <a:pt x="211" y="927"/>
                        </a:lnTo>
                        <a:lnTo>
                          <a:pt x="194" y="961"/>
                        </a:lnTo>
                        <a:lnTo>
                          <a:pt x="179" y="997"/>
                        </a:lnTo>
                        <a:lnTo>
                          <a:pt x="166" y="1034"/>
                        </a:lnTo>
                        <a:lnTo>
                          <a:pt x="156" y="1070"/>
                        </a:lnTo>
                        <a:lnTo>
                          <a:pt x="147" y="1108"/>
                        </a:lnTo>
                        <a:lnTo>
                          <a:pt x="141" y="1144"/>
                        </a:lnTo>
                        <a:lnTo>
                          <a:pt x="135" y="1181"/>
                        </a:lnTo>
                        <a:lnTo>
                          <a:pt x="133" y="1214"/>
                        </a:lnTo>
                        <a:lnTo>
                          <a:pt x="130" y="1248"/>
                        </a:lnTo>
                        <a:lnTo>
                          <a:pt x="125" y="1293"/>
                        </a:lnTo>
                        <a:lnTo>
                          <a:pt x="122" y="1341"/>
                        </a:lnTo>
                        <a:lnTo>
                          <a:pt x="121" y="1391"/>
                        </a:lnTo>
                        <a:lnTo>
                          <a:pt x="119" y="1439"/>
                        </a:lnTo>
                        <a:lnTo>
                          <a:pt x="118" y="1487"/>
                        </a:lnTo>
                        <a:lnTo>
                          <a:pt x="117" y="1531"/>
                        </a:lnTo>
                        <a:lnTo>
                          <a:pt x="117" y="1572"/>
                        </a:lnTo>
                        <a:lnTo>
                          <a:pt x="115" y="1608"/>
                        </a:lnTo>
                        <a:lnTo>
                          <a:pt x="115" y="1639"/>
                        </a:lnTo>
                        <a:lnTo>
                          <a:pt x="115" y="1662"/>
                        </a:lnTo>
                        <a:lnTo>
                          <a:pt x="115" y="1677"/>
                        </a:lnTo>
                        <a:lnTo>
                          <a:pt x="115" y="1681"/>
                        </a:lnTo>
                        <a:lnTo>
                          <a:pt x="0" y="729"/>
                        </a:lnTo>
                        <a:lnTo>
                          <a:pt x="10" y="692"/>
                        </a:lnTo>
                        <a:lnTo>
                          <a:pt x="25" y="659"/>
                        </a:lnTo>
                        <a:lnTo>
                          <a:pt x="42" y="630"/>
                        </a:lnTo>
                        <a:lnTo>
                          <a:pt x="61" y="602"/>
                        </a:lnTo>
                        <a:lnTo>
                          <a:pt x="82" y="579"/>
                        </a:lnTo>
                        <a:lnTo>
                          <a:pt x="100" y="558"/>
                        </a:lnTo>
                        <a:lnTo>
                          <a:pt x="119" y="542"/>
                        </a:lnTo>
                        <a:lnTo>
                          <a:pt x="135" y="529"/>
                        </a:lnTo>
                        <a:lnTo>
                          <a:pt x="149" y="519"/>
                        </a:lnTo>
                        <a:lnTo>
                          <a:pt x="157" y="513"/>
                        </a:lnTo>
                        <a:lnTo>
                          <a:pt x="160" y="511"/>
                        </a:lnTo>
                        <a:lnTo>
                          <a:pt x="160" y="507"/>
                        </a:lnTo>
                        <a:lnTo>
                          <a:pt x="165" y="495"/>
                        </a:lnTo>
                        <a:lnTo>
                          <a:pt x="170" y="478"/>
                        </a:lnTo>
                        <a:lnTo>
                          <a:pt x="181" y="455"/>
                        </a:lnTo>
                        <a:lnTo>
                          <a:pt x="195" y="427"/>
                        </a:lnTo>
                        <a:lnTo>
                          <a:pt x="214" y="396"/>
                        </a:lnTo>
                        <a:lnTo>
                          <a:pt x="236" y="363"/>
                        </a:lnTo>
                        <a:lnTo>
                          <a:pt x="265" y="328"/>
                        </a:lnTo>
                        <a:lnTo>
                          <a:pt x="299" y="293"/>
                        </a:lnTo>
                        <a:lnTo>
                          <a:pt x="339" y="258"/>
                        </a:lnTo>
                        <a:lnTo>
                          <a:pt x="408" y="208"/>
                        </a:lnTo>
                        <a:lnTo>
                          <a:pt x="482" y="163"/>
                        </a:lnTo>
                        <a:lnTo>
                          <a:pt x="562" y="122"/>
                        </a:lnTo>
                        <a:lnTo>
                          <a:pt x="647" y="86"/>
                        </a:lnTo>
                        <a:lnTo>
                          <a:pt x="737" y="57"/>
                        </a:lnTo>
                        <a:lnTo>
                          <a:pt x="832" y="32"/>
                        </a:lnTo>
                        <a:lnTo>
                          <a:pt x="931" y="14"/>
                        </a:lnTo>
                        <a:lnTo>
                          <a:pt x="1034" y="3"/>
                        </a:lnTo>
                        <a:lnTo>
                          <a:pt x="1142" y="0"/>
                        </a:lnTo>
                        <a:close/>
                      </a:path>
                    </a:pathLst>
                  </a:custGeom>
                  <a:solidFill>
                    <a:srgbClr val="CCA48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66" name="Freeform 47"/>
                  <p:cNvSpPr>
                    <a:spLocks/>
                  </p:cNvSpPr>
                  <p:nvPr/>
                </p:nvSpPr>
                <p:spPr bwMode="auto">
                  <a:xfrm>
                    <a:off x="4421" y="1931"/>
                    <a:ext cx="793" cy="583"/>
                  </a:xfrm>
                  <a:custGeom>
                    <a:avLst/>
                    <a:gdLst>
                      <a:gd name="T0" fmla="*/ 1391 w 2379"/>
                      <a:gd name="T1" fmla="*/ 13 h 1747"/>
                      <a:gd name="T2" fmla="*/ 1662 w 2379"/>
                      <a:gd name="T3" fmla="*/ 80 h 1747"/>
                      <a:gd name="T4" fmla="*/ 1895 w 2379"/>
                      <a:gd name="T5" fmla="*/ 191 h 1747"/>
                      <a:gd name="T6" fmla="*/ 2083 w 2379"/>
                      <a:gd name="T7" fmla="*/ 335 h 1747"/>
                      <a:gd name="T8" fmla="*/ 2224 w 2379"/>
                      <a:gd name="T9" fmla="*/ 500 h 1747"/>
                      <a:gd name="T10" fmla="*/ 2315 w 2379"/>
                      <a:gd name="T11" fmla="*/ 672 h 1747"/>
                      <a:gd name="T12" fmla="*/ 2335 w 2379"/>
                      <a:gd name="T13" fmla="*/ 747 h 1747"/>
                      <a:gd name="T14" fmla="*/ 2350 w 2379"/>
                      <a:gd name="T15" fmla="*/ 827 h 1747"/>
                      <a:gd name="T16" fmla="*/ 2367 w 2379"/>
                      <a:gd name="T17" fmla="*/ 958 h 1747"/>
                      <a:gd name="T18" fmla="*/ 2379 w 2379"/>
                      <a:gd name="T19" fmla="*/ 1123 h 1747"/>
                      <a:gd name="T20" fmla="*/ 2374 w 2379"/>
                      <a:gd name="T21" fmla="*/ 1305 h 1747"/>
                      <a:gd name="T22" fmla="*/ 2345 w 2379"/>
                      <a:gd name="T23" fmla="*/ 1487 h 1747"/>
                      <a:gd name="T24" fmla="*/ 2283 w 2379"/>
                      <a:gd name="T25" fmla="*/ 1654 h 1747"/>
                      <a:gd name="T26" fmla="*/ 2217 w 2379"/>
                      <a:gd name="T27" fmla="*/ 1747 h 1747"/>
                      <a:gd name="T28" fmla="*/ 2217 w 2379"/>
                      <a:gd name="T29" fmla="*/ 1705 h 1747"/>
                      <a:gd name="T30" fmla="*/ 2218 w 2379"/>
                      <a:gd name="T31" fmla="*/ 1603 h 1747"/>
                      <a:gd name="T32" fmla="*/ 2217 w 2379"/>
                      <a:gd name="T33" fmla="*/ 1484 h 1747"/>
                      <a:gd name="T34" fmla="*/ 2208 w 2379"/>
                      <a:gd name="T35" fmla="*/ 1379 h 1747"/>
                      <a:gd name="T36" fmla="*/ 2186 w 2379"/>
                      <a:gd name="T37" fmla="*/ 1267 h 1747"/>
                      <a:gd name="T38" fmla="*/ 2140 w 2379"/>
                      <a:gd name="T39" fmla="*/ 1165 h 1747"/>
                      <a:gd name="T40" fmla="*/ 2061 w 2379"/>
                      <a:gd name="T41" fmla="*/ 1079 h 1747"/>
                      <a:gd name="T42" fmla="*/ 1934 w 2379"/>
                      <a:gd name="T43" fmla="*/ 1019 h 1747"/>
                      <a:gd name="T44" fmla="*/ 1739 w 2379"/>
                      <a:gd name="T45" fmla="*/ 990 h 1747"/>
                      <a:gd name="T46" fmla="*/ 1544 w 2379"/>
                      <a:gd name="T47" fmla="*/ 995 h 1747"/>
                      <a:gd name="T48" fmla="*/ 1358 w 2379"/>
                      <a:gd name="T49" fmla="*/ 1006 h 1747"/>
                      <a:gd name="T50" fmla="*/ 1164 w 2379"/>
                      <a:gd name="T51" fmla="*/ 996 h 1747"/>
                      <a:gd name="T52" fmla="*/ 969 w 2379"/>
                      <a:gd name="T53" fmla="*/ 941 h 1747"/>
                      <a:gd name="T54" fmla="*/ 795 w 2379"/>
                      <a:gd name="T55" fmla="*/ 860 h 1747"/>
                      <a:gd name="T56" fmla="*/ 635 w 2379"/>
                      <a:gd name="T57" fmla="*/ 795 h 1747"/>
                      <a:gd name="T58" fmla="*/ 482 w 2379"/>
                      <a:gd name="T59" fmla="*/ 780 h 1747"/>
                      <a:gd name="T60" fmla="*/ 363 w 2379"/>
                      <a:gd name="T61" fmla="*/ 820 h 1747"/>
                      <a:gd name="T62" fmla="*/ 280 w 2379"/>
                      <a:gd name="T63" fmla="*/ 897 h 1747"/>
                      <a:gd name="T64" fmla="*/ 227 w 2379"/>
                      <a:gd name="T65" fmla="*/ 997 h 1747"/>
                      <a:gd name="T66" fmla="*/ 195 w 2379"/>
                      <a:gd name="T67" fmla="*/ 1108 h 1747"/>
                      <a:gd name="T68" fmla="*/ 181 w 2379"/>
                      <a:gd name="T69" fmla="*/ 1216 h 1747"/>
                      <a:gd name="T70" fmla="*/ 172 w 2379"/>
                      <a:gd name="T71" fmla="*/ 1339 h 1747"/>
                      <a:gd name="T72" fmla="*/ 166 w 2379"/>
                      <a:gd name="T73" fmla="*/ 1490 h 1747"/>
                      <a:gd name="T74" fmla="*/ 163 w 2379"/>
                      <a:gd name="T75" fmla="*/ 1630 h 1747"/>
                      <a:gd name="T76" fmla="*/ 163 w 2379"/>
                      <a:gd name="T77" fmla="*/ 1727 h 1747"/>
                      <a:gd name="T78" fmla="*/ 128 w 2379"/>
                      <a:gd name="T79" fmla="*/ 1703 h 1747"/>
                      <a:gd name="T80" fmla="*/ 51 w 2379"/>
                      <a:gd name="T81" fmla="*/ 1547 h 1747"/>
                      <a:gd name="T82" fmla="*/ 12 w 2379"/>
                      <a:gd name="T83" fmla="*/ 1368 h 1747"/>
                      <a:gd name="T84" fmla="*/ 0 w 2379"/>
                      <a:gd name="T85" fmla="*/ 1183 h 1747"/>
                      <a:gd name="T86" fmla="*/ 7 w 2379"/>
                      <a:gd name="T87" fmla="*/ 1011 h 1747"/>
                      <a:gd name="T88" fmla="*/ 23 w 2379"/>
                      <a:gd name="T89" fmla="*/ 866 h 1747"/>
                      <a:gd name="T90" fmla="*/ 41 w 2379"/>
                      <a:gd name="T91" fmla="*/ 767 h 1747"/>
                      <a:gd name="T92" fmla="*/ 48 w 2379"/>
                      <a:gd name="T93" fmla="*/ 729 h 1747"/>
                      <a:gd name="T94" fmla="*/ 90 w 2379"/>
                      <a:gd name="T95" fmla="*/ 630 h 1747"/>
                      <a:gd name="T96" fmla="*/ 148 w 2379"/>
                      <a:gd name="T97" fmla="*/ 559 h 1747"/>
                      <a:gd name="T98" fmla="*/ 197 w 2379"/>
                      <a:gd name="T99" fmla="*/ 519 h 1747"/>
                      <a:gd name="T100" fmla="*/ 208 w 2379"/>
                      <a:gd name="T101" fmla="*/ 507 h 1747"/>
                      <a:gd name="T102" fmla="*/ 229 w 2379"/>
                      <a:gd name="T103" fmla="*/ 455 h 1747"/>
                      <a:gd name="T104" fmla="*/ 284 w 2379"/>
                      <a:gd name="T105" fmla="*/ 363 h 1747"/>
                      <a:gd name="T106" fmla="*/ 387 w 2379"/>
                      <a:gd name="T107" fmla="*/ 258 h 1747"/>
                      <a:gd name="T108" fmla="*/ 610 w 2379"/>
                      <a:gd name="T109" fmla="*/ 123 h 1747"/>
                      <a:gd name="T110" fmla="*/ 880 w 2379"/>
                      <a:gd name="T111" fmla="*/ 32 h 1747"/>
                      <a:gd name="T112" fmla="*/ 1190 w 2379"/>
                      <a:gd name="T113" fmla="*/ 0 h 17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379" h="1747">
                        <a:moveTo>
                          <a:pt x="1190" y="0"/>
                        </a:moveTo>
                        <a:lnTo>
                          <a:pt x="1292" y="3"/>
                        </a:lnTo>
                        <a:lnTo>
                          <a:pt x="1391" y="13"/>
                        </a:lnTo>
                        <a:lnTo>
                          <a:pt x="1484" y="31"/>
                        </a:lnTo>
                        <a:lnTo>
                          <a:pt x="1576" y="53"/>
                        </a:lnTo>
                        <a:lnTo>
                          <a:pt x="1662" y="80"/>
                        </a:lnTo>
                        <a:lnTo>
                          <a:pt x="1744" y="112"/>
                        </a:lnTo>
                        <a:lnTo>
                          <a:pt x="1822" y="150"/>
                        </a:lnTo>
                        <a:lnTo>
                          <a:pt x="1895" y="191"/>
                        </a:lnTo>
                        <a:lnTo>
                          <a:pt x="1962" y="236"/>
                        </a:lnTo>
                        <a:lnTo>
                          <a:pt x="2026" y="284"/>
                        </a:lnTo>
                        <a:lnTo>
                          <a:pt x="2083" y="335"/>
                        </a:lnTo>
                        <a:lnTo>
                          <a:pt x="2135" y="389"/>
                        </a:lnTo>
                        <a:lnTo>
                          <a:pt x="2184" y="443"/>
                        </a:lnTo>
                        <a:lnTo>
                          <a:pt x="2224" y="500"/>
                        </a:lnTo>
                        <a:lnTo>
                          <a:pt x="2261" y="557"/>
                        </a:lnTo>
                        <a:lnTo>
                          <a:pt x="2290" y="614"/>
                        </a:lnTo>
                        <a:lnTo>
                          <a:pt x="2315" y="672"/>
                        </a:lnTo>
                        <a:lnTo>
                          <a:pt x="2332" y="729"/>
                        </a:lnTo>
                        <a:lnTo>
                          <a:pt x="2332" y="734"/>
                        </a:lnTo>
                        <a:lnTo>
                          <a:pt x="2335" y="747"/>
                        </a:lnTo>
                        <a:lnTo>
                          <a:pt x="2339" y="766"/>
                        </a:lnTo>
                        <a:lnTo>
                          <a:pt x="2344" y="793"/>
                        </a:lnTo>
                        <a:lnTo>
                          <a:pt x="2350" y="827"/>
                        </a:lnTo>
                        <a:lnTo>
                          <a:pt x="2355" y="865"/>
                        </a:lnTo>
                        <a:lnTo>
                          <a:pt x="2361" y="910"/>
                        </a:lnTo>
                        <a:lnTo>
                          <a:pt x="2367" y="958"/>
                        </a:lnTo>
                        <a:lnTo>
                          <a:pt x="2371" y="1011"/>
                        </a:lnTo>
                        <a:lnTo>
                          <a:pt x="2376" y="1066"/>
                        </a:lnTo>
                        <a:lnTo>
                          <a:pt x="2379" y="1123"/>
                        </a:lnTo>
                        <a:lnTo>
                          <a:pt x="2379" y="1183"/>
                        </a:lnTo>
                        <a:lnTo>
                          <a:pt x="2377" y="1244"/>
                        </a:lnTo>
                        <a:lnTo>
                          <a:pt x="2374" y="1305"/>
                        </a:lnTo>
                        <a:lnTo>
                          <a:pt x="2367" y="1368"/>
                        </a:lnTo>
                        <a:lnTo>
                          <a:pt x="2358" y="1428"/>
                        </a:lnTo>
                        <a:lnTo>
                          <a:pt x="2345" y="1487"/>
                        </a:lnTo>
                        <a:lnTo>
                          <a:pt x="2328" y="1546"/>
                        </a:lnTo>
                        <a:lnTo>
                          <a:pt x="2307" y="1601"/>
                        </a:lnTo>
                        <a:lnTo>
                          <a:pt x="2283" y="1654"/>
                        </a:lnTo>
                        <a:lnTo>
                          <a:pt x="2252" y="1702"/>
                        </a:lnTo>
                        <a:lnTo>
                          <a:pt x="2217" y="1747"/>
                        </a:lnTo>
                        <a:lnTo>
                          <a:pt x="2217" y="1747"/>
                        </a:lnTo>
                        <a:lnTo>
                          <a:pt x="2217" y="1743"/>
                        </a:lnTo>
                        <a:lnTo>
                          <a:pt x="2217" y="1727"/>
                        </a:lnTo>
                        <a:lnTo>
                          <a:pt x="2217" y="1705"/>
                        </a:lnTo>
                        <a:lnTo>
                          <a:pt x="2218" y="1674"/>
                        </a:lnTo>
                        <a:lnTo>
                          <a:pt x="2218" y="1640"/>
                        </a:lnTo>
                        <a:lnTo>
                          <a:pt x="2218" y="1603"/>
                        </a:lnTo>
                        <a:lnTo>
                          <a:pt x="2218" y="1563"/>
                        </a:lnTo>
                        <a:lnTo>
                          <a:pt x="2217" y="1522"/>
                        </a:lnTo>
                        <a:lnTo>
                          <a:pt x="2217" y="1484"/>
                        </a:lnTo>
                        <a:lnTo>
                          <a:pt x="2216" y="1448"/>
                        </a:lnTo>
                        <a:lnTo>
                          <a:pt x="2213" y="1417"/>
                        </a:lnTo>
                        <a:lnTo>
                          <a:pt x="2208" y="1379"/>
                        </a:lnTo>
                        <a:lnTo>
                          <a:pt x="2202" y="1342"/>
                        </a:lnTo>
                        <a:lnTo>
                          <a:pt x="2195" y="1304"/>
                        </a:lnTo>
                        <a:lnTo>
                          <a:pt x="2186" y="1267"/>
                        </a:lnTo>
                        <a:lnTo>
                          <a:pt x="2173" y="1232"/>
                        </a:lnTo>
                        <a:lnTo>
                          <a:pt x="2159" y="1197"/>
                        </a:lnTo>
                        <a:lnTo>
                          <a:pt x="2140" y="1165"/>
                        </a:lnTo>
                        <a:lnTo>
                          <a:pt x="2118" y="1135"/>
                        </a:lnTo>
                        <a:lnTo>
                          <a:pt x="2092" y="1105"/>
                        </a:lnTo>
                        <a:lnTo>
                          <a:pt x="2061" y="1079"/>
                        </a:lnTo>
                        <a:lnTo>
                          <a:pt x="2025" y="1056"/>
                        </a:lnTo>
                        <a:lnTo>
                          <a:pt x="1983" y="1037"/>
                        </a:lnTo>
                        <a:lnTo>
                          <a:pt x="1934" y="1019"/>
                        </a:lnTo>
                        <a:lnTo>
                          <a:pt x="1881" y="1008"/>
                        </a:lnTo>
                        <a:lnTo>
                          <a:pt x="1808" y="996"/>
                        </a:lnTo>
                        <a:lnTo>
                          <a:pt x="1739" y="990"/>
                        </a:lnTo>
                        <a:lnTo>
                          <a:pt x="1672" y="989"/>
                        </a:lnTo>
                        <a:lnTo>
                          <a:pt x="1607" y="992"/>
                        </a:lnTo>
                        <a:lnTo>
                          <a:pt x="1544" y="995"/>
                        </a:lnTo>
                        <a:lnTo>
                          <a:pt x="1481" y="999"/>
                        </a:lnTo>
                        <a:lnTo>
                          <a:pt x="1419" y="1003"/>
                        </a:lnTo>
                        <a:lnTo>
                          <a:pt x="1358" y="1006"/>
                        </a:lnTo>
                        <a:lnTo>
                          <a:pt x="1293" y="1008"/>
                        </a:lnTo>
                        <a:lnTo>
                          <a:pt x="1229" y="1005"/>
                        </a:lnTo>
                        <a:lnTo>
                          <a:pt x="1164" y="996"/>
                        </a:lnTo>
                        <a:lnTo>
                          <a:pt x="1095" y="983"/>
                        </a:lnTo>
                        <a:lnTo>
                          <a:pt x="1031" y="964"/>
                        </a:lnTo>
                        <a:lnTo>
                          <a:pt x="969" y="941"/>
                        </a:lnTo>
                        <a:lnTo>
                          <a:pt x="909" y="914"/>
                        </a:lnTo>
                        <a:lnTo>
                          <a:pt x="851" y="887"/>
                        </a:lnTo>
                        <a:lnTo>
                          <a:pt x="795" y="860"/>
                        </a:lnTo>
                        <a:lnTo>
                          <a:pt x="740" y="836"/>
                        </a:lnTo>
                        <a:lnTo>
                          <a:pt x="687" y="812"/>
                        </a:lnTo>
                        <a:lnTo>
                          <a:pt x="635" y="795"/>
                        </a:lnTo>
                        <a:lnTo>
                          <a:pt x="583" y="783"/>
                        </a:lnTo>
                        <a:lnTo>
                          <a:pt x="532" y="779"/>
                        </a:lnTo>
                        <a:lnTo>
                          <a:pt x="482" y="780"/>
                        </a:lnTo>
                        <a:lnTo>
                          <a:pt x="438" y="789"/>
                        </a:lnTo>
                        <a:lnTo>
                          <a:pt x="398" y="802"/>
                        </a:lnTo>
                        <a:lnTo>
                          <a:pt x="363" y="820"/>
                        </a:lnTo>
                        <a:lnTo>
                          <a:pt x="332" y="841"/>
                        </a:lnTo>
                        <a:lnTo>
                          <a:pt x="304" y="868"/>
                        </a:lnTo>
                        <a:lnTo>
                          <a:pt x="280" y="897"/>
                        </a:lnTo>
                        <a:lnTo>
                          <a:pt x="259" y="927"/>
                        </a:lnTo>
                        <a:lnTo>
                          <a:pt x="242" y="962"/>
                        </a:lnTo>
                        <a:lnTo>
                          <a:pt x="227" y="997"/>
                        </a:lnTo>
                        <a:lnTo>
                          <a:pt x="214" y="1034"/>
                        </a:lnTo>
                        <a:lnTo>
                          <a:pt x="204" y="1070"/>
                        </a:lnTo>
                        <a:lnTo>
                          <a:pt x="195" y="1108"/>
                        </a:lnTo>
                        <a:lnTo>
                          <a:pt x="189" y="1145"/>
                        </a:lnTo>
                        <a:lnTo>
                          <a:pt x="183" y="1181"/>
                        </a:lnTo>
                        <a:lnTo>
                          <a:pt x="181" y="1216"/>
                        </a:lnTo>
                        <a:lnTo>
                          <a:pt x="178" y="1248"/>
                        </a:lnTo>
                        <a:lnTo>
                          <a:pt x="175" y="1292"/>
                        </a:lnTo>
                        <a:lnTo>
                          <a:pt x="172" y="1339"/>
                        </a:lnTo>
                        <a:lnTo>
                          <a:pt x="169" y="1388"/>
                        </a:lnTo>
                        <a:lnTo>
                          <a:pt x="167" y="1439"/>
                        </a:lnTo>
                        <a:lnTo>
                          <a:pt x="166" y="1490"/>
                        </a:lnTo>
                        <a:lnTo>
                          <a:pt x="165" y="1540"/>
                        </a:lnTo>
                        <a:lnTo>
                          <a:pt x="165" y="1588"/>
                        </a:lnTo>
                        <a:lnTo>
                          <a:pt x="163" y="1630"/>
                        </a:lnTo>
                        <a:lnTo>
                          <a:pt x="163" y="1670"/>
                        </a:lnTo>
                        <a:lnTo>
                          <a:pt x="163" y="1702"/>
                        </a:lnTo>
                        <a:lnTo>
                          <a:pt x="163" y="1727"/>
                        </a:lnTo>
                        <a:lnTo>
                          <a:pt x="163" y="1741"/>
                        </a:lnTo>
                        <a:lnTo>
                          <a:pt x="163" y="1747"/>
                        </a:lnTo>
                        <a:lnTo>
                          <a:pt x="128" y="1703"/>
                        </a:lnTo>
                        <a:lnTo>
                          <a:pt x="97" y="1654"/>
                        </a:lnTo>
                        <a:lnTo>
                          <a:pt x="71" y="1603"/>
                        </a:lnTo>
                        <a:lnTo>
                          <a:pt x="51" y="1547"/>
                        </a:lnTo>
                        <a:lnTo>
                          <a:pt x="35" y="1489"/>
                        </a:lnTo>
                        <a:lnTo>
                          <a:pt x="22" y="1429"/>
                        </a:lnTo>
                        <a:lnTo>
                          <a:pt x="12" y="1368"/>
                        </a:lnTo>
                        <a:lnTo>
                          <a:pt x="6" y="1307"/>
                        </a:lnTo>
                        <a:lnTo>
                          <a:pt x="1" y="1244"/>
                        </a:lnTo>
                        <a:lnTo>
                          <a:pt x="0" y="1183"/>
                        </a:lnTo>
                        <a:lnTo>
                          <a:pt x="1" y="1123"/>
                        </a:lnTo>
                        <a:lnTo>
                          <a:pt x="3" y="1066"/>
                        </a:lnTo>
                        <a:lnTo>
                          <a:pt x="7" y="1011"/>
                        </a:lnTo>
                        <a:lnTo>
                          <a:pt x="12" y="958"/>
                        </a:lnTo>
                        <a:lnTo>
                          <a:pt x="17" y="910"/>
                        </a:lnTo>
                        <a:lnTo>
                          <a:pt x="23" y="866"/>
                        </a:lnTo>
                        <a:lnTo>
                          <a:pt x="29" y="827"/>
                        </a:lnTo>
                        <a:lnTo>
                          <a:pt x="35" y="793"/>
                        </a:lnTo>
                        <a:lnTo>
                          <a:pt x="41" y="767"/>
                        </a:lnTo>
                        <a:lnTo>
                          <a:pt x="44" y="747"/>
                        </a:lnTo>
                        <a:lnTo>
                          <a:pt x="47" y="734"/>
                        </a:lnTo>
                        <a:lnTo>
                          <a:pt x="48" y="729"/>
                        </a:lnTo>
                        <a:lnTo>
                          <a:pt x="58" y="693"/>
                        </a:lnTo>
                        <a:lnTo>
                          <a:pt x="73" y="661"/>
                        </a:lnTo>
                        <a:lnTo>
                          <a:pt x="90" y="630"/>
                        </a:lnTo>
                        <a:lnTo>
                          <a:pt x="109" y="602"/>
                        </a:lnTo>
                        <a:lnTo>
                          <a:pt x="130" y="579"/>
                        </a:lnTo>
                        <a:lnTo>
                          <a:pt x="148" y="559"/>
                        </a:lnTo>
                        <a:lnTo>
                          <a:pt x="167" y="542"/>
                        </a:lnTo>
                        <a:lnTo>
                          <a:pt x="183" y="529"/>
                        </a:lnTo>
                        <a:lnTo>
                          <a:pt x="197" y="519"/>
                        </a:lnTo>
                        <a:lnTo>
                          <a:pt x="205" y="513"/>
                        </a:lnTo>
                        <a:lnTo>
                          <a:pt x="208" y="512"/>
                        </a:lnTo>
                        <a:lnTo>
                          <a:pt x="208" y="507"/>
                        </a:lnTo>
                        <a:lnTo>
                          <a:pt x="213" y="496"/>
                        </a:lnTo>
                        <a:lnTo>
                          <a:pt x="218" y="478"/>
                        </a:lnTo>
                        <a:lnTo>
                          <a:pt x="229" y="455"/>
                        </a:lnTo>
                        <a:lnTo>
                          <a:pt x="243" y="427"/>
                        </a:lnTo>
                        <a:lnTo>
                          <a:pt x="262" y="397"/>
                        </a:lnTo>
                        <a:lnTo>
                          <a:pt x="284" y="363"/>
                        </a:lnTo>
                        <a:lnTo>
                          <a:pt x="313" y="328"/>
                        </a:lnTo>
                        <a:lnTo>
                          <a:pt x="347" y="293"/>
                        </a:lnTo>
                        <a:lnTo>
                          <a:pt x="387" y="258"/>
                        </a:lnTo>
                        <a:lnTo>
                          <a:pt x="456" y="209"/>
                        </a:lnTo>
                        <a:lnTo>
                          <a:pt x="530" y="163"/>
                        </a:lnTo>
                        <a:lnTo>
                          <a:pt x="610" y="123"/>
                        </a:lnTo>
                        <a:lnTo>
                          <a:pt x="695" y="88"/>
                        </a:lnTo>
                        <a:lnTo>
                          <a:pt x="785" y="57"/>
                        </a:lnTo>
                        <a:lnTo>
                          <a:pt x="880" y="32"/>
                        </a:lnTo>
                        <a:lnTo>
                          <a:pt x="979" y="15"/>
                        </a:lnTo>
                        <a:lnTo>
                          <a:pt x="1082" y="3"/>
                        </a:lnTo>
                        <a:lnTo>
                          <a:pt x="1190" y="0"/>
                        </a:lnTo>
                        <a:close/>
                      </a:path>
                    </a:pathLst>
                  </a:custGeom>
                  <a:solidFill>
                    <a:srgbClr val="3B3B3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7363907" y="3988097"/>
                  <a:ext cx="125413" cy="138113"/>
                  <a:chOff x="7363907" y="4021435"/>
                  <a:chExt cx="125413" cy="138113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363907" y="4021435"/>
                    <a:ext cx="125413" cy="138113"/>
                  </a:xfrm>
                  <a:custGeom>
                    <a:avLst/>
                    <a:gdLst>
                      <a:gd name="T0" fmla="*/ 118 w 237"/>
                      <a:gd name="T1" fmla="*/ 0 h 259"/>
                      <a:gd name="T2" fmla="*/ 145 w 237"/>
                      <a:gd name="T3" fmla="*/ 4 h 259"/>
                      <a:gd name="T4" fmla="*/ 170 w 237"/>
                      <a:gd name="T5" fmla="*/ 13 h 259"/>
                      <a:gd name="T6" fmla="*/ 192 w 237"/>
                      <a:gd name="T7" fmla="*/ 28 h 259"/>
                      <a:gd name="T8" fmla="*/ 210 w 237"/>
                      <a:gd name="T9" fmla="*/ 49 h 259"/>
                      <a:gd name="T10" fmla="*/ 224 w 237"/>
                      <a:gd name="T11" fmla="*/ 73 h 259"/>
                      <a:gd name="T12" fmla="*/ 233 w 237"/>
                      <a:gd name="T13" fmla="*/ 99 h 259"/>
                      <a:gd name="T14" fmla="*/ 237 w 237"/>
                      <a:gd name="T15" fmla="*/ 130 h 259"/>
                      <a:gd name="T16" fmla="*/ 233 w 237"/>
                      <a:gd name="T17" fmla="*/ 160 h 259"/>
                      <a:gd name="T18" fmla="*/ 224 w 237"/>
                      <a:gd name="T19" fmla="*/ 186 h 259"/>
                      <a:gd name="T20" fmla="*/ 210 w 237"/>
                      <a:gd name="T21" fmla="*/ 210 h 259"/>
                      <a:gd name="T22" fmla="*/ 192 w 237"/>
                      <a:gd name="T23" fmla="*/ 231 h 259"/>
                      <a:gd name="T24" fmla="*/ 170 w 237"/>
                      <a:gd name="T25" fmla="*/ 246 h 259"/>
                      <a:gd name="T26" fmla="*/ 145 w 237"/>
                      <a:gd name="T27" fmla="*/ 256 h 259"/>
                      <a:gd name="T28" fmla="*/ 118 w 237"/>
                      <a:gd name="T29" fmla="*/ 259 h 259"/>
                      <a:gd name="T30" fmla="*/ 91 w 237"/>
                      <a:gd name="T31" fmla="*/ 256 h 259"/>
                      <a:gd name="T32" fmla="*/ 66 w 237"/>
                      <a:gd name="T33" fmla="*/ 246 h 259"/>
                      <a:gd name="T34" fmla="*/ 44 w 237"/>
                      <a:gd name="T35" fmla="*/ 231 h 259"/>
                      <a:gd name="T36" fmla="*/ 25 w 237"/>
                      <a:gd name="T37" fmla="*/ 210 h 259"/>
                      <a:gd name="T38" fmla="*/ 11 w 237"/>
                      <a:gd name="T39" fmla="*/ 186 h 259"/>
                      <a:gd name="T40" fmla="*/ 3 w 237"/>
                      <a:gd name="T41" fmla="*/ 160 h 259"/>
                      <a:gd name="T42" fmla="*/ 0 w 237"/>
                      <a:gd name="T43" fmla="*/ 130 h 259"/>
                      <a:gd name="T44" fmla="*/ 3 w 237"/>
                      <a:gd name="T45" fmla="*/ 99 h 259"/>
                      <a:gd name="T46" fmla="*/ 11 w 237"/>
                      <a:gd name="T47" fmla="*/ 73 h 259"/>
                      <a:gd name="T48" fmla="*/ 25 w 237"/>
                      <a:gd name="T49" fmla="*/ 49 h 259"/>
                      <a:gd name="T50" fmla="*/ 44 w 237"/>
                      <a:gd name="T51" fmla="*/ 28 h 259"/>
                      <a:gd name="T52" fmla="*/ 66 w 237"/>
                      <a:gd name="T53" fmla="*/ 13 h 259"/>
                      <a:gd name="T54" fmla="*/ 91 w 237"/>
                      <a:gd name="T55" fmla="*/ 4 h 259"/>
                      <a:gd name="T56" fmla="*/ 118 w 237"/>
                      <a:gd name="T57" fmla="*/ 0 h 2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7" h="259">
                        <a:moveTo>
                          <a:pt x="118" y="0"/>
                        </a:moveTo>
                        <a:lnTo>
                          <a:pt x="145" y="4"/>
                        </a:lnTo>
                        <a:lnTo>
                          <a:pt x="170" y="13"/>
                        </a:lnTo>
                        <a:lnTo>
                          <a:pt x="192" y="28"/>
                        </a:lnTo>
                        <a:lnTo>
                          <a:pt x="210" y="49"/>
                        </a:lnTo>
                        <a:lnTo>
                          <a:pt x="224" y="73"/>
                        </a:lnTo>
                        <a:lnTo>
                          <a:pt x="233" y="99"/>
                        </a:lnTo>
                        <a:lnTo>
                          <a:pt x="237" y="130"/>
                        </a:lnTo>
                        <a:lnTo>
                          <a:pt x="233" y="160"/>
                        </a:lnTo>
                        <a:lnTo>
                          <a:pt x="224" y="186"/>
                        </a:lnTo>
                        <a:lnTo>
                          <a:pt x="210" y="210"/>
                        </a:lnTo>
                        <a:lnTo>
                          <a:pt x="192" y="231"/>
                        </a:lnTo>
                        <a:lnTo>
                          <a:pt x="170" y="246"/>
                        </a:lnTo>
                        <a:lnTo>
                          <a:pt x="145" y="256"/>
                        </a:lnTo>
                        <a:lnTo>
                          <a:pt x="118" y="259"/>
                        </a:lnTo>
                        <a:lnTo>
                          <a:pt x="91" y="256"/>
                        </a:lnTo>
                        <a:lnTo>
                          <a:pt x="66" y="246"/>
                        </a:lnTo>
                        <a:lnTo>
                          <a:pt x="44" y="231"/>
                        </a:lnTo>
                        <a:lnTo>
                          <a:pt x="25" y="210"/>
                        </a:lnTo>
                        <a:lnTo>
                          <a:pt x="11" y="186"/>
                        </a:lnTo>
                        <a:lnTo>
                          <a:pt x="3" y="160"/>
                        </a:lnTo>
                        <a:lnTo>
                          <a:pt x="0" y="130"/>
                        </a:lnTo>
                        <a:lnTo>
                          <a:pt x="3" y="99"/>
                        </a:lnTo>
                        <a:lnTo>
                          <a:pt x="11" y="73"/>
                        </a:lnTo>
                        <a:lnTo>
                          <a:pt x="25" y="49"/>
                        </a:lnTo>
                        <a:lnTo>
                          <a:pt x="44" y="28"/>
                        </a:lnTo>
                        <a:lnTo>
                          <a:pt x="66" y="13"/>
                        </a:lnTo>
                        <a:lnTo>
                          <a:pt x="91" y="4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51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>
                    <a:off x="7381369" y="4042072"/>
                    <a:ext cx="36513" cy="36513"/>
                  </a:xfrm>
                  <a:custGeom>
                    <a:avLst/>
                    <a:gdLst>
                      <a:gd name="T0" fmla="*/ 36 w 71"/>
                      <a:gd name="T1" fmla="*/ 0 h 71"/>
                      <a:gd name="T2" fmla="*/ 50 w 71"/>
                      <a:gd name="T3" fmla="*/ 2 h 71"/>
                      <a:gd name="T4" fmla="*/ 60 w 71"/>
                      <a:gd name="T5" fmla="*/ 10 h 71"/>
                      <a:gd name="T6" fmla="*/ 68 w 71"/>
                      <a:gd name="T7" fmla="*/ 21 h 71"/>
                      <a:gd name="T8" fmla="*/ 71 w 71"/>
                      <a:gd name="T9" fmla="*/ 35 h 71"/>
                      <a:gd name="T10" fmla="*/ 68 w 71"/>
                      <a:gd name="T11" fmla="*/ 49 h 71"/>
                      <a:gd name="T12" fmla="*/ 60 w 71"/>
                      <a:gd name="T13" fmla="*/ 60 h 71"/>
                      <a:gd name="T14" fmla="*/ 50 w 71"/>
                      <a:gd name="T15" fmla="*/ 68 h 71"/>
                      <a:gd name="T16" fmla="*/ 36 w 71"/>
                      <a:gd name="T17" fmla="*/ 71 h 71"/>
                      <a:gd name="T18" fmla="*/ 22 w 71"/>
                      <a:gd name="T19" fmla="*/ 68 h 71"/>
                      <a:gd name="T20" fmla="*/ 10 w 71"/>
                      <a:gd name="T21" fmla="*/ 60 h 71"/>
                      <a:gd name="T22" fmla="*/ 2 w 71"/>
                      <a:gd name="T23" fmla="*/ 49 h 71"/>
                      <a:gd name="T24" fmla="*/ 0 w 71"/>
                      <a:gd name="T25" fmla="*/ 35 h 71"/>
                      <a:gd name="T26" fmla="*/ 2 w 71"/>
                      <a:gd name="T27" fmla="*/ 21 h 71"/>
                      <a:gd name="T28" fmla="*/ 10 w 71"/>
                      <a:gd name="T29" fmla="*/ 10 h 71"/>
                      <a:gd name="T30" fmla="*/ 22 w 71"/>
                      <a:gd name="T31" fmla="*/ 2 h 71"/>
                      <a:gd name="T32" fmla="*/ 36 w 71"/>
                      <a:gd name="T33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1" h="71">
                        <a:moveTo>
                          <a:pt x="36" y="0"/>
                        </a:moveTo>
                        <a:lnTo>
                          <a:pt x="50" y="2"/>
                        </a:lnTo>
                        <a:lnTo>
                          <a:pt x="60" y="10"/>
                        </a:lnTo>
                        <a:lnTo>
                          <a:pt x="68" y="21"/>
                        </a:lnTo>
                        <a:lnTo>
                          <a:pt x="71" y="35"/>
                        </a:lnTo>
                        <a:lnTo>
                          <a:pt x="68" y="49"/>
                        </a:lnTo>
                        <a:lnTo>
                          <a:pt x="60" y="60"/>
                        </a:lnTo>
                        <a:lnTo>
                          <a:pt x="50" y="68"/>
                        </a:lnTo>
                        <a:lnTo>
                          <a:pt x="36" y="71"/>
                        </a:lnTo>
                        <a:lnTo>
                          <a:pt x="22" y="68"/>
                        </a:lnTo>
                        <a:lnTo>
                          <a:pt x="10" y="60"/>
                        </a:lnTo>
                        <a:lnTo>
                          <a:pt x="2" y="49"/>
                        </a:lnTo>
                        <a:lnTo>
                          <a:pt x="0" y="35"/>
                        </a:lnTo>
                        <a:lnTo>
                          <a:pt x="2" y="21"/>
                        </a:lnTo>
                        <a:lnTo>
                          <a:pt x="10" y="10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</p:grpSp>
            <p:sp>
              <p:nvSpPr>
                <p:cNvPr id="50" name="Freeform 59"/>
                <p:cNvSpPr>
                  <a:spLocks/>
                </p:cNvSpPr>
                <p:nvPr/>
              </p:nvSpPr>
              <p:spPr bwMode="auto">
                <a:xfrm>
                  <a:off x="7321044" y="3838872"/>
                  <a:ext cx="204788" cy="88900"/>
                </a:xfrm>
                <a:custGeom>
                  <a:avLst/>
                  <a:gdLst>
                    <a:gd name="T0" fmla="*/ 203 w 388"/>
                    <a:gd name="T1" fmla="*/ 0 h 168"/>
                    <a:gd name="T2" fmla="*/ 239 w 388"/>
                    <a:gd name="T3" fmla="*/ 1 h 168"/>
                    <a:gd name="T4" fmla="*/ 271 w 388"/>
                    <a:gd name="T5" fmla="*/ 7 h 168"/>
                    <a:gd name="T6" fmla="*/ 298 w 388"/>
                    <a:gd name="T7" fmla="*/ 15 h 168"/>
                    <a:gd name="T8" fmla="*/ 321 w 388"/>
                    <a:gd name="T9" fmla="*/ 26 h 168"/>
                    <a:gd name="T10" fmla="*/ 340 w 388"/>
                    <a:gd name="T11" fmla="*/ 38 h 168"/>
                    <a:gd name="T12" fmla="*/ 355 w 388"/>
                    <a:gd name="T13" fmla="*/ 52 h 168"/>
                    <a:gd name="T14" fmla="*/ 367 w 388"/>
                    <a:gd name="T15" fmla="*/ 67 h 168"/>
                    <a:gd name="T16" fmla="*/ 376 w 388"/>
                    <a:gd name="T17" fmla="*/ 82 h 168"/>
                    <a:gd name="T18" fmla="*/ 382 w 388"/>
                    <a:gd name="T19" fmla="*/ 98 h 168"/>
                    <a:gd name="T20" fmla="*/ 386 w 388"/>
                    <a:gd name="T21" fmla="*/ 113 h 168"/>
                    <a:gd name="T22" fmla="*/ 388 w 388"/>
                    <a:gd name="T23" fmla="*/ 127 h 168"/>
                    <a:gd name="T24" fmla="*/ 386 w 388"/>
                    <a:gd name="T25" fmla="*/ 140 h 168"/>
                    <a:gd name="T26" fmla="*/ 384 w 388"/>
                    <a:gd name="T27" fmla="*/ 152 h 168"/>
                    <a:gd name="T28" fmla="*/ 381 w 388"/>
                    <a:gd name="T29" fmla="*/ 160 h 168"/>
                    <a:gd name="T30" fmla="*/ 375 w 388"/>
                    <a:gd name="T31" fmla="*/ 165 h 168"/>
                    <a:gd name="T32" fmla="*/ 369 w 388"/>
                    <a:gd name="T33" fmla="*/ 168 h 168"/>
                    <a:gd name="T34" fmla="*/ 363 w 388"/>
                    <a:gd name="T35" fmla="*/ 167 h 168"/>
                    <a:gd name="T36" fmla="*/ 324 w 388"/>
                    <a:gd name="T37" fmla="*/ 148 h 168"/>
                    <a:gd name="T38" fmla="*/ 287 w 388"/>
                    <a:gd name="T39" fmla="*/ 135 h 168"/>
                    <a:gd name="T40" fmla="*/ 253 w 388"/>
                    <a:gd name="T41" fmla="*/ 127 h 168"/>
                    <a:gd name="T42" fmla="*/ 221 w 388"/>
                    <a:gd name="T43" fmla="*/ 123 h 168"/>
                    <a:gd name="T44" fmla="*/ 194 w 388"/>
                    <a:gd name="T45" fmla="*/ 123 h 168"/>
                    <a:gd name="T46" fmla="*/ 167 w 388"/>
                    <a:gd name="T47" fmla="*/ 124 h 168"/>
                    <a:gd name="T48" fmla="*/ 143 w 388"/>
                    <a:gd name="T49" fmla="*/ 128 h 168"/>
                    <a:gd name="T50" fmla="*/ 121 w 388"/>
                    <a:gd name="T51" fmla="*/ 134 h 168"/>
                    <a:gd name="T52" fmla="*/ 100 w 388"/>
                    <a:gd name="T53" fmla="*/ 140 h 168"/>
                    <a:gd name="T54" fmla="*/ 82 w 388"/>
                    <a:gd name="T55" fmla="*/ 147 h 168"/>
                    <a:gd name="T56" fmla="*/ 66 w 388"/>
                    <a:gd name="T57" fmla="*/ 153 h 168"/>
                    <a:gd name="T58" fmla="*/ 51 w 388"/>
                    <a:gd name="T59" fmla="*/ 156 h 168"/>
                    <a:gd name="T60" fmla="*/ 37 w 388"/>
                    <a:gd name="T61" fmla="*/ 159 h 168"/>
                    <a:gd name="T62" fmla="*/ 24 w 388"/>
                    <a:gd name="T63" fmla="*/ 159 h 168"/>
                    <a:gd name="T64" fmla="*/ 11 w 388"/>
                    <a:gd name="T65" fmla="*/ 155 h 168"/>
                    <a:gd name="T66" fmla="*/ 6 w 388"/>
                    <a:gd name="T67" fmla="*/ 149 h 168"/>
                    <a:gd name="T68" fmla="*/ 2 w 388"/>
                    <a:gd name="T69" fmla="*/ 141 h 168"/>
                    <a:gd name="T70" fmla="*/ 0 w 388"/>
                    <a:gd name="T71" fmla="*/ 130 h 168"/>
                    <a:gd name="T72" fmla="*/ 1 w 388"/>
                    <a:gd name="T73" fmla="*/ 117 h 168"/>
                    <a:gd name="T74" fmla="*/ 6 w 388"/>
                    <a:gd name="T75" fmla="*/ 102 h 168"/>
                    <a:gd name="T76" fmla="*/ 13 w 388"/>
                    <a:gd name="T77" fmla="*/ 87 h 168"/>
                    <a:gd name="T78" fmla="*/ 23 w 388"/>
                    <a:gd name="T79" fmla="*/ 71 h 168"/>
                    <a:gd name="T80" fmla="*/ 37 w 388"/>
                    <a:gd name="T81" fmla="*/ 56 h 168"/>
                    <a:gd name="T82" fmla="*/ 54 w 388"/>
                    <a:gd name="T83" fmla="*/ 41 h 168"/>
                    <a:gd name="T84" fmla="*/ 76 w 388"/>
                    <a:gd name="T85" fmla="*/ 28 h 168"/>
                    <a:gd name="T86" fmla="*/ 100 w 388"/>
                    <a:gd name="T87" fmla="*/ 16 h 168"/>
                    <a:gd name="T88" fmla="*/ 130 w 388"/>
                    <a:gd name="T89" fmla="*/ 7 h 168"/>
                    <a:gd name="T90" fmla="*/ 164 w 388"/>
                    <a:gd name="T91" fmla="*/ 1 h 168"/>
                    <a:gd name="T92" fmla="*/ 203 w 388"/>
                    <a:gd name="T93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88" h="168">
                      <a:moveTo>
                        <a:pt x="203" y="0"/>
                      </a:moveTo>
                      <a:lnTo>
                        <a:pt x="239" y="1"/>
                      </a:lnTo>
                      <a:lnTo>
                        <a:pt x="271" y="7"/>
                      </a:lnTo>
                      <a:lnTo>
                        <a:pt x="298" y="15"/>
                      </a:lnTo>
                      <a:lnTo>
                        <a:pt x="321" y="26"/>
                      </a:lnTo>
                      <a:lnTo>
                        <a:pt x="340" y="38"/>
                      </a:lnTo>
                      <a:lnTo>
                        <a:pt x="355" y="52"/>
                      </a:lnTo>
                      <a:lnTo>
                        <a:pt x="367" y="67"/>
                      </a:lnTo>
                      <a:lnTo>
                        <a:pt x="376" y="82"/>
                      </a:lnTo>
                      <a:lnTo>
                        <a:pt x="382" y="98"/>
                      </a:lnTo>
                      <a:lnTo>
                        <a:pt x="386" y="113"/>
                      </a:lnTo>
                      <a:lnTo>
                        <a:pt x="388" y="127"/>
                      </a:lnTo>
                      <a:lnTo>
                        <a:pt x="386" y="140"/>
                      </a:lnTo>
                      <a:lnTo>
                        <a:pt x="384" y="152"/>
                      </a:lnTo>
                      <a:lnTo>
                        <a:pt x="381" y="160"/>
                      </a:lnTo>
                      <a:lnTo>
                        <a:pt x="375" y="165"/>
                      </a:lnTo>
                      <a:lnTo>
                        <a:pt x="369" y="168"/>
                      </a:lnTo>
                      <a:lnTo>
                        <a:pt x="363" y="167"/>
                      </a:lnTo>
                      <a:lnTo>
                        <a:pt x="324" y="148"/>
                      </a:lnTo>
                      <a:lnTo>
                        <a:pt x="287" y="135"/>
                      </a:lnTo>
                      <a:lnTo>
                        <a:pt x="253" y="127"/>
                      </a:lnTo>
                      <a:lnTo>
                        <a:pt x="221" y="123"/>
                      </a:lnTo>
                      <a:lnTo>
                        <a:pt x="194" y="123"/>
                      </a:lnTo>
                      <a:lnTo>
                        <a:pt x="167" y="124"/>
                      </a:lnTo>
                      <a:lnTo>
                        <a:pt x="143" y="128"/>
                      </a:lnTo>
                      <a:lnTo>
                        <a:pt x="121" y="134"/>
                      </a:lnTo>
                      <a:lnTo>
                        <a:pt x="100" y="140"/>
                      </a:lnTo>
                      <a:lnTo>
                        <a:pt x="82" y="147"/>
                      </a:lnTo>
                      <a:lnTo>
                        <a:pt x="66" y="153"/>
                      </a:lnTo>
                      <a:lnTo>
                        <a:pt x="51" y="156"/>
                      </a:lnTo>
                      <a:lnTo>
                        <a:pt x="37" y="159"/>
                      </a:lnTo>
                      <a:lnTo>
                        <a:pt x="24" y="159"/>
                      </a:lnTo>
                      <a:lnTo>
                        <a:pt x="11" y="155"/>
                      </a:lnTo>
                      <a:lnTo>
                        <a:pt x="6" y="149"/>
                      </a:lnTo>
                      <a:lnTo>
                        <a:pt x="2" y="141"/>
                      </a:lnTo>
                      <a:lnTo>
                        <a:pt x="0" y="130"/>
                      </a:lnTo>
                      <a:lnTo>
                        <a:pt x="1" y="117"/>
                      </a:lnTo>
                      <a:lnTo>
                        <a:pt x="6" y="102"/>
                      </a:lnTo>
                      <a:lnTo>
                        <a:pt x="13" y="87"/>
                      </a:lnTo>
                      <a:lnTo>
                        <a:pt x="23" y="71"/>
                      </a:lnTo>
                      <a:lnTo>
                        <a:pt x="37" y="56"/>
                      </a:lnTo>
                      <a:lnTo>
                        <a:pt x="54" y="41"/>
                      </a:lnTo>
                      <a:lnTo>
                        <a:pt x="76" y="28"/>
                      </a:lnTo>
                      <a:lnTo>
                        <a:pt x="100" y="16"/>
                      </a:lnTo>
                      <a:lnTo>
                        <a:pt x="130" y="7"/>
                      </a:lnTo>
                      <a:lnTo>
                        <a:pt x="164" y="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solidFill>
                      <a:prstClr val="black"/>
                    </a:solidFill>
                    <a:latin typeface="에스코어 드림 5 Medium" panose="020B0503030302020204" pitchFamily="34" charset="-127"/>
                  </a:endParaRPr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7833806" y="3992861"/>
                  <a:ext cx="125413" cy="138113"/>
                  <a:chOff x="7833806" y="4021435"/>
                  <a:chExt cx="125413" cy="138113"/>
                </a:xfrm>
              </p:grpSpPr>
              <p:sp>
                <p:nvSpPr>
                  <p:cNvPr id="56" name="Freeform 60"/>
                  <p:cNvSpPr>
                    <a:spLocks/>
                  </p:cNvSpPr>
                  <p:nvPr/>
                </p:nvSpPr>
                <p:spPr bwMode="auto">
                  <a:xfrm>
                    <a:off x="7833806" y="4021435"/>
                    <a:ext cx="125413" cy="138113"/>
                  </a:xfrm>
                  <a:custGeom>
                    <a:avLst/>
                    <a:gdLst>
                      <a:gd name="T0" fmla="*/ 118 w 237"/>
                      <a:gd name="T1" fmla="*/ 0 h 259"/>
                      <a:gd name="T2" fmla="*/ 146 w 237"/>
                      <a:gd name="T3" fmla="*/ 4 h 259"/>
                      <a:gd name="T4" fmla="*/ 170 w 237"/>
                      <a:gd name="T5" fmla="*/ 13 h 259"/>
                      <a:gd name="T6" fmla="*/ 193 w 237"/>
                      <a:gd name="T7" fmla="*/ 28 h 259"/>
                      <a:gd name="T8" fmla="*/ 210 w 237"/>
                      <a:gd name="T9" fmla="*/ 49 h 259"/>
                      <a:gd name="T10" fmla="*/ 224 w 237"/>
                      <a:gd name="T11" fmla="*/ 73 h 259"/>
                      <a:gd name="T12" fmla="*/ 233 w 237"/>
                      <a:gd name="T13" fmla="*/ 99 h 259"/>
                      <a:gd name="T14" fmla="*/ 237 w 237"/>
                      <a:gd name="T15" fmla="*/ 130 h 259"/>
                      <a:gd name="T16" fmla="*/ 233 w 237"/>
                      <a:gd name="T17" fmla="*/ 160 h 259"/>
                      <a:gd name="T18" fmla="*/ 224 w 237"/>
                      <a:gd name="T19" fmla="*/ 186 h 259"/>
                      <a:gd name="T20" fmla="*/ 210 w 237"/>
                      <a:gd name="T21" fmla="*/ 210 h 259"/>
                      <a:gd name="T22" fmla="*/ 193 w 237"/>
                      <a:gd name="T23" fmla="*/ 231 h 259"/>
                      <a:gd name="T24" fmla="*/ 170 w 237"/>
                      <a:gd name="T25" fmla="*/ 246 h 259"/>
                      <a:gd name="T26" fmla="*/ 146 w 237"/>
                      <a:gd name="T27" fmla="*/ 256 h 259"/>
                      <a:gd name="T28" fmla="*/ 118 w 237"/>
                      <a:gd name="T29" fmla="*/ 259 h 259"/>
                      <a:gd name="T30" fmla="*/ 91 w 237"/>
                      <a:gd name="T31" fmla="*/ 256 h 259"/>
                      <a:gd name="T32" fmla="*/ 66 w 237"/>
                      <a:gd name="T33" fmla="*/ 246 h 259"/>
                      <a:gd name="T34" fmla="*/ 44 w 237"/>
                      <a:gd name="T35" fmla="*/ 231 h 259"/>
                      <a:gd name="T36" fmla="*/ 26 w 237"/>
                      <a:gd name="T37" fmla="*/ 210 h 259"/>
                      <a:gd name="T38" fmla="*/ 12 w 237"/>
                      <a:gd name="T39" fmla="*/ 186 h 259"/>
                      <a:gd name="T40" fmla="*/ 4 w 237"/>
                      <a:gd name="T41" fmla="*/ 160 h 259"/>
                      <a:gd name="T42" fmla="*/ 0 w 237"/>
                      <a:gd name="T43" fmla="*/ 130 h 259"/>
                      <a:gd name="T44" fmla="*/ 4 w 237"/>
                      <a:gd name="T45" fmla="*/ 99 h 259"/>
                      <a:gd name="T46" fmla="*/ 12 w 237"/>
                      <a:gd name="T47" fmla="*/ 73 h 259"/>
                      <a:gd name="T48" fmla="*/ 26 w 237"/>
                      <a:gd name="T49" fmla="*/ 49 h 259"/>
                      <a:gd name="T50" fmla="*/ 44 w 237"/>
                      <a:gd name="T51" fmla="*/ 28 h 259"/>
                      <a:gd name="T52" fmla="*/ 66 w 237"/>
                      <a:gd name="T53" fmla="*/ 13 h 259"/>
                      <a:gd name="T54" fmla="*/ 91 w 237"/>
                      <a:gd name="T55" fmla="*/ 4 h 259"/>
                      <a:gd name="T56" fmla="*/ 118 w 237"/>
                      <a:gd name="T57" fmla="*/ 0 h 2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7" h="259">
                        <a:moveTo>
                          <a:pt x="118" y="0"/>
                        </a:moveTo>
                        <a:lnTo>
                          <a:pt x="146" y="4"/>
                        </a:lnTo>
                        <a:lnTo>
                          <a:pt x="170" y="13"/>
                        </a:lnTo>
                        <a:lnTo>
                          <a:pt x="193" y="28"/>
                        </a:lnTo>
                        <a:lnTo>
                          <a:pt x="210" y="49"/>
                        </a:lnTo>
                        <a:lnTo>
                          <a:pt x="224" y="73"/>
                        </a:lnTo>
                        <a:lnTo>
                          <a:pt x="233" y="99"/>
                        </a:lnTo>
                        <a:lnTo>
                          <a:pt x="237" y="130"/>
                        </a:lnTo>
                        <a:lnTo>
                          <a:pt x="233" y="160"/>
                        </a:lnTo>
                        <a:lnTo>
                          <a:pt x="224" y="186"/>
                        </a:lnTo>
                        <a:lnTo>
                          <a:pt x="210" y="210"/>
                        </a:lnTo>
                        <a:lnTo>
                          <a:pt x="193" y="231"/>
                        </a:lnTo>
                        <a:lnTo>
                          <a:pt x="170" y="246"/>
                        </a:lnTo>
                        <a:lnTo>
                          <a:pt x="146" y="256"/>
                        </a:lnTo>
                        <a:lnTo>
                          <a:pt x="118" y="259"/>
                        </a:lnTo>
                        <a:lnTo>
                          <a:pt x="91" y="256"/>
                        </a:lnTo>
                        <a:lnTo>
                          <a:pt x="66" y="246"/>
                        </a:lnTo>
                        <a:lnTo>
                          <a:pt x="44" y="231"/>
                        </a:lnTo>
                        <a:lnTo>
                          <a:pt x="26" y="210"/>
                        </a:lnTo>
                        <a:lnTo>
                          <a:pt x="12" y="186"/>
                        </a:lnTo>
                        <a:lnTo>
                          <a:pt x="4" y="160"/>
                        </a:lnTo>
                        <a:lnTo>
                          <a:pt x="0" y="130"/>
                        </a:lnTo>
                        <a:lnTo>
                          <a:pt x="4" y="99"/>
                        </a:lnTo>
                        <a:lnTo>
                          <a:pt x="12" y="73"/>
                        </a:lnTo>
                        <a:lnTo>
                          <a:pt x="26" y="49"/>
                        </a:lnTo>
                        <a:lnTo>
                          <a:pt x="44" y="28"/>
                        </a:lnTo>
                        <a:lnTo>
                          <a:pt x="66" y="13"/>
                        </a:lnTo>
                        <a:lnTo>
                          <a:pt x="91" y="4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51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  <p:sp>
                <p:nvSpPr>
                  <p:cNvPr id="57" name="Freeform 61"/>
                  <p:cNvSpPr>
                    <a:spLocks/>
                  </p:cNvSpPr>
                  <p:nvPr/>
                </p:nvSpPr>
                <p:spPr bwMode="auto">
                  <a:xfrm>
                    <a:off x="7849681" y="4042072"/>
                    <a:ext cx="38100" cy="36513"/>
                  </a:xfrm>
                  <a:custGeom>
                    <a:avLst/>
                    <a:gdLst>
                      <a:gd name="T0" fmla="*/ 36 w 71"/>
                      <a:gd name="T1" fmla="*/ 0 h 71"/>
                      <a:gd name="T2" fmla="*/ 50 w 71"/>
                      <a:gd name="T3" fmla="*/ 2 h 71"/>
                      <a:gd name="T4" fmla="*/ 60 w 71"/>
                      <a:gd name="T5" fmla="*/ 10 h 71"/>
                      <a:gd name="T6" fmla="*/ 68 w 71"/>
                      <a:gd name="T7" fmla="*/ 21 h 71"/>
                      <a:gd name="T8" fmla="*/ 71 w 71"/>
                      <a:gd name="T9" fmla="*/ 35 h 71"/>
                      <a:gd name="T10" fmla="*/ 68 w 71"/>
                      <a:gd name="T11" fmla="*/ 49 h 71"/>
                      <a:gd name="T12" fmla="*/ 60 w 71"/>
                      <a:gd name="T13" fmla="*/ 60 h 71"/>
                      <a:gd name="T14" fmla="*/ 50 w 71"/>
                      <a:gd name="T15" fmla="*/ 68 h 71"/>
                      <a:gd name="T16" fmla="*/ 36 w 71"/>
                      <a:gd name="T17" fmla="*/ 71 h 71"/>
                      <a:gd name="T18" fmla="*/ 22 w 71"/>
                      <a:gd name="T19" fmla="*/ 68 h 71"/>
                      <a:gd name="T20" fmla="*/ 11 w 71"/>
                      <a:gd name="T21" fmla="*/ 60 h 71"/>
                      <a:gd name="T22" fmla="*/ 4 w 71"/>
                      <a:gd name="T23" fmla="*/ 49 h 71"/>
                      <a:gd name="T24" fmla="*/ 0 w 71"/>
                      <a:gd name="T25" fmla="*/ 35 h 71"/>
                      <a:gd name="T26" fmla="*/ 4 w 71"/>
                      <a:gd name="T27" fmla="*/ 21 h 71"/>
                      <a:gd name="T28" fmla="*/ 11 w 71"/>
                      <a:gd name="T29" fmla="*/ 10 h 71"/>
                      <a:gd name="T30" fmla="*/ 22 w 71"/>
                      <a:gd name="T31" fmla="*/ 2 h 71"/>
                      <a:gd name="T32" fmla="*/ 36 w 71"/>
                      <a:gd name="T33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1" h="71">
                        <a:moveTo>
                          <a:pt x="36" y="0"/>
                        </a:moveTo>
                        <a:lnTo>
                          <a:pt x="50" y="2"/>
                        </a:lnTo>
                        <a:lnTo>
                          <a:pt x="60" y="10"/>
                        </a:lnTo>
                        <a:lnTo>
                          <a:pt x="68" y="21"/>
                        </a:lnTo>
                        <a:lnTo>
                          <a:pt x="71" y="35"/>
                        </a:lnTo>
                        <a:lnTo>
                          <a:pt x="68" y="49"/>
                        </a:lnTo>
                        <a:lnTo>
                          <a:pt x="60" y="60"/>
                        </a:lnTo>
                        <a:lnTo>
                          <a:pt x="50" y="68"/>
                        </a:lnTo>
                        <a:lnTo>
                          <a:pt x="36" y="71"/>
                        </a:lnTo>
                        <a:lnTo>
                          <a:pt x="22" y="68"/>
                        </a:lnTo>
                        <a:lnTo>
                          <a:pt x="11" y="60"/>
                        </a:lnTo>
                        <a:lnTo>
                          <a:pt x="4" y="49"/>
                        </a:lnTo>
                        <a:lnTo>
                          <a:pt x="0" y="35"/>
                        </a:lnTo>
                        <a:lnTo>
                          <a:pt x="4" y="21"/>
                        </a:lnTo>
                        <a:lnTo>
                          <a:pt x="11" y="10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 dirty="0">
                      <a:solidFill>
                        <a:prstClr val="black"/>
                      </a:solidFill>
                      <a:latin typeface="에스코어 드림 5 Medium" panose="020B0503030302020204" pitchFamily="34" charset="-127"/>
                    </a:endParaRPr>
                  </a:p>
                </p:txBody>
              </p:sp>
            </p:grpSp>
            <p:sp>
              <p:nvSpPr>
                <p:cNvPr id="52" name="Freeform 62"/>
                <p:cNvSpPr>
                  <a:spLocks/>
                </p:cNvSpPr>
                <p:nvPr/>
              </p:nvSpPr>
              <p:spPr bwMode="auto">
                <a:xfrm>
                  <a:off x="7789356" y="3838872"/>
                  <a:ext cx="206375" cy="88900"/>
                </a:xfrm>
                <a:custGeom>
                  <a:avLst/>
                  <a:gdLst>
                    <a:gd name="T0" fmla="*/ 185 w 388"/>
                    <a:gd name="T1" fmla="*/ 0 h 168"/>
                    <a:gd name="T2" fmla="*/ 224 w 388"/>
                    <a:gd name="T3" fmla="*/ 1 h 168"/>
                    <a:gd name="T4" fmla="*/ 257 w 388"/>
                    <a:gd name="T5" fmla="*/ 7 h 168"/>
                    <a:gd name="T6" fmla="*/ 287 w 388"/>
                    <a:gd name="T7" fmla="*/ 16 h 168"/>
                    <a:gd name="T8" fmla="*/ 313 w 388"/>
                    <a:gd name="T9" fmla="*/ 28 h 168"/>
                    <a:gd name="T10" fmla="*/ 334 w 388"/>
                    <a:gd name="T11" fmla="*/ 41 h 168"/>
                    <a:gd name="T12" fmla="*/ 351 w 388"/>
                    <a:gd name="T13" fmla="*/ 56 h 168"/>
                    <a:gd name="T14" fmla="*/ 365 w 388"/>
                    <a:gd name="T15" fmla="*/ 71 h 168"/>
                    <a:gd name="T16" fmla="*/ 375 w 388"/>
                    <a:gd name="T17" fmla="*/ 87 h 168"/>
                    <a:gd name="T18" fmla="*/ 382 w 388"/>
                    <a:gd name="T19" fmla="*/ 102 h 168"/>
                    <a:gd name="T20" fmla="*/ 387 w 388"/>
                    <a:gd name="T21" fmla="*/ 117 h 168"/>
                    <a:gd name="T22" fmla="*/ 388 w 388"/>
                    <a:gd name="T23" fmla="*/ 130 h 168"/>
                    <a:gd name="T24" fmla="*/ 386 w 388"/>
                    <a:gd name="T25" fmla="*/ 141 h 168"/>
                    <a:gd name="T26" fmla="*/ 382 w 388"/>
                    <a:gd name="T27" fmla="*/ 149 h 168"/>
                    <a:gd name="T28" fmla="*/ 376 w 388"/>
                    <a:gd name="T29" fmla="*/ 155 h 168"/>
                    <a:gd name="T30" fmla="*/ 365 w 388"/>
                    <a:gd name="T31" fmla="*/ 159 h 168"/>
                    <a:gd name="T32" fmla="*/ 352 w 388"/>
                    <a:gd name="T33" fmla="*/ 159 h 168"/>
                    <a:gd name="T34" fmla="*/ 338 w 388"/>
                    <a:gd name="T35" fmla="*/ 156 h 168"/>
                    <a:gd name="T36" fmla="*/ 322 w 388"/>
                    <a:gd name="T37" fmla="*/ 153 h 168"/>
                    <a:gd name="T38" fmla="*/ 306 w 388"/>
                    <a:gd name="T39" fmla="*/ 147 h 168"/>
                    <a:gd name="T40" fmla="*/ 287 w 388"/>
                    <a:gd name="T41" fmla="*/ 140 h 168"/>
                    <a:gd name="T42" fmla="*/ 268 w 388"/>
                    <a:gd name="T43" fmla="*/ 134 h 168"/>
                    <a:gd name="T44" fmla="*/ 245 w 388"/>
                    <a:gd name="T45" fmla="*/ 128 h 168"/>
                    <a:gd name="T46" fmla="*/ 220 w 388"/>
                    <a:gd name="T47" fmla="*/ 124 h 168"/>
                    <a:gd name="T48" fmla="*/ 195 w 388"/>
                    <a:gd name="T49" fmla="*/ 123 h 168"/>
                    <a:gd name="T50" fmla="*/ 166 w 388"/>
                    <a:gd name="T51" fmla="*/ 123 h 168"/>
                    <a:gd name="T52" fmla="*/ 135 w 388"/>
                    <a:gd name="T53" fmla="*/ 127 h 168"/>
                    <a:gd name="T54" fmla="*/ 100 w 388"/>
                    <a:gd name="T55" fmla="*/ 135 h 168"/>
                    <a:gd name="T56" fmla="*/ 65 w 388"/>
                    <a:gd name="T57" fmla="*/ 148 h 168"/>
                    <a:gd name="T58" fmla="*/ 24 w 388"/>
                    <a:gd name="T59" fmla="*/ 167 h 168"/>
                    <a:gd name="T60" fmla="*/ 19 w 388"/>
                    <a:gd name="T61" fmla="*/ 168 h 168"/>
                    <a:gd name="T62" fmla="*/ 13 w 388"/>
                    <a:gd name="T63" fmla="*/ 165 h 168"/>
                    <a:gd name="T64" fmla="*/ 7 w 388"/>
                    <a:gd name="T65" fmla="*/ 160 h 168"/>
                    <a:gd name="T66" fmla="*/ 3 w 388"/>
                    <a:gd name="T67" fmla="*/ 152 h 168"/>
                    <a:gd name="T68" fmla="*/ 1 w 388"/>
                    <a:gd name="T69" fmla="*/ 140 h 168"/>
                    <a:gd name="T70" fmla="*/ 0 w 388"/>
                    <a:gd name="T71" fmla="*/ 127 h 168"/>
                    <a:gd name="T72" fmla="*/ 2 w 388"/>
                    <a:gd name="T73" fmla="*/ 113 h 168"/>
                    <a:gd name="T74" fmla="*/ 6 w 388"/>
                    <a:gd name="T75" fmla="*/ 98 h 168"/>
                    <a:gd name="T76" fmla="*/ 12 w 388"/>
                    <a:gd name="T77" fmla="*/ 82 h 168"/>
                    <a:gd name="T78" fmla="*/ 21 w 388"/>
                    <a:gd name="T79" fmla="*/ 67 h 168"/>
                    <a:gd name="T80" fmla="*/ 32 w 388"/>
                    <a:gd name="T81" fmla="*/ 52 h 168"/>
                    <a:gd name="T82" fmla="*/ 47 w 388"/>
                    <a:gd name="T83" fmla="*/ 38 h 168"/>
                    <a:gd name="T84" fmla="*/ 67 w 388"/>
                    <a:gd name="T85" fmla="*/ 26 h 168"/>
                    <a:gd name="T86" fmla="*/ 90 w 388"/>
                    <a:gd name="T87" fmla="*/ 15 h 168"/>
                    <a:gd name="T88" fmla="*/ 117 w 388"/>
                    <a:gd name="T89" fmla="*/ 7 h 168"/>
                    <a:gd name="T90" fmla="*/ 149 w 388"/>
                    <a:gd name="T91" fmla="*/ 1 h 168"/>
                    <a:gd name="T92" fmla="*/ 185 w 388"/>
                    <a:gd name="T93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88" h="168">
                      <a:moveTo>
                        <a:pt x="185" y="0"/>
                      </a:moveTo>
                      <a:lnTo>
                        <a:pt x="224" y="1"/>
                      </a:lnTo>
                      <a:lnTo>
                        <a:pt x="257" y="7"/>
                      </a:lnTo>
                      <a:lnTo>
                        <a:pt x="287" y="16"/>
                      </a:lnTo>
                      <a:lnTo>
                        <a:pt x="313" y="28"/>
                      </a:lnTo>
                      <a:lnTo>
                        <a:pt x="334" y="41"/>
                      </a:lnTo>
                      <a:lnTo>
                        <a:pt x="351" y="56"/>
                      </a:lnTo>
                      <a:lnTo>
                        <a:pt x="365" y="71"/>
                      </a:lnTo>
                      <a:lnTo>
                        <a:pt x="375" y="87"/>
                      </a:lnTo>
                      <a:lnTo>
                        <a:pt x="382" y="102"/>
                      </a:lnTo>
                      <a:lnTo>
                        <a:pt x="387" y="117"/>
                      </a:lnTo>
                      <a:lnTo>
                        <a:pt x="388" y="130"/>
                      </a:lnTo>
                      <a:lnTo>
                        <a:pt x="386" y="141"/>
                      </a:lnTo>
                      <a:lnTo>
                        <a:pt x="382" y="149"/>
                      </a:lnTo>
                      <a:lnTo>
                        <a:pt x="376" y="155"/>
                      </a:lnTo>
                      <a:lnTo>
                        <a:pt x="365" y="159"/>
                      </a:lnTo>
                      <a:lnTo>
                        <a:pt x="352" y="159"/>
                      </a:lnTo>
                      <a:lnTo>
                        <a:pt x="338" y="156"/>
                      </a:lnTo>
                      <a:lnTo>
                        <a:pt x="322" y="153"/>
                      </a:lnTo>
                      <a:lnTo>
                        <a:pt x="306" y="147"/>
                      </a:lnTo>
                      <a:lnTo>
                        <a:pt x="287" y="140"/>
                      </a:lnTo>
                      <a:lnTo>
                        <a:pt x="268" y="134"/>
                      </a:lnTo>
                      <a:lnTo>
                        <a:pt x="245" y="128"/>
                      </a:lnTo>
                      <a:lnTo>
                        <a:pt x="220" y="124"/>
                      </a:lnTo>
                      <a:lnTo>
                        <a:pt x="195" y="123"/>
                      </a:lnTo>
                      <a:lnTo>
                        <a:pt x="166" y="123"/>
                      </a:lnTo>
                      <a:lnTo>
                        <a:pt x="135" y="127"/>
                      </a:lnTo>
                      <a:lnTo>
                        <a:pt x="100" y="135"/>
                      </a:lnTo>
                      <a:lnTo>
                        <a:pt x="65" y="148"/>
                      </a:lnTo>
                      <a:lnTo>
                        <a:pt x="24" y="167"/>
                      </a:lnTo>
                      <a:lnTo>
                        <a:pt x="19" y="168"/>
                      </a:lnTo>
                      <a:lnTo>
                        <a:pt x="13" y="165"/>
                      </a:lnTo>
                      <a:lnTo>
                        <a:pt x="7" y="160"/>
                      </a:lnTo>
                      <a:lnTo>
                        <a:pt x="3" y="152"/>
                      </a:lnTo>
                      <a:lnTo>
                        <a:pt x="1" y="140"/>
                      </a:lnTo>
                      <a:lnTo>
                        <a:pt x="0" y="127"/>
                      </a:lnTo>
                      <a:lnTo>
                        <a:pt x="2" y="113"/>
                      </a:lnTo>
                      <a:lnTo>
                        <a:pt x="6" y="98"/>
                      </a:lnTo>
                      <a:lnTo>
                        <a:pt x="12" y="82"/>
                      </a:lnTo>
                      <a:lnTo>
                        <a:pt x="21" y="67"/>
                      </a:lnTo>
                      <a:lnTo>
                        <a:pt x="32" y="52"/>
                      </a:lnTo>
                      <a:lnTo>
                        <a:pt x="47" y="38"/>
                      </a:lnTo>
                      <a:lnTo>
                        <a:pt x="67" y="26"/>
                      </a:lnTo>
                      <a:lnTo>
                        <a:pt x="90" y="15"/>
                      </a:lnTo>
                      <a:lnTo>
                        <a:pt x="117" y="7"/>
                      </a:lnTo>
                      <a:lnTo>
                        <a:pt x="149" y="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solidFill>
                      <a:prstClr val="black"/>
                    </a:solidFill>
                    <a:latin typeface="에스코어 드림 5 Medium" panose="020B0503030302020204" pitchFamily="34" charset="-127"/>
                  </a:endParaRPr>
                </a:p>
              </p:txBody>
            </p:sp>
            <p:sp>
              <p:nvSpPr>
                <p:cNvPr id="53" name="Freeform 63"/>
                <p:cNvSpPr>
                  <a:spLocks/>
                </p:cNvSpPr>
                <p:nvPr/>
              </p:nvSpPr>
              <p:spPr bwMode="auto">
                <a:xfrm>
                  <a:off x="7576102" y="4302422"/>
                  <a:ext cx="198438" cy="71438"/>
                </a:xfrm>
                <a:custGeom>
                  <a:avLst/>
                  <a:gdLst>
                    <a:gd name="T0" fmla="*/ 6 w 375"/>
                    <a:gd name="T1" fmla="*/ 0 h 134"/>
                    <a:gd name="T2" fmla="*/ 12 w 375"/>
                    <a:gd name="T3" fmla="*/ 0 h 134"/>
                    <a:gd name="T4" fmla="*/ 23 w 375"/>
                    <a:gd name="T5" fmla="*/ 4 h 134"/>
                    <a:gd name="T6" fmla="*/ 36 w 375"/>
                    <a:gd name="T7" fmla="*/ 10 h 134"/>
                    <a:gd name="T8" fmla="*/ 49 w 375"/>
                    <a:gd name="T9" fmla="*/ 18 h 134"/>
                    <a:gd name="T10" fmla="*/ 67 w 375"/>
                    <a:gd name="T11" fmla="*/ 26 h 134"/>
                    <a:gd name="T12" fmla="*/ 86 w 375"/>
                    <a:gd name="T13" fmla="*/ 35 h 134"/>
                    <a:gd name="T14" fmla="*/ 108 w 375"/>
                    <a:gd name="T15" fmla="*/ 44 h 134"/>
                    <a:gd name="T16" fmla="*/ 133 w 375"/>
                    <a:gd name="T17" fmla="*/ 49 h 134"/>
                    <a:gd name="T18" fmla="*/ 159 w 375"/>
                    <a:gd name="T19" fmla="*/ 54 h 134"/>
                    <a:gd name="T20" fmla="*/ 188 w 375"/>
                    <a:gd name="T21" fmla="*/ 56 h 134"/>
                    <a:gd name="T22" fmla="*/ 216 w 375"/>
                    <a:gd name="T23" fmla="*/ 54 h 134"/>
                    <a:gd name="T24" fmla="*/ 242 w 375"/>
                    <a:gd name="T25" fmla="*/ 49 h 134"/>
                    <a:gd name="T26" fmla="*/ 266 w 375"/>
                    <a:gd name="T27" fmla="*/ 44 h 134"/>
                    <a:gd name="T28" fmla="*/ 288 w 375"/>
                    <a:gd name="T29" fmla="*/ 35 h 134"/>
                    <a:gd name="T30" fmla="*/ 308 w 375"/>
                    <a:gd name="T31" fmla="*/ 26 h 134"/>
                    <a:gd name="T32" fmla="*/ 325 w 375"/>
                    <a:gd name="T33" fmla="*/ 18 h 134"/>
                    <a:gd name="T34" fmla="*/ 340 w 375"/>
                    <a:gd name="T35" fmla="*/ 10 h 134"/>
                    <a:gd name="T36" fmla="*/ 352 w 375"/>
                    <a:gd name="T37" fmla="*/ 4 h 134"/>
                    <a:gd name="T38" fmla="*/ 362 w 375"/>
                    <a:gd name="T39" fmla="*/ 0 h 134"/>
                    <a:gd name="T40" fmla="*/ 369 w 375"/>
                    <a:gd name="T41" fmla="*/ 0 h 134"/>
                    <a:gd name="T42" fmla="*/ 374 w 375"/>
                    <a:gd name="T43" fmla="*/ 3 h 134"/>
                    <a:gd name="T44" fmla="*/ 375 w 375"/>
                    <a:gd name="T45" fmla="*/ 11 h 134"/>
                    <a:gd name="T46" fmla="*/ 374 w 375"/>
                    <a:gd name="T47" fmla="*/ 23 h 134"/>
                    <a:gd name="T48" fmla="*/ 371 w 375"/>
                    <a:gd name="T49" fmla="*/ 34 h 134"/>
                    <a:gd name="T50" fmla="*/ 367 w 375"/>
                    <a:gd name="T51" fmla="*/ 48 h 134"/>
                    <a:gd name="T52" fmla="*/ 360 w 375"/>
                    <a:gd name="T53" fmla="*/ 62 h 134"/>
                    <a:gd name="T54" fmla="*/ 351 w 375"/>
                    <a:gd name="T55" fmla="*/ 75 h 134"/>
                    <a:gd name="T56" fmla="*/ 339 w 375"/>
                    <a:gd name="T57" fmla="*/ 89 h 134"/>
                    <a:gd name="T58" fmla="*/ 323 w 375"/>
                    <a:gd name="T59" fmla="*/ 100 h 134"/>
                    <a:gd name="T60" fmla="*/ 304 w 375"/>
                    <a:gd name="T61" fmla="*/ 112 h 134"/>
                    <a:gd name="T62" fmla="*/ 281 w 375"/>
                    <a:gd name="T63" fmla="*/ 120 h 134"/>
                    <a:gd name="T64" fmla="*/ 255 w 375"/>
                    <a:gd name="T65" fmla="*/ 128 h 134"/>
                    <a:gd name="T66" fmla="*/ 224 w 375"/>
                    <a:gd name="T67" fmla="*/ 133 h 134"/>
                    <a:gd name="T68" fmla="*/ 188 w 375"/>
                    <a:gd name="T69" fmla="*/ 134 h 134"/>
                    <a:gd name="T70" fmla="*/ 151 w 375"/>
                    <a:gd name="T71" fmla="*/ 133 h 134"/>
                    <a:gd name="T72" fmla="*/ 120 w 375"/>
                    <a:gd name="T73" fmla="*/ 128 h 134"/>
                    <a:gd name="T74" fmla="*/ 93 w 375"/>
                    <a:gd name="T75" fmla="*/ 120 h 134"/>
                    <a:gd name="T76" fmla="*/ 70 w 375"/>
                    <a:gd name="T77" fmla="*/ 112 h 134"/>
                    <a:gd name="T78" fmla="*/ 52 w 375"/>
                    <a:gd name="T79" fmla="*/ 100 h 134"/>
                    <a:gd name="T80" fmla="*/ 37 w 375"/>
                    <a:gd name="T81" fmla="*/ 89 h 134"/>
                    <a:gd name="T82" fmla="*/ 24 w 375"/>
                    <a:gd name="T83" fmla="*/ 75 h 134"/>
                    <a:gd name="T84" fmla="*/ 15 w 375"/>
                    <a:gd name="T85" fmla="*/ 62 h 134"/>
                    <a:gd name="T86" fmla="*/ 8 w 375"/>
                    <a:gd name="T87" fmla="*/ 48 h 134"/>
                    <a:gd name="T88" fmla="*/ 3 w 375"/>
                    <a:gd name="T89" fmla="*/ 34 h 134"/>
                    <a:gd name="T90" fmla="*/ 1 w 375"/>
                    <a:gd name="T91" fmla="*/ 23 h 134"/>
                    <a:gd name="T92" fmla="*/ 0 w 375"/>
                    <a:gd name="T93" fmla="*/ 11 h 134"/>
                    <a:gd name="T94" fmla="*/ 2 w 375"/>
                    <a:gd name="T95" fmla="*/ 3 h 134"/>
                    <a:gd name="T96" fmla="*/ 6 w 375"/>
                    <a:gd name="T97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75" h="134">
                      <a:moveTo>
                        <a:pt x="6" y="0"/>
                      </a:moveTo>
                      <a:lnTo>
                        <a:pt x="12" y="0"/>
                      </a:lnTo>
                      <a:lnTo>
                        <a:pt x="23" y="4"/>
                      </a:lnTo>
                      <a:lnTo>
                        <a:pt x="36" y="10"/>
                      </a:lnTo>
                      <a:lnTo>
                        <a:pt x="49" y="18"/>
                      </a:lnTo>
                      <a:lnTo>
                        <a:pt x="67" y="26"/>
                      </a:lnTo>
                      <a:lnTo>
                        <a:pt x="86" y="35"/>
                      </a:lnTo>
                      <a:lnTo>
                        <a:pt x="108" y="44"/>
                      </a:lnTo>
                      <a:lnTo>
                        <a:pt x="133" y="49"/>
                      </a:lnTo>
                      <a:lnTo>
                        <a:pt x="159" y="54"/>
                      </a:lnTo>
                      <a:lnTo>
                        <a:pt x="188" y="56"/>
                      </a:lnTo>
                      <a:lnTo>
                        <a:pt x="216" y="54"/>
                      </a:lnTo>
                      <a:lnTo>
                        <a:pt x="242" y="49"/>
                      </a:lnTo>
                      <a:lnTo>
                        <a:pt x="266" y="44"/>
                      </a:lnTo>
                      <a:lnTo>
                        <a:pt x="288" y="35"/>
                      </a:lnTo>
                      <a:lnTo>
                        <a:pt x="308" y="26"/>
                      </a:lnTo>
                      <a:lnTo>
                        <a:pt x="325" y="18"/>
                      </a:lnTo>
                      <a:lnTo>
                        <a:pt x="340" y="10"/>
                      </a:lnTo>
                      <a:lnTo>
                        <a:pt x="352" y="4"/>
                      </a:lnTo>
                      <a:lnTo>
                        <a:pt x="362" y="0"/>
                      </a:lnTo>
                      <a:lnTo>
                        <a:pt x="369" y="0"/>
                      </a:lnTo>
                      <a:lnTo>
                        <a:pt x="374" y="3"/>
                      </a:lnTo>
                      <a:lnTo>
                        <a:pt x="375" y="11"/>
                      </a:lnTo>
                      <a:lnTo>
                        <a:pt x="374" y="23"/>
                      </a:lnTo>
                      <a:lnTo>
                        <a:pt x="371" y="34"/>
                      </a:lnTo>
                      <a:lnTo>
                        <a:pt x="367" y="48"/>
                      </a:lnTo>
                      <a:lnTo>
                        <a:pt x="360" y="62"/>
                      </a:lnTo>
                      <a:lnTo>
                        <a:pt x="351" y="75"/>
                      </a:lnTo>
                      <a:lnTo>
                        <a:pt x="339" y="89"/>
                      </a:lnTo>
                      <a:lnTo>
                        <a:pt x="323" y="100"/>
                      </a:lnTo>
                      <a:lnTo>
                        <a:pt x="304" y="112"/>
                      </a:lnTo>
                      <a:lnTo>
                        <a:pt x="281" y="120"/>
                      </a:lnTo>
                      <a:lnTo>
                        <a:pt x="255" y="128"/>
                      </a:lnTo>
                      <a:lnTo>
                        <a:pt x="224" y="133"/>
                      </a:lnTo>
                      <a:lnTo>
                        <a:pt x="188" y="134"/>
                      </a:lnTo>
                      <a:lnTo>
                        <a:pt x="151" y="133"/>
                      </a:lnTo>
                      <a:lnTo>
                        <a:pt x="120" y="128"/>
                      </a:lnTo>
                      <a:lnTo>
                        <a:pt x="93" y="120"/>
                      </a:lnTo>
                      <a:lnTo>
                        <a:pt x="70" y="112"/>
                      </a:lnTo>
                      <a:lnTo>
                        <a:pt x="52" y="100"/>
                      </a:lnTo>
                      <a:lnTo>
                        <a:pt x="37" y="89"/>
                      </a:lnTo>
                      <a:lnTo>
                        <a:pt x="24" y="75"/>
                      </a:lnTo>
                      <a:lnTo>
                        <a:pt x="15" y="62"/>
                      </a:lnTo>
                      <a:lnTo>
                        <a:pt x="8" y="48"/>
                      </a:lnTo>
                      <a:lnTo>
                        <a:pt x="3" y="34"/>
                      </a:lnTo>
                      <a:lnTo>
                        <a:pt x="1" y="23"/>
                      </a:lnTo>
                      <a:lnTo>
                        <a:pt x="0" y="11"/>
                      </a:lnTo>
                      <a:lnTo>
                        <a:pt x="2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solidFill>
                      <a:prstClr val="black"/>
                    </a:solidFill>
                    <a:latin typeface="에스코어 드림 5 Medium" panose="020B0503030302020204" pitchFamily="34" charset="-127"/>
                  </a:endParaRPr>
                </a:p>
              </p:txBody>
            </p:sp>
            <p:sp>
              <p:nvSpPr>
                <p:cNvPr id="54" name="Freeform 64"/>
                <p:cNvSpPr>
                  <a:spLocks/>
                </p:cNvSpPr>
                <p:nvPr/>
              </p:nvSpPr>
              <p:spPr bwMode="auto">
                <a:xfrm>
                  <a:off x="7639602" y="4527847"/>
                  <a:ext cx="69850" cy="25400"/>
                </a:xfrm>
                <a:custGeom>
                  <a:avLst/>
                  <a:gdLst>
                    <a:gd name="T0" fmla="*/ 128 w 131"/>
                    <a:gd name="T1" fmla="*/ 0 h 47"/>
                    <a:gd name="T2" fmla="*/ 131 w 131"/>
                    <a:gd name="T3" fmla="*/ 4 h 47"/>
                    <a:gd name="T4" fmla="*/ 129 w 131"/>
                    <a:gd name="T5" fmla="*/ 11 h 47"/>
                    <a:gd name="T6" fmla="*/ 127 w 131"/>
                    <a:gd name="T7" fmla="*/ 19 h 47"/>
                    <a:gd name="T8" fmla="*/ 121 w 131"/>
                    <a:gd name="T9" fmla="*/ 27 h 47"/>
                    <a:gd name="T10" fmla="*/ 113 w 131"/>
                    <a:gd name="T11" fmla="*/ 34 h 47"/>
                    <a:gd name="T12" fmla="*/ 102 w 131"/>
                    <a:gd name="T13" fmla="*/ 41 h 47"/>
                    <a:gd name="T14" fmla="*/ 86 w 131"/>
                    <a:gd name="T15" fmla="*/ 44 h 47"/>
                    <a:gd name="T16" fmla="*/ 66 w 131"/>
                    <a:gd name="T17" fmla="*/ 47 h 47"/>
                    <a:gd name="T18" fmla="*/ 45 w 131"/>
                    <a:gd name="T19" fmla="*/ 44 h 47"/>
                    <a:gd name="T20" fmla="*/ 29 w 131"/>
                    <a:gd name="T21" fmla="*/ 41 h 47"/>
                    <a:gd name="T22" fmla="*/ 17 w 131"/>
                    <a:gd name="T23" fmla="*/ 34 h 47"/>
                    <a:gd name="T24" fmla="*/ 9 w 131"/>
                    <a:gd name="T25" fmla="*/ 27 h 47"/>
                    <a:gd name="T26" fmla="*/ 5 w 131"/>
                    <a:gd name="T27" fmla="*/ 19 h 47"/>
                    <a:gd name="T28" fmla="*/ 1 w 131"/>
                    <a:gd name="T29" fmla="*/ 11 h 47"/>
                    <a:gd name="T30" fmla="*/ 0 w 131"/>
                    <a:gd name="T31" fmla="*/ 4 h 47"/>
                    <a:gd name="T32" fmla="*/ 2 w 131"/>
                    <a:gd name="T33" fmla="*/ 0 h 47"/>
                    <a:gd name="T34" fmla="*/ 6 w 131"/>
                    <a:gd name="T35" fmla="*/ 0 h 47"/>
                    <a:gd name="T36" fmla="*/ 13 w 131"/>
                    <a:gd name="T37" fmla="*/ 4 h 47"/>
                    <a:gd name="T38" fmla="*/ 23 w 131"/>
                    <a:gd name="T39" fmla="*/ 8 h 47"/>
                    <a:gd name="T40" fmla="*/ 35 w 131"/>
                    <a:gd name="T41" fmla="*/ 13 h 47"/>
                    <a:gd name="T42" fmla="*/ 49 w 131"/>
                    <a:gd name="T43" fmla="*/ 18 h 47"/>
                    <a:gd name="T44" fmla="*/ 66 w 131"/>
                    <a:gd name="T45" fmla="*/ 19 h 47"/>
                    <a:gd name="T46" fmla="*/ 82 w 131"/>
                    <a:gd name="T47" fmla="*/ 18 h 47"/>
                    <a:gd name="T48" fmla="*/ 96 w 131"/>
                    <a:gd name="T49" fmla="*/ 13 h 47"/>
                    <a:gd name="T50" fmla="*/ 107 w 131"/>
                    <a:gd name="T51" fmla="*/ 8 h 47"/>
                    <a:gd name="T52" fmla="*/ 118 w 131"/>
                    <a:gd name="T53" fmla="*/ 4 h 47"/>
                    <a:gd name="T54" fmla="*/ 125 w 131"/>
                    <a:gd name="T55" fmla="*/ 0 h 47"/>
                    <a:gd name="T56" fmla="*/ 128 w 131"/>
                    <a:gd name="T5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1" h="47">
                      <a:moveTo>
                        <a:pt x="128" y="0"/>
                      </a:moveTo>
                      <a:lnTo>
                        <a:pt x="131" y="4"/>
                      </a:lnTo>
                      <a:lnTo>
                        <a:pt x="129" y="11"/>
                      </a:lnTo>
                      <a:lnTo>
                        <a:pt x="127" y="19"/>
                      </a:lnTo>
                      <a:lnTo>
                        <a:pt x="121" y="27"/>
                      </a:lnTo>
                      <a:lnTo>
                        <a:pt x="113" y="34"/>
                      </a:lnTo>
                      <a:lnTo>
                        <a:pt x="102" y="41"/>
                      </a:lnTo>
                      <a:lnTo>
                        <a:pt x="86" y="44"/>
                      </a:lnTo>
                      <a:lnTo>
                        <a:pt x="66" y="47"/>
                      </a:lnTo>
                      <a:lnTo>
                        <a:pt x="45" y="44"/>
                      </a:lnTo>
                      <a:lnTo>
                        <a:pt x="29" y="41"/>
                      </a:lnTo>
                      <a:lnTo>
                        <a:pt x="17" y="34"/>
                      </a:lnTo>
                      <a:lnTo>
                        <a:pt x="9" y="27"/>
                      </a:lnTo>
                      <a:lnTo>
                        <a:pt x="5" y="19"/>
                      </a:lnTo>
                      <a:lnTo>
                        <a:pt x="1" y="1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3" y="4"/>
                      </a:lnTo>
                      <a:lnTo>
                        <a:pt x="23" y="8"/>
                      </a:lnTo>
                      <a:lnTo>
                        <a:pt x="35" y="13"/>
                      </a:lnTo>
                      <a:lnTo>
                        <a:pt x="49" y="18"/>
                      </a:lnTo>
                      <a:lnTo>
                        <a:pt x="66" y="19"/>
                      </a:lnTo>
                      <a:lnTo>
                        <a:pt x="82" y="18"/>
                      </a:lnTo>
                      <a:lnTo>
                        <a:pt x="96" y="13"/>
                      </a:lnTo>
                      <a:lnTo>
                        <a:pt x="107" y="8"/>
                      </a:lnTo>
                      <a:lnTo>
                        <a:pt x="118" y="4"/>
                      </a:lnTo>
                      <a:lnTo>
                        <a:pt x="125" y="0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solidFill>
                    <a:srgbClr val="FCBC8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solidFill>
                      <a:prstClr val="black"/>
                    </a:solidFill>
                    <a:latin typeface="에스코어 드림 5 Medium" panose="020B0503030302020204" pitchFamily="34" charset="-127"/>
                  </a:endParaRPr>
                </a:p>
              </p:txBody>
            </p:sp>
            <p:sp>
              <p:nvSpPr>
                <p:cNvPr id="55" name="Freeform 65"/>
                <p:cNvSpPr>
                  <a:spLocks/>
                </p:cNvSpPr>
                <p:nvPr/>
              </p:nvSpPr>
              <p:spPr bwMode="auto">
                <a:xfrm>
                  <a:off x="7517365" y="4450060"/>
                  <a:ext cx="314325" cy="50800"/>
                </a:xfrm>
                <a:custGeom>
                  <a:avLst/>
                  <a:gdLst>
                    <a:gd name="T0" fmla="*/ 2 w 595"/>
                    <a:gd name="T1" fmla="*/ 0 h 97"/>
                    <a:gd name="T2" fmla="*/ 9 w 595"/>
                    <a:gd name="T3" fmla="*/ 0 h 97"/>
                    <a:gd name="T4" fmla="*/ 21 w 595"/>
                    <a:gd name="T5" fmla="*/ 4 h 97"/>
                    <a:gd name="T6" fmla="*/ 36 w 595"/>
                    <a:gd name="T7" fmla="*/ 10 h 97"/>
                    <a:gd name="T8" fmla="*/ 56 w 595"/>
                    <a:gd name="T9" fmla="*/ 17 h 97"/>
                    <a:gd name="T10" fmla="*/ 80 w 595"/>
                    <a:gd name="T11" fmla="*/ 25 h 97"/>
                    <a:gd name="T12" fmla="*/ 106 w 595"/>
                    <a:gd name="T13" fmla="*/ 33 h 97"/>
                    <a:gd name="T14" fmla="*/ 139 w 595"/>
                    <a:gd name="T15" fmla="*/ 41 h 97"/>
                    <a:gd name="T16" fmla="*/ 173 w 595"/>
                    <a:gd name="T17" fmla="*/ 48 h 97"/>
                    <a:gd name="T18" fmla="*/ 211 w 595"/>
                    <a:gd name="T19" fmla="*/ 54 h 97"/>
                    <a:gd name="T20" fmla="*/ 253 w 595"/>
                    <a:gd name="T21" fmla="*/ 58 h 97"/>
                    <a:gd name="T22" fmla="*/ 298 w 595"/>
                    <a:gd name="T23" fmla="*/ 59 h 97"/>
                    <a:gd name="T24" fmla="*/ 342 w 595"/>
                    <a:gd name="T25" fmla="*/ 58 h 97"/>
                    <a:gd name="T26" fmla="*/ 383 w 595"/>
                    <a:gd name="T27" fmla="*/ 54 h 97"/>
                    <a:gd name="T28" fmla="*/ 421 w 595"/>
                    <a:gd name="T29" fmla="*/ 48 h 97"/>
                    <a:gd name="T30" fmla="*/ 457 w 595"/>
                    <a:gd name="T31" fmla="*/ 41 h 97"/>
                    <a:gd name="T32" fmla="*/ 488 w 595"/>
                    <a:gd name="T33" fmla="*/ 33 h 97"/>
                    <a:gd name="T34" fmla="*/ 515 w 595"/>
                    <a:gd name="T35" fmla="*/ 25 h 97"/>
                    <a:gd name="T36" fmla="*/ 539 w 595"/>
                    <a:gd name="T37" fmla="*/ 17 h 97"/>
                    <a:gd name="T38" fmla="*/ 559 w 595"/>
                    <a:gd name="T39" fmla="*/ 10 h 97"/>
                    <a:gd name="T40" fmla="*/ 574 w 595"/>
                    <a:gd name="T41" fmla="*/ 4 h 97"/>
                    <a:gd name="T42" fmla="*/ 585 w 595"/>
                    <a:gd name="T43" fmla="*/ 0 h 97"/>
                    <a:gd name="T44" fmla="*/ 592 w 595"/>
                    <a:gd name="T45" fmla="*/ 0 h 97"/>
                    <a:gd name="T46" fmla="*/ 595 w 595"/>
                    <a:gd name="T47" fmla="*/ 3 h 97"/>
                    <a:gd name="T48" fmla="*/ 593 w 595"/>
                    <a:gd name="T49" fmla="*/ 8 h 97"/>
                    <a:gd name="T50" fmla="*/ 591 w 595"/>
                    <a:gd name="T51" fmla="*/ 14 h 97"/>
                    <a:gd name="T52" fmla="*/ 585 w 595"/>
                    <a:gd name="T53" fmla="*/ 22 h 97"/>
                    <a:gd name="T54" fmla="*/ 578 w 595"/>
                    <a:gd name="T55" fmla="*/ 30 h 97"/>
                    <a:gd name="T56" fmla="*/ 568 w 595"/>
                    <a:gd name="T57" fmla="*/ 38 h 97"/>
                    <a:gd name="T58" fmla="*/ 554 w 595"/>
                    <a:gd name="T59" fmla="*/ 48 h 97"/>
                    <a:gd name="T60" fmla="*/ 537 w 595"/>
                    <a:gd name="T61" fmla="*/ 57 h 97"/>
                    <a:gd name="T62" fmla="*/ 516 w 595"/>
                    <a:gd name="T63" fmla="*/ 66 h 97"/>
                    <a:gd name="T64" fmla="*/ 492 w 595"/>
                    <a:gd name="T65" fmla="*/ 74 h 97"/>
                    <a:gd name="T66" fmla="*/ 463 w 595"/>
                    <a:gd name="T67" fmla="*/ 82 h 97"/>
                    <a:gd name="T68" fmla="*/ 430 w 595"/>
                    <a:gd name="T69" fmla="*/ 88 h 97"/>
                    <a:gd name="T70" fmla="*/ 390 w 595"/>
                    <a:gd name="T71" fmla="*/ 93 h 97"/>
                    <a:gd name="T72" fmla="*/ 346 w 595"/>
                    <a:gd name="T73" fmla="*/ 96 h 97"/>
                    <a:gd name="T74" fmla="*/ 298 w 595"/>
                    <a:gd name="T75" fmla="*/ 97 h 97"/>
                    <a:gd name="T76" fmla="*/ 248 w 595"/>
                    <a:gd name="T77" fmla="*/ 96 h 97"/>
                    <a:gd name="T78" fmla="*/ 204 w 595"/>
                    <a:gd name="T79" fmla="*/ 93 h 97"/>
                    <a:gd name="T80" fmla="*/ 166 w 595"/>
                    <a:gd name="T81" fmla="*/ 88 h 97"/>
                    <a:gd name="T82" fmla="*/ 132 w 595"/>
                    <a:gd name="T83" fmla="*/ 82 h 97"/>
                    <a:gd name="T84" fmla="*/ 103 w 595"/>
                    <a:gd name="T85" fmla="*/ 74 h 97"/>
                    <a:gd name="T86" fmla="*/ 79 w 595"/>
                    <a:gd name="T87" fmla="*/ 66 h 97"/>
                    <a:gd name="T88" fmla="*/ 58 w 595"/>
                    <a:gd name="T89" fmla="*/ 57 h 97"/>
                    <a:gd name="T90" fmla="*/ 41 w 595"/>
                    <a:gd name="T91" fmla="*/ 48 h 97"/>
                    <a:gd name="T92" fmla="*/ 27 w 595"/>
                    <a:gd name="T93" fmla="*/ 38 h 97"/>
                    <a:gd name="T94" fmla="*/ 16 w 595"/>
                    <a:gd name="T95" fmla="*/ 30 h 97"/>
                    <a:gd name="T96" fmla="*/ 9 w 595"/>
                    <a:gd name="T97" fmla="*/ 22 h 97"/>
                    <a:gd name="T98" fmla="*/ 4 w 595"/>
                    <a:gd name="T99" fmla="*/ 14 h 97"/>
                    <a:gd name="T100" fmla="*/ 1 w 595"/>
                    <a:gd name="T101" fmla="*/ 8 h 97"/>
                    <a:gd name="T102" fmla="*/ 0 w 595"/>
                    <a:gd name="T103" fmla="*/ 3 h 97"/>
                    <a:gd name="T104" fmla="*/ 2 w 595"/>
                    <a:gd name="T105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95" h="97">
                      <a:moveTo>
                        <a:pt x="2" y="0"/>
                      </a:moveTo>
                      <a:lnTo>
                        <a:pt x="9" y="0"/>
                      </a:lnTo>
                      <a:lnTo>
                        <a:pt x="21" y="4"/>
                      </a:lnTo>
                      <a:lnTo>
                        <a:pt x="36" y="10"/>
                      </a:lnTo>
                      <a:lnTo>
                        <a:pt x="56" y="17"/>
                      </a:lnTo>
                      <a:lnTo>
                        <a:pt x="80" y="25"/>
                      </a:lnTo>
                      <a:lnTo>
                        <a:pt x="106" y="33"/>
                      </a:lnTo>
                      <a:lnTo>
                        <a:pt x="139" y="41"/>
                      </a:lnTo>
                      <a:lnTo>
                        <a:pt x="173" y="48"/>
                      </a:lnTo>
                      <a:lnTo>
                        <a:pt x="211" y="54"/>
                      </a:lnTo>
                      <a:lnTo>
                        <a:pt x="253" y="58"/>
                      </a:lnTo>
                      <a:lnTo>
                        <a:pt x="298" y="59"/>
                      </a:lnTo>
                      <a:lnTo>
                        <a:pt x="342" y="58"/>
                      </a:lnTo>
                      <a:lnTo>
                        <a:pt x="383" y="54"/>
                      </a:lnTo>
                      <a:lnTo>
                        <a:pt x="421" y="48"/>
                      </a:lnTo>
                      <a:lnTo>
                        <a:pt x="457" y="41"/>
                      </a:lnTo>
                      <a:lnTo>
                        <a:pt x="488" y="33"/>
                      </a:lnTo>
                      <a:lnTo>
                        <a:pt x="515" y="25"/>
                      </a:lnTo>
                      <a:lnTo>
                        <a:pt x="539" y="17"/>
                      </a:lnTo>
                      <a:lnTo>
                        <a:pt x="559" y="10"/>
                      </a:lnTo>
                      <a:lnTo>
                        <a:pt x="574" y="4"/>
                      </a:lnTo>
                      <a:lnTo>
                        <a:pt x="585" y="0"/>
                      </a:lnTo>
                      <a:lnTo>
                        <a:pt x="592" y="0"/>
                      </a:lnTo>
                      <a:lnTo>
                        <a:pt x="595" y="3"/>
                      </a:lnTo>
                      <a:lnTo>
                        <a:pt x="593" y="8"/>
                      </a:lnTo>
                      <a:lnTo>
                        <a:pt x="591" y="14"/>
                      </a:lnTo>
                      <a:lnTo>
                        <a:pt x="585" y="22"/>
                      </a:lnTo>
                      <a:lnTo>
                        <a:pt x="578" y="30"/>
                      </a:lnTo>
                      <a:lnTo>
                        <a:pt x="568" y="38"/>
                      </a:lnTo>
                      <a:lnTo>
                        <a:pt x="554" y="48"/>
                      </a:lnTo>
                      <a:lnTo>
                        <a:pt x="537" y="57"/>
                      </a:lnTo>
                      <a:lnTo>
                        <a:pt x="516" y="66"/>
                      </a:lnTo>
                      <a:lnTo>
                        <a:pt x="492" y="74"/>
                      </a:lnTo>
                      <a:lnTo>
                        <a:pt x="463" y="82"/>
                      </a:lnTo>
                      <a:lnTo>
                        <a:pt x="430" y="88"/>
                      </a:lnTo>
                      <a:lnTo>
                        <a:pt x="390" y="93"/>
                      </a:lnTo>
                      <a:lnTo>
                        <a:pt x="346" y="96"/>
                      </a:lnTo>
                      <a:lnTo>
                        <a:pt x="298" y="97"/>
                      </a:lnTo>
                      <a:lnTo>
                        <a:pt x="248" y="96"/>
                      </a:lnTo>
                      <a:lnTo>
                        <a:pt x="204" y="93"/>
                      </a:lnTo>
                      <a:lnTo>
                        <a:pt x="166" y="88"/>
                      </a:lnTo>
                      <a:lnTo>
                        <a:pt x="132" y="82"/>
                      </a:lnTo>
                      <a:lnTo>
                        <a:pt x="103" y="74"/>
                      </a:lnTo>
                      <a:lnTo>
                        <a:pt x="79" y="66"/>
                      </a:lnTo>
                      <a:lnTo>
                        <a:pt x="58" y="57"/>
                      </a:lnTo>
                      <a:lnTo>
                        <a:pt x="41" y="48"/>
                      </a:lnTo>
                      <a:lnTo>
                        <a:pt x="27" y="38"/>
                      </a:lnTo>
                      <a:lnTo>
                        <a:pt x="16" y="30"/>
                      </a:lnTo>
                      <a:lnTo>
                        <a:pt x="9" y="22"/>
                      </a:lnTo>
                      <a:lnTo>
                        <a:pt x="4" y="14"/>
                      </a:lnTo>
                      <a:lnTo>
                        <a:pt x="1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 dirty="0">
                    <a:solidFill>
                      <a:prstClr val="black"/>
                    </a:solidFill>
                    <a:latin typeface="에스코어 드림 5 Medium" panose="020B0503030302020204" pitchFamily="34" charset="-127"/>
                  </a:endParaRPr>
                </a:p>
              </p:txBody>
            </p:sp>
          </p:grpSp>
        </p:grpSp>
        <p:sp>
          <p:nvSpPr>
            <p:cNvPr id="119" name="Freeform 27"/>
            <p:cNvSpPr>
              <a:spLocks/>
            </p:cNvSpPr>
            <p:nvPr/>
          </p:nvSpPr>
          <p:spPr bwMode="auto">
            <a:xfrm>
              <a:off x="867184" y="5029279"/>
              <a:ext cx="393453" cy="589220"/>
            </a:xfrm>
            <a:custGeom>
              <a:avLst/>
              <a:gdLst>
                <a:gd name="T0" fmla="*/ 307 w 616"/>
                <a:gd name="T1" fmla="*/ 0 h 922"/>
                <a:gd name="T2" fmla="*/ 339 w 616"/>
                <a:gd name="T3" fmla="*/ 2 h 922"/>
                <a:gd name="T4" fmla="*/ 399 w 616"/>
                <a:gd name="T5" fmla="*/ 19 h 922"/>
                <a:gd name="T6" fmla="*/ 454 w 616"/>
                <a:gd name="T7" fmla="*/ 55 h 922"/>
                <a:gd name="T8" fmla="*/ 503 w 616"/>
                <a:gd name="T9" fmla="*/ 104 h 922"/>
                <a:gd name="T10" fmla="*/ 545 w 616"/>
                <a:gd name="T11" fmla="*/ 168 h 922"/>
                <a:gd name="T12" fmla="*/ 578 w 616"/>
                <a:gd name="T13" fmla="*/ 241 h 922"/>
                <a:gd name="T14" fmla="*/ 601 w 616"/>
                <a:gd name="T15" fmla="*/ 323 h 922"/>
                <a:gd name="T16" fmla="*/ 614 w 616"/>
                <a:gd name="T17" fmla="*/ 414 h 922"/>
                <a:gd name="T18" fmla="*/ 616 w 616"/>
                <a:gd name="T19" fmla="*/ 461 h 922"/>
                <a:gd name="T20" fmla="*/ 614 w 616"/>
                <a:gd name="T21" fmla="*/ 507 h 922"/>
                <a:gd name="T22" fmla="*/ 601 w 616"/>
                <a:gd name="T23" fmla="*/ 598 h 922"/>
                <a:gd name="T24" fmla="*/ 578 w 616"/>
                <a:gd name="T25" fmla="*/ 680 h 922"/>
                <a:gd name="T26" fmla="*/ 545 w 616"/>
                <a:gd name="T27" fmla="*/ 754 h 922"/>
                <a:gd name="T28" fmla="*/ 503 w 616"/>
                <a:gd name="T29" fmla="*/ 817 h 922"/>
                <a:gd name="T30" fmla="*/ 454 w 616"/>
                <a:gd name="T31" fmla="*/ 866 h 922"/>
                <a:gd name="T32" fmla="*/ 399 w 616"/>
                <a:gd name="T33" fmla="*/ 902 h 922"/>
                <a:gd name="T34" fmla="*/ 339 w 616"/>
                <a:gd name="T35" fmla="*/ 919 h 922"/>
                <a:gd name="T36" fmla="*/ 307 w 616"/>
                <a:gd name="T37" fmla="*/ 922 h 922"/>
                <a:gd name="T38" fmla="*/ 276 w 616"/>
                <a:gd name="T39" fmla="*/ 919 h 922"/>
                <a:gd name="T40" fmla="*/ 217 w 616"/>
                <a:gd name="T41" fmla="*/ 902 h 922"/>
                <a:gd name="T42" fmla="*/ 160 w 616"/>
                <a:gd name="T43" fmla="*/ 866 h 922"/>
                <a:gd name="T44" fmla="*/ 111 w 616"/>
                <a:gd name="T45" fmla="*/ 817 h 922"/>
                <a:gd name="T46" fmla="*/ 70 w 616"/>
                <a:gd name="T47" fmla="*/ 754 h 922"/>
                <a:gd name="T48" fmla="*/ 37 w 616"/>
                <a:gd name="T49" fmla="*/ 680 h 922"/>
                <a:gd name="T50" fmla="*/ 13 w 616"/>
                <a:gd name="T51" fmla="*/ 598 h 922"/>
                <a:gd name="T52" fmla="*/ 2 w 616"/>
                <a:gd name="T53" fmla="*/ 507 h 922"/>
                <a:gd name="T54" fmla="*/ 0 w 616"/>
                <a:gd name="T55" fmla="*/ 461 h 922"/>
                <a:gd name="T56" fmla="*/ 2 w 616"/>
                <a:gd name="T57" fmla="*/ 414 h 922"/>
                <a:gd name="T58" fmla="*/ 13 w 616"/>
                <a:gd name="T59" fmla="*/ 323 h 922"/>
                <a:gd name="T60" fmla="*/ 37 w 616"/>
                <a:gd name="T61" fmla="*/ 241 h 922"/>
                <a:gd name="T62" fmla="*/ 70 w 616"/>
                <a:gd name="T63" fmla="*/ 168 h 922"/>
                <a:gd name="T64" fmla="*/ 111 w 616"/>
                <a:gd name="T65" fmla="*/ 104 h 922"/>
                <a:gd name="T66" fmla="*/ 160 w 616"/>
                <a:gd name="T67" fmla="*/ 55 h 922"/>
                <a:gd name="T68" fmla="*/ 217 w 616"/>
                <a:gd name="T69" fmla="*/ 19 h 922"/>
                <a:gd name="T70" fmla="*/ 276 w 616"/>
                <a:gd name="T71" fmla="*/ 2 h 922"/>
                <a:gd name="T72" fmla="*/ 307 w 616"/>
                <a:gd name="T7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6" h="922">
                  <a:moveTo>
                    <a:pt x="307" y="0"/>
                  </a:moveTo>
                  <a:lnTo>
                    <a:pt x="339" y="2"/>
                  </a:lnTo>
                  <a:lnTo>
                    <a:pt x="399" y="19"/>
                  </a:lnTo>
                  <a:lnTo>
                    <a:pt x="454" y="55"/>
                  </a:lnTo>
                  <a:lnTo>
                    <a:pt x="503" y="104"/>
                  </a:lnTo>
                  <a:lnTo>
                    <a:pt x="545" y="168"/>
                  </a:lnTo>
                  <a:lnTo>
                    <a:pt x="578" y="241"/>
                  </a:lnTo>
                  <a:lnTo>
                    <a:pt x="601" y="323"/>
                  </a:lnTo>
                  <a:lnTo>
                    <a:pt x="614" y="414"/>
                  </a:lnTo>
                  <a:lnTo>
                    <a:pt x="616" y="461"/>
                  </a:lnTo>
                  <a:lnTo>
                    <a:pt x="614" y="507"/>
                  </a:lnTo>
                  <a:lnTo>
                    <a:pt x="601" y="598"/>
                  </a:lnTo>
                  <a:lnTo>
                    <a:pt x="578" y="680"/>
                  </a:lnTo>
                  <a:lnTo>
                    <a:pt x="545" y="754"/>
                  </a:lnTo>
                  <a:lnTo>
                    <a:pt x="503" y="817"/>
                  </a:lnTo>
                  <a:lnTo>
                    <a:pt x="454" y="866"/>
                  </a:lnTo>
                  <a:lnTo>
                    <a:pt x="399" y="902"/>
                  </a:lnTo>
                  <a:lnTo>
                    <a:pt x="339" y="919"/>
                  </a:lnTo>
                  <a:lnTo>
                    <a:pt x="307" y="922"/>
                  </a:lnTo>
                  <a:lnTo>
                    <a:pt x="276" y="919"/>
                  </a:lnTo>
                  <a:lnTo>
                    <a:pt x="217" y="902"/>
                  </a:lnTo>
                  <a:lnTo>
                    <a:pt x="160" y="866"/>
                  </a:lnTo>
                  <a:lnTo>
                    <a:pt x="111" y="817"/>
                  </a:lnTo>
                  <a:lnTo>
                    <a:pt x="70" y="754"/>
                  </a:lnTo>
                  <a:lnTo>
                    <a:pt x="37" y="680"/>
                  </a:lnTo>
                  <a:lnTo>
                    <a:pt x="13" y="598"/>
                  </a:lnTo>
                  <a:lnTo>
                    <a:pt x="2" y="507"/>
                  </a:lnTo>
                  <a:lnTo>
                    <a:pt x="0" y="461"/>
                  </a:lnTo>
                  <a:lnTo>
                    <a:pt x="2" y="414"/>
                  </a:lnTo>
                  <a:lnTo>
                    <a:pt x="13" y="323"/>
                  </a:lnTo>
                  <a:lnTo>
                    <a:pt x="37" y="241"/>
                  </a:lnTo>
                  <a:lnTo>
                    <a:pt x="70" y="168"/>
                  </a:lnTo>
                  <a:lnTo>
                    <a:pt x="111" y="104"/>
                  </a:lnTo>
                  <a:lnTo>
                    <a:pt x="160" y="55"/>
                  </a:lnTo>
                  <a:lnTo>
                    <a:pt x="217" y="19"/>
                  </a:lnTo>
                  <a:lnTo>
                    <a:pt x="276" y="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1348923" y="4184796"/>
              <a:ext cx="1664017" cy="2514257"/>
            </a:xfrm>
            <a:custGeom>
              <a:avLst/>
              <a:gdLst>
                <a:gd name="T0" fmla="*/ 1218 w 2601"/>
                <a:gd name="T1" fmla="*/ 77 h 3380"/>
                <a:gd name="T2" fmla="*/ 1295 w 2601"/>
                <a:gd name="T3" fmla="*/ 77 h 3380"/>
                <a:gd name="T4" fmla="*/ 1807 w 2601"/>
                <a:gd name="T5" fmla="*/ 26 h 3380"/>
                <a:gd name="T6" fmla="*/ 2601 w 2601"/>
                <a:gd name="T7" fmla="*/ 2790 h 3380"/>
                <a:gd name="T8" fmla="*/ 2584 w 2601"/>
                <a:gd name="T9" fmla="*/ 2807 h 3380"/>
                <a:gd name="T10" fmla="*/ 2456 w 2601"/>
                <a:gd name="T11" fmla="*/ 2921 h 3380"/>
                <a:gd name="T12" fmla="*/ 2330 w 2601"/>
                <a:gd name="T13" fmla="*/ 3020 h 3380"/>
                <a:gd name="T14" fmla="*/ 2176 w 2601"/>
                <a:gd name="T15" fmla="*/ 3128 h 3380"/>
                <a:gd name="T16" fmla="*/ 2002 w 2601"/>
                <a:gd name="T17" fmla="*/ 3232 h 3380"/>
                <a:gd name="T18" fmla="*/ 1862 w 2601"/>
                <a:gd name="T19" fmla="*/ 3297 h 3380"/>
                <a:gd name="T20" fmla="*/ 1767 w 2601"/>
                <a:gd name="T21" fmla="*/ 3331 h 3380"/>
                <a:gd name="T22" fmla="*/ 1671 w 2601"/>
                <a:gd name="T23" fmla="*/ 3359 h 3380"/>
                <a:gd name="T24" fmla="*/ 1574 w 2601"/>
                <a:gd name="T25" fmla="*/ 3376 h 3380"/>
                <a:gd name="T26" fmla="*/ 1525 w 2601"/>
                <a:gd name="T27" fmla="*/ 3379 h 3380"/>
                <a:gd name="T28" fmla="*/ 1476 w 2601"/>
                <a:gd name="T29" fmla="*/ 3380 h 3380"/>
                <a:gd name="T30" fmla="*/ 1374 w 2601"/>
                <a:gd name="T31" fmla="*/ 3377 h 3380"/>
                <a:gd name="T32" fmla="*/ 1210 w 2601"/>
                <a:gd name="T33" fmla="*/ 3363 h 3380"/>
                <a:gd name="T34" fmla="*/ 979 w 2601"/>
                <a:gd name="T35" fmla="*/ 3323 h 3380"/>
                <a:gd name="T36" fmla="*/ 747 w 2601"/>
                <a:gd name="T37" fmla="*/ 3270 h 3380"/>
                <a:gd name="T38" fmla="*/ 527 w 2601"/>
                <a:gd name="T39" fmla="*/ 3206 h 3380"/>
                <a:gd name="T40" fmla="*/ 328 w 2601"/>
                <a:gd name="T41" fmla="*/ 3143 h 3380"/>
                <a:gd name="T42" fmla="*/ 93 w 2601"/>
                <a:gd name="T43" fmla="*/ 3056 h 3380"/>
                <a:gd name="T44" fmla="*/ 14 w 2601"/>
                <a:gd name="T45" fmla="*/ 3020 h 3380"/>
                <a:gd name="T46" fmla="*/ 8 w 2601"/>
                <a:gd name="T47" fmla="*/ 3016 h 3380"/>
                <a:gd name="T48" fmla="*/ 3 w 2601"/>
                <a:gd name="T49" fmla="*/ 2992 h 3380"/>
                <a:gd name="T50" fmla="*/ 0 w 2601"/>
                <a:gd name="T51" fmla="*/ 2930 h 3380"/>
                <a:gd name="T52" fmla="*/ 11 w 2601"/>
                <a:gd name="T53" fmla="*/ 2799 h 3380"/>
                <a:gd name="T54" fmla="*/ 39 w 2601"/>
                <a:gd name="T55" fmla="*/ 2620 h 3380"/>
                <a:gd name="T56" fmla="*/ 99 w 2601"/>
                <a:gd name="T57" fmla="*/ 2290 h 3380"/>
                <a:gd name="T58" fmla="*/ 212 w 2601"/>
                <a:gd name="T59" fmla="*/ 1761 h 3380"/>
                <a:gd name="T60" fmla="*/ 537 w 2601"/>
                <a:gd name="T61" fmla="*/ 368 h 3380"/>
                <a:gd name="T62" fmla="*/ 629 w 2601"/>
                <a:gd name="T63" fmla="*/ 0 h 3380"/>
                <a:gd name="T64" fmla="*/ 1218 w 2601"/>
                <a:gd name="T65" fmla="*/ 77 h 3380"/>
                <a:gd name="connsiteX0" fmla="*/ 4302 w 10000"/>
                <a:gd name="connsiteY0" fmla="*/ 0 h 11637"/>
                <a:gd name="connsiteX1" fmla="*/ 4979 w 10000"/>
                <a:gd name="connsiteY1" fmla="*/ 1865 h 11637"/>
                <a:gd name="connsiteX2" fmla="*/ 6947 w 10000"/>
                <a:gd name="connsiteY2" fmla="*/ 1714 h 11637"/>
                <a:gd name="connsiteX3" fmla="*/ 10000 w 10000"/>
                <a:gd name="connsiteY3" fmla="*/ 9891 h 11637"/>
                <a:gd name="connsiteX4" fmla="*/ 9935 w 10000"/>
                <a:gd name="connsiteY4" fmla="*/ 9942 h 11637"/>
                <a:gd name="connsiteX5" fmla="*/ 9443 w 10000"/>
                <a:gd name="connsiteY5" fmla="*/ 10279 h 11637"/>
                <a:gd name="connsiteX6" fmla="*/ 8958 w 10000"/>
                <a:gd name="connsiteY6" fmla="*/ 10572 h 11637"/>
                <a:gd name="connsiteX7" fmla="*/ 8366 w 10000"/>
                <a:gd name="connsiteY7" fmla="*/ 10891 h 11637"/>
                <a:gd name="connsiteX8" fmla="*/ 7697 w 10000"/>
                <a:gd name="connsiteY8" fmla="*/ 11199 h 11637"/>
                <a:gd name="connsiteX9" fmla="*/ 7159 w 10000"/>
                <a:gd name="connsiteY9" fmla="*/ 11391 h 11637"/>
                <a:gd name="connsiteX10" fmla="*/ 6794 w 10000"/>
                <a:gd name="connsiteY10" fmla="*/ 11492 h 11637"/>
                <a:gd name="connsiteX11" fmla="*/ 6424 w 10000"/>
                <a:gd name="connsiteY11" fmla="*/ 11575 h 11637"/>
                <a:gd name="connsiteX12" fmla="*/ 6052 w 10000"/>
                <a:gd name="connsiteY12" fmla="*/ 11625 h 11637"/>
                <a:gd name="connsiteX13" fmla="*/ 5863 w 10000"/>
                <a:gd name="connsiteY13" fmla="*/ 11634 h 11637"/>
                <a:gd name="connsiteX14" fmla="*/ 5675 w 10000"/>
                <a:gd name="connsiteY14" fmla="*/ 11637 h 11637"/>
                <a:gd name="connsiteX15" fmla="*/ 5283 w 10000"/>
                <a:gd name="connsiteY15" fmla="*/ 11628 h 11637"/>
                <a:gd name="connsiteX16" fmla="*/ 4652 w 10000"/>
                <a:gd name="connsiteY16" fmla="*/ 11587 h 11637"/>
                <a:gd name="connsiteX17" fmla="*/ 3764 w 10000"/>
                <a:gd name="connsiteY17" fmla="*/ 11468 h 11637"/>
                <a:gd name="connsiteX18" fmla="*/ 2872 w 10000"/>
                <a:gd name="connsiteY18" fmla="*/ 11312 h 11637"/>
                <a:gd name="connsiteX19" fmla="*/ 2026 w 10000"/>
                <a:gd name="connsiteY19" fmla="*/ 11122 h 11637"/>
                <a:gd name="connsiteX20" fmla="*/ 1261 w 10000"/>
                <a:gd name="connsiteY20" fmla="*/ 10936 h 11637"/>
                <a:gd name="connsiteX21" fmla="*/ 358 w 10000"/>
                <a:gd name="connsiteY21" fmla="*/ 10678 h 11637"/>
                <a:gd name="connsiteX22" fmla="*/ 54 w 10000"/>
                <a:gd name="connsiteY22" fmla="*/ 10572 h 11637"/>
                <a:gd name="connsiteX23" fmla="*/ 31 w 10000"/>
                <a:gd name="connsiteY23" fmla="*/ 10560 h 11637"/>
                <a:gd name="connsiteX24" fmla="*/ 12 w 10000"/>
                <a:gd name="connsiteY24" fmla="*/ 10489 h 11637"/>
                <a:gd name="connsiteX25" fmla="*/ 0 w 10000"/>
                <a:gd name="connsiteY25" fmla="*/ 10306 h 11637"/>
                <a:gd name="connsiteX26" fmla="*/ 42 w 10000"/>
                <a:gd name="connsiteY26" fmla="*/ 9918 h 11637"/>
                <a:gd name="connsiteX27" fmla="*/ 150 w 10000"/>
                <a:gd name="connsiteY27" fmla="*/ 9388 h 11637"/>
                <a:gd name="connsiteX28" fmla="*/ 381 w 10000"/>
                <a:gd name="connsiteY28" fmla="*/ 8412 h 11637"/>
                <a:gd name="connsiteX29" fmla="*/ 815 w 10000"/>
                <a:gd name="connsiteY29" fmla="*/ 6847 h 11637"/>
                <a:gd name="connsiteX30" fmla="*/ 2065 w 10000"/>
                <a:gd name="connsiteY30" fmla="*/ 2726 h 11637"/>
                <a:gd name="connsiteX31" fmla="*/ 2418 w 10000"/>
                <a:gd name="connsiteY31" fmla="*/ 1637 h 11637"/>
                <a:gd name="connsiteX32" fmla="*/ 4302 w 10000"/>
                <a:gd name="connsiteY32" fmla="*/ 0 h 11637"/>
                <a:gd name="connsiteX0" fmla="*/ 4302 w 10000"/>
                <a:gd name="connsiteY0" fmla="*/ 0 h 11637"/>
                <a:gd name="connsiteX1" fmla="*/ 4979 w 10000"/>
                <a:gd name="connsiteY1" fmla="*/ 1865 h 11637"/>
                <a:gd name="connsiteX2" fmla="*/ 6947 w 10000"/>
                <a:gd name="connsiteY2" fmla="*/ 1714 h 11637"/>
                <a:gd name="connsiteX3" fmla="*/ 10000 w 10000"/>
                <a:gd name="connsiteY3" fmla="*/ 9891 h 11637"/>
                <a:gd name="connsiteX4" fmla="*/ 9935 w 10000"/>
                <a:gd name="connsiteY4" fmla="*/ 9942 h 11637"/>
                <a:gd name="connsiteX5" fmla="*/ 9443 w 10000"/>
                <a:gd name="connsiteY5" fmla="*/ 10279 h 11637"/>
                <a:gd name="connsiteX6" fmla="*/ 8958 w 10000"/>
                <a:gd name="connsiteY6" fmla="*/ 10572 h 11637"/>
                <a:gd name="connsiteX7" fmla="*/ 8366 w 10000"/>
                <a:gd name="connsiteY7" fmla="*/ 10891 h 11637"/>
                <a:gd name="connsiteX8" fmla="*/ 7697 w 10000"/>
                <a:gd name="connsiteY8" fmla="*/ 11199 h 11637"/>
                <a:gd name="connsiteX9" fmla="*/ 7159 w 10000"/>
                <a:gd name="connsiteY9" fmla="*/ 11391 h 11637"/>
                <a:gd name="connsiteX10" fmla="*/ 6794 w 10000"/>
                <a:gd name="connsiteY10" fmla="*/ 11492 h 11637"/>
                <a:gd name="connsiteX11" fmla="*/ 6424 w 10000"/>
                <a:gd name="connsiteY11" fmla="*/ 11575 h 11637"/>
                <a:gd name="connsiteX12" fmla="*/ 6052 w 10000"/>
                <a:gd name="connsiteY12" fmla="*/ 11625 h 11637"/>
                <a:gd name="connsiteX13" fmla="*/ 5863 w 10000"/>
                <a:gd name="connsiteY13" fmla="*/ 11634 h 11637"/>
                <a:gd name="connsiteX14" fmla="*/ 5675 w 10000"/>
                <a:gd name="connsiteY14" fmla="*/ 11637 h 11637"/>
                <a:gd name="connsiteX15" fmla="*/ 5283 w 10000"/>
                <a:gd name="connsiteY15" fmla="*/ 11628 h 11637"/>
                <a:gd name="connsiteX16" fmla="*/ 4652 w 10000"/>
                <a:gd name="connsiteY16" fmla="*/ 11587 h 11637"/>
                <a:gd name="connsiteX17" fmla="*/ 3764 w 10000"/>
                <a:gd name="connsiteY17" fmla="*/ 11468 h 11637"/>
                <a:gd name="connsiteX18" fmla="*/ 2872 w 10000"/>
                <a:gd name="connsiteY18" fmla="*/ 11312 h 11637"/>
                <a:gd name="connsiteX19" fmla="*/ 2026 w 10000"/>
                <a:gd name="connsiteY19" fmla="*/ 11122 h 11637"/>
                <a:gd name="connsiteX20" fmla="*/ 1261 w 10000"/>
                <a:gd name="connsiteY20" fmla="*/ 10936 h 11637"/>
                <a:gd name="connsiteX21" fmla="*/ 358 w 10000"/>
                <a:gd name="connsiteY21" fmla="*/ 10678 h 11637"/>
                <a:gd name="connsiteX22" fmla="*/ 54 w 10000"/>
                <a:gd name="connsiteY22" fmla="*/ 10572 h 11637"/>
                <a:gd name="connsiteX23" fmla="*/ 31 w 10000"/>
                <a:gd name="connsiteY23" fmla="*/ 10560 h 11637"/>
                <a:gd name="connsiteX24" fmla="*/ 12 w 10000"/>
                <a:gd name="connsiteY24" fmla="*/ 10489 h 11637"/>
                <a:gd name="connsiteX25" fmla="*/ 0 w 10000"/>
                <a:gd name="connsiteY25" fmla="*/ 10306 h 11637"/>
                <a:gd name="connsiteX26" fmla="*/ 42 w 10000"/>
                <a:gd name="connsiteY26" fmla="*/ 9918 h 11637"/>
                <a:gd name="connsiteX27" fmla="*/ 150 w 10000"/>
                <a:gd name="connsiteY27" fmla="*/ 9388 h 11637"/>
                <a:gd name="connsiteX28" fmla="*/ 381 w 10000"/>
                <a:gd name="connsiteY28" fmla="*/ 8412 h 11637"/>
                <a:gd name="connsiteX29" fmla="*/ 815 w 10000"/>
                <a:gd name="connsiteY29" fmla="*/ 6847 h 11637"/>
                <a:gd name="connsiteX30" fmla="*/ 2065 w 10000"/>
                <a:gd name="connsiteY30" fmla="*/ 2726 h 11637"/>
                <a:gd name="connsiteX31" fmla="*/ 2418 w 10000"/>
                <a:gd name="connsiteY31" fmla="*/ 1637 h 11637"/>
                <a:gd name="connsiteX32" fmla="*/ 4302 w 10000"/>
                <a:gd name="connsiteY32" fmla="*/ 0 h 11637"/>
                <a:gd name="connsiteX0" fmla="*/ 4302 w 10000"/>
                <a:gd name="connsiteY0" fmla="*/ 0 h 11637"/>
                <a:gd name="connsiteX1" fmla="*/ 5844 w 10000"/>
                <a:gd name="connsiteY1" fmla="*/ 213 h 11637"/>
                <a:gd name="connsiteX2" fmla="*/ 6947 w 10000"/>
                <a:gd name="connsiteY2" fmla="*/ 1714 h 11637"/>
                <a:gd name="connsiteX3" fmla="*/ 10000 w 10000"/>
                <a:gd name="connsiteY3" fmla="*/ 9891 h 11637"/>
                <a:gd name="connsiteX4" fmla="*/ 9935 w 10000"/>
                <a:gd name="connsiteY4" fmla="*/ 9942 h 11637"/>
                <a:gd name="connsiteX5" fmla="*/ 9443 w 10000"/>
                <a:gd name="connsiteY5" fmla="*/ 10279 h 11637"/>
                <a:gd name="connsiteX6" fmla="*/ 8958 w 10000"/>
                <a:gd name="connsiteY6" fmla="*/ 10572 h 11637"/>
                <a:gd name="connsiteX7" fmla="*/ 8366 w 10000"/>
                <a:gd name="connsiteY7" fmla="*/ 10891 h 11637"/>
                <a:gd name="connsiteX8" fmla="*/ 7697 w 10000"/>
                <a:gd name="connsiteY8" fmla="*/ 11199 h 11637"/>
                <a:gd name="connsiteX9" fmla="*/ 7159 w 10000"/>
                <a:gd name="connsiteY9" fmla="*/ 11391 h 11637"/>
                <a:gd name="connsiteX10" fmla="*/ 6794 w 10000"/>
                <a:gd name="connsiteY10" fmla="*/ 11492 h 11637"/>
                <a:gd name="connsiteX11" fmla="*/ 6424 w 10000"/>
                <a:gd name="connsiteY11" fmla="*/ 11575 h 11637"/>
                <a:gd name="connsiteX12" fmla="*/ 6052 w 10000"/>
                <a:gd name="connsiteY12" fmla="*/ 11625 h 11637"/>
                <a:gd name="connsiteX13" fmla="*/ 5863 w 10000"/>
                <a:gd name="connsiteY13" fmla="*/ 11634 h 11637"/>
                <a:gd name="connsiteX14" fmla="*/ 5675 w 10000"/>
                <a:gd name="connsiteY14" fmla="*/ 11637 h 11637"/>
                <a:gd name="connsiteX15" fmla="*/ 5283 w 10000"/>
                <a:gd name="connsiteY15" fmla="*/ 11628 h 11637"/>
                <a:gd name="connsiteX16" fmla="*/ 4652 w 10000"/>
                <a:gd name="connsiteY16" fmla="*/ 11587 h 11637"/>
                <a:gd name="connsiteX17" fmla="*/ 3764 w 10000"/>
                <a:gd name="connsiteY17" fmla="*/ 11468 h 11637"/>
                <a:gd name="connsiteX18" fmla="*/ 2872 w 10000"/>
                <a:gd name="connsiteY18" fmla="*/ 11312 h 11637"/>
                <a:gd name="connsiteX19" fmla="*/ 2026 w 10000"/>
                <a:gd name="connsiteY19" fmla="*/ 11122 h 11637"/>
                <a:gd name="connsiteX20" fmla="*/ 1261 w 10000"/>
                <a:gd name="connsiteY20" fmla="*/ 10936 h 11637"/>
                <a:gd name="connsiteX21" fmla="*/ 358 w 10000"/>
                <a:gd name="connsiteY21" fmla="*/ 10678 h 11637"/>
                <a:gd name="connsiteX22" fmla="*/ 54 w 10000"/>
                <a:gd name="connsiteY22" fmla="*/ 10572 h 11637"/>
                <a:gd name="connsiteX23" fmla="*/ 31 w 10000"/>
                <a:gd name="connsiteY23" fmla="*/ 10560 h 11637"/>
                <a:gd name="connsiteX24" fmla="*/ 12 w 10000"/>
                <a:gd name="connsiteY24" fmla="*/ 10489 h 11637"/>
                <a:gd name="connsiteX25" fmla="*/ 0 w 10000"/>
                <a:gd name="connsiteY25" fmla="*/ 10306 h 11637"/>
                <a:gd name="connsiteX26" fmla="*/ 42 w 10000"/>
                <a:gd name="connsiteY26" fmla="*/ 9918 h 11637"/>
                <a:gd name="connsiteX27" fmla="*/ 150 w 10000"/>
                <a:gd name="connsiteY27" fmla="*/ 9388 h 11637"/>
                <a:gd name="connsiteX28" fmla="*/ 381 w 10000"/>
                <a:gd name="connsiteY28" fmla="*/ 8412 h 11637"/>
                <a:gd name="connsiteX29" fmla="*/ 815 w 10000"/>
                <a:gd name="connsiteY29" fmla="*/ 6847 h 11637"/>
                <a:gd name="connsiteX30" fmla="*/ 2065 w 10000"/>
                <a:gd name="connsiteY30" fmla="*/ 2726 h 11637"/>
                <a:gd name="connsiteX31" fmla="*/ 2418 w 10000"/>
                <a:gd name="connsiteY31" fmla="*/ 1637 h 11637"/>
                <a:gd name="connsiteX32" fmla="*/ 4302 w 10000"/>
                <a:gd name="connsiteY32" fmla="*/ 0 h 1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00" h="11637">
                  <a:moveTo>
                    <a:pt x="4302" y="0"/>
                  </a:moveTo>
                  <a:lnTo>
                    <a:pt x="5844" y="213"/>
                  </a:lnTo>
                  <a:lnTo>
                    <a:pt x="6947" y="1714"/>
                  </a:lnTo>
                  <a:lnTo>
                    <a:pt x="10000" y="9891"/>
                  </a:lnTo>
                  <a:cubicBezTo>
                    <a:pt x="9978" y="9908"/>
                    <a:pt x="9957" y="9925"/>
                    <a:pt x="9935" y="9942"/>
                  </a:cubicBezTo>
                  <a:lnTo>
                    <a:pt x="9443" y="10279"/>
                  </a:lnTo>
                  <a:lnTo>
                    <a:pt x="8958" y="10572"/>
                  </a:lnTo>
                  <a:lnTo>
                    <a:pt x="8366" y="10891"/>
                  </a:lnTo>
                  <a:lnTo>
                    <a:pt x="7697" y="11199"/>
                  </a:lnTo>
                  <a:lnTo>
                    <a:pt x="7159" y="11391"/>
                  </a:lnTo>
                  <a:lnTo>
                    <a:pt x="6794" y="11492"/>
                  </a:lnTo>
                  <a:lnTo>
                    <a:pt x="6424" y="11575"/>
                  </a:lnTo>
                  <a:lnTo>
                    <a:pt x="6052" y="11625"/>
                  </a:lnTo>
                  <a:lnTo>
                    <a:pt x="5863" y="11634"/>
                  </a:lnTo>
                  <a:lnTo>
                    <a:pt x="5675" y="11637"/>
                  </a:lnTo>
                  <a:lnTo>
                    <a:pt x="5283" y="11628"/>
                  </a:lnTo>
                  <a:lnTo>
                    <a:pt x="4652" y="11587"/>
                  </a:lnTo>
                  <a:lnTo>
                    <a:pt x="3764" y="11468"/>
                  </a:lnTo>
                  <a:lnTo>
                    <a:pt x="2872" y="11312"/>
                  </a:lnTo>
                  <a:lnTo>
                    <a:pt x="2026" y="11122"/>
                  </a:lnTo>
                  <a:lnTo>
                    <a:pt x="1261" y="10936"/>
                  </a:lnTo>
                  <a:lnTo>
                    <a:pt x="358" y="10678"/>
                  </a:lnTo>
                  <a:lnTo>
                    <a:pt x="54" y="10572"/>
                  </a:lnTo>
                  <a:cubicBezTo>
                    <a:pt x="46" y="10568"/>
                    <a:pt x="39" y="10564"/>
                    <a:pt x="31" y="10560"/>
                  </a:cubicBezTo>
                  <a:cubicBezTo>
                    <a:pt x="25" y="10536"/>
                    <a:pt x="18" y="10513"/>
                    <a:pt x="12" y="10489"/>
                  </a:cubicBezTo>
                  <a:lnTo>
                    <a:pt x="0" y="10306"/>
                  </a:lnTo>
                  <a:cubicBezTo>
                    <a:pt x="14" y="10177"/>
                    <a:pt x="28" y="10047"/>
                    <a:pt x="42" y="9918"/>
                  </a:cubicBezTo>
                  <a:lnTo>
                    <a:pt x="150" y="9388"/>
                  </a:lnTo>
                  <a:lnTo>
                    <a:pt x="381" y="8412"/>
                  </a:lnTo>
                  <a:lnTo>
                    <a:pt x="815" y="6847"/>
                  </a:lnTo>
                  <a:lnTo>
                    <a:pt x="2065" y="2726"/>
                  </a:lnTo>
                  <a:lnTo>
                    <a:pt x="2418" y="1637"/>
                  </a:lnTo>
                  <a:cubicBezTo>
                    <a:pt x="3046" y="1091"/>
                    <a:pt x="3363" y="413"/>
                    <a:pt x="43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225" name="자유형 224"/>
            <p:cNvSpPr>
              <a:spLocks/>
            </p:cNvSpPr>
            <p:nvPr/>
          </p:nvSpPr>
          <p:spPr bwMode="auto">
            <a:xfrm>
              <a:off x="784316" y="4012060"/>
              <a:ext cx="998364" cy="2686993"/>
            </a:xfrm>
            <a:custGeom>
              <a:avLst/>
              <a:gdLst>
                <a:gd name="connsiteX0" fmla="*/ 772999 w 825780"/>
                <a:gd name="connsiteY0" fmla="*/ 0 h 2222500"/>
                <a:gd name="connsiteX1" fmla="*/ 783980 w 825780"/>
                <a:gd name="connsiteY1" fmla="*/ 152451 h 2222500"/>
                <a:gd name="connsiteX2" fmla="*/ 814176 w 825780"/>
                <a:gd name="connsiteY2" fmla="*/ 767204 h 2222500"/>
                <a:gd name="connsiteX3" fmla="*/ 822536 w 825780"/>
                <a:gd name="connsiteY3" fmla="*/ 1017991 h 2222500"/>
                <a:gd name="connsiteX4" fmla="*/ 825780 w 825780"/>
                <a:gd name="connsiteY4" fmla="*/ 1240020 h 2222500"/>
                <a:gd name="connsiteX5" fmla="*/ 822536 w 825780"/>
                <a:gd name="connsiteY5" fmla="*/ 1371752 h 2222500"/>
                <a:gd name="connsiteX6" fmla="*/ 817420 w 825780"/>
                <a:gd name="connsiteY6" fmla="*/ 1439165 h 2222500"/>
                <a:gd name="connsiteX7" fmla="*/ 814176 w 825780"/>
                <a:gd name="connsiteY7" fmla="*/ 1463594 h 2222500"/>
                <a:gd name="connsiteX8" fmla="*/ 809309 w 825780"/>
                <a:gd name="connsiteY8" fmla="*/ 1486477 h 2222500"/>
                <a:gd name="connsiteX9" fmla="*/ 793463 w 825780"/>
                <a:gd name="connsiteY9" fmla="*/ 1543067 h 2222500"/>
                <a:gd name="connsiteX10" fmla="*/ 756529 w 825780"/>
                <a:gd name="connsiteY10" fmla="*/ 1645422 h 2222500"/>
                <a:gd name="connsiteX11" fmla="*/ 685655 w 825780"/>
                <a:gd name="connsiteY11" fmla="*/ 1813335 h 2222500"/>
                <a:gd name="connsiteX12" fmla="*/ 597936 w 825780"/>
                <a:gd name="connsiteY12" fmla="*/ 2001039 h 2222500"/>
                <a:gd name="connsiteX13" fmla="*/ 501234 w 825780"/>
                <a:gd name="connsiteY13" fmla="*/ 2195855 h 2222500"/>
                <a:gd name="connsiteX14" fmla="*/ 487349 w 825780"/>
                <a:gd name="connsiteY14" fmla="*/ 2222500 h 2222500"/>
                <a:gd name="connsiteX15" fmla="*/ 0 w 825780"/>
                <a:gd name="connsiteY15" fmla="*/ 2222500 h 2222500"/>
                <a:gd name="connsiteX16" fmla="*/ 56152 w 825780"/>
                <a:gd name="connsiteY16" fmla="*/ 2113909 h 2222500"/>
                <a:gd name="connsiteX17" fmla="*/ 66634 w 825780"/>
                <a:gd name="connsiteY17" fmla="*/ 2092262 h 2222500"/>
                <a:gd name="connsiteX18" fmla="*/ 87846 w 825780"/>
                <a:gd name="connsiteY18" fmla="*/ 2034745 h 2222500"/>
                <a:gd name="connsiteX19" fmla="*/ 122160 w 825780"/>
                <a:gd name="connsiteY19" fmla="*/ 1923113 h 2222500"/>
                <a:gd name="connsiteX20" fmla="*/ 170324 w 825780"/>
                <a:gd name="connsiteY20" fmla="*/ 1736337 h 2222500"/>
                <a:gd name="connsiteX21" fmla="*/ 216367 w 825780"/>
                <a:gd name="connsiteY21" fmla="*/ 1524513 h 2222500"/>
                <a:gd name="connsiteX22" fmla="*/ 280253 w 825780"/>
                <a:gd name="connsiteY22" fmla="*/ 1201984 h 2222500"/>
                <a:gd name="connsiteX23" fmla="*/ 324175 w 825780"/>
                <a:gd name="connsiteY23" fmla="*/ 940683 h 2222500"/>
                <a:gd name="connsiteX24" fmla="*/ 338898 w 825780"/>
                <a:gd name="connsiteY24" fmla="*/ 827504 h 2222500"/>
                <a:gd name="connsiteX25" fmla="*/ 340520 w 825780"/>
                <a:gd name="connsiteY25" fmla="*/ 799983 h 2222500"/>
                <a:gd name="connsiteX26" fmla="*/ 340021 w 825780"/>
                <a:gd name="connsiteY26" fmla="*/ 778646 h 2222500"/>
                <a:gd name="connsiteX27" fmla="*/ 331536 w 825780"/>
                <a:gd name="connsiteY27" fmla="*/ 734426 h 2222500"/>
                <a:gd name="connsiteX28" fmla="*/ 310948 w 825780"/>
                <a:gd name="connsiteY28" fmla="*/ 661447 h 2222500"/>
                <a:gd name="connsiteX29" fmla="*/ 275012 w 825780"/>
                <a:gd name="connsiteY29" fmla="*/ 552288 h 2222500"/>
                <a:gd name="connsiteX30" fmla="*/ 253800 w 825780"/>
                <a:gd name="connsiteY30" fmla="*/ 462302 h 2222500"/>
                <a:gd name="connsiteX31" fmla="*/ 246438 w 825780"/>
                <a:gd name="connsiteY31" fmla="*/ 398600 h 2222500"/>
                <a:gd name="connsiteX32" fmla="*/ 245440 w 825780"/>
                <a:gd name="connsiteY32" fmla="*/ 366131 h 2222500"/>
                <a:gd name="connsiteX33" fmla="*/ 247935 w 825780"/>
                <a:gd name="connsiteY33" fmla="*/ 336135 h 2222500"/>
                <a:gd name="connsiteX34" fmla="*/ 245440 w 825780"/>
                <a:gd name="connsiteY34" fmla="*/ 280164 h 2222500"/>
                <a:gd name="connsiteX35" fmla="*/ 239575 w 825780"/>
                <a:gd name="connsiteY35" fmla="*/ 231305 h 2222500"/>
                <a:gd name="connsiteX36" fmla="*/ 229593 w 825780"/>
                <a:gd name="connsiteY36" fmla="*/ 188632 h 2222500"/>
                <a:gd name="connsiteX37" fmla="*/ 212124 w 825780"/>
                <a:gd name="connsiteY37" fmla="*/ 136681 h 2222500"/>
                <a:gd name="connsiteX38" fmla="*/ 193533 w 825780"/>
                <a:gd name="connsiteY38" fmla="*/ 98336 h 2222500"/>
                <a:gd name="connsiteX39" fmla="*/ 191411 w 825780"/>
                <a:gd name="connsiteY39" fmla="*/ 94934 h 2222500"/>
                <a:gd name="connsiteX40" fmla="*/ 223105 w 825780"/>
                <a:gd name="connsiteY40" fmla="*/ 91224 h 2222500"/>
                <a:gd name="connsiteX41" fmla="*/ 397169 w 825780"/>
                <a:gd name="connsiteY41" fmla="*/ 69887 h 2222500"/>
                <a:gd name="connsiteX42" fmla="*/ 520200 w 825780"/>
                <a:gd name="connsiteY42" fmla="*/ 51023 h 2222500"/>
                <a:gd name="connsiteX43" fmla="*/ 570485 w 825780"/>
                <a:gd name="connsiteY43" fmla="*/ 41128 h 2222500"/>
                <a:gd name="connsiteX44" fmla="*/ 732821 w 825780"/>
                <a:gd name="connsiteY44" fmla="*/ 6803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25780" h="2222500">
                  <a:moveTo>
                    <a:pt x="772999" y="0"/>
                  </a:moveTo>
                  <a:cubicBezTo>
                    <a:pt x="776618" y="50405"/>
                    <a:pt x="780236" y="101737"/>
                    <a:pt x="783980" y="152451"/>
                  </a:cubicBezTo>
                  <a:cubicBezTo>
                    <a:pt x="793962" y="357472"/>
                    <a:pt x="804194" y="562802"/>
                    <a:pt x="814176" y="767204"/>
                  </a:cubicBezTo>
                  <a:cubicBezTo>
                    <a:pt x="816921" y="850697"/>
                    <a:pt x="819791" y="934499"/>
                    <a:pt x="822536" y="1017991"/>
                  </a:cubicBezTo>
                  <a:cubicBezTo>
                    <a:pt x="823659" y="1091898"/>
                    <a:pt x="824657" y="1166113"/>
                    <a:pt x="825780" y="1240020"/>
                  </a:cubicBezTo>
                  <a:cubicBezTo>
                    <a:pt x="824657" y="1283930"/>
                    <a:pt x="823659" y="1328151"/>
                    <a:pt x="822536" y="1371752"/>
                  </a:cubicBezTo>
                  <a:cubicBezTo>
                    <a:pt x="820914" y="1394017"/>
                    <a:pt x="819042" y="1416900"/>
                    <a:pt x="817420" y="1439165"/>
                  </a:cubicBezTo>
                  <a:cubicBezTo>
                    <a:pt x="816297" y="1447205"/>
                    <a:pt x="815299" y="1455245"/>
                    <a:pt x="814176" y="1463594"/>
                  </a:cubicBezTo>
                  <a:cubicBezTo>
                    <a:pt x="812554" y="1471016"/>
                    <a:pt x="810932" y="1479056"/>
                    <a:pt x="809309" y="1486477"/>
                  </a:cubicBezTo>
                  <a:cubicBezTo>
                    <a:pt x="804069" y="1505340"/>
                    <a:pt x="798703" y="1524204"/>
                    <a:pt x="793463" y="1543067"/>
                  </a:cubicBezTo>
                  <a:lnTo>
                    <a:pt x="756529" y="1645422"/>
                  </a:lnTo>
                  <a:lnTo>
                    <a:pt x="685655" y="1813335"/>
                  </a:lnTo>
                  <a:lnTo>
                    <a:pt x="597936" y="2001039"/>
                  </a:lnTo>
                  <a:lnTo>
                    <a:pt x="501234" y="2195855"/>
                  </a:lnTo>
                  <a:lnTo>
                    <a:pt x="487349" y="2222500"/>
                  </a:lnTo>
                  <a:lnTo>
                    <a:pt x="0" y="2222500"/>
                  </a:lnTo>
                  <a:lnTo>
                    <a:pt x="56152" y="2113909"/>
                  </a:lnTo>
                  <a:cubicBezTo>
                    <a:pt x="59646" y="2106796"/>
                    <a:pt x="63140" y="2099375"/>
                    <a:pt x="66634" y="2092262"/>
                  </a:cubicBezTo>
                  <a:lnTo>
                    <a:pt x="87846" y="2034745"/>
                  </a:lnTo>
                  <a:lnTo>
                    <a:pt x="122160" y="1923113"/>
                  </a:lnTo>
                  <a:lnTo>
                    <a:pt x="170324" y="1736337"/>
                  </a:lnTo>
                  <a:lnTo>
                    <a:pt x="216367" y="1524513"/>
                  </a:lnTo>
                  <a:lnTo>
                    <a:pt x="280253" y="1201984"/>
                  </a:lnTo>
                  <a:lnTo>
                    <a:pt x="324175" y="940683"/>
                  </a:lnTo>
                  <a:cubicBezTo>
                    <a:pt x="329041" y="902957"/>
                    <a:pt x="334032" y="864921"/>
                    <a:pt x="338898" y="827504"/>
                  </a:cubicBezTo>
                  <a:cubicBezTo>
                    <a:pt x="339397" y="818227"/>
                    <a:pt x="340021" y="809260"/>
                    <a:pt x="340520" y="799983"/>
                  </a:cubicBezTo>
                  <a:cubicBezTo>
                    <a:pt x="340271" y="793180"/>
                    <a:pt x="340146" y="785758"/>
                    <a:pt x="340021" y="778646"/>
                  </a:cubicBezTo>
                  <a:cubicBezTo>
                    <a:pt x="337151" y="764112"/>
                    <a:pt x="334406" y="749269"/>
                    <a:pt x="331536" y="734426"/>
                  </a:cubicBezTo>
                  <a:lnTo>
                    <a:pt x="310948" y="661447"/>
                  </a:lnTo>
                  <a:lnTo>
                    <a:pt x="275012" y="552288"/>
                  </a:lnTo>
                  <a:cubicBezTo>
                    <a:pt x="267900" y="522602"/>
                    <a:pt x="260912" y="492606"/>
                    <a:pt x="253800" y="462302"/>
                  </a:cubicBezTo>
                  <a:cubicBezTo>
                    <a:pt x="251304" y="440965"/>
                    <a:pt x="248934" y="419937"/>
                    <a:pt x="246438" y="398600"/>
                  </a:cubicBezTo>
                  <a:cubicBezTo>
                    <a:pt x="246064" y="387777"/>
                    <a:pt x="245689" y="376954"/>
                    <a:pt x="245440" y="366131"/>
                  </a:cubicBezTo>
                  <a:cubicBezTo>
                    <a:pt x="246313" y="356235"/>
                    <a:pt x="247062" y="346340"/>
                    <a:pt x="247935" y="336135"/>
                  </a:cubicBezTo>
                  <a:cubicBezTo>
                    <a:pt x="247062" y="317581"/>
                    <a:pt x="246313" y="299027"/>
                    <a:pt x="245440" y="280164"/>
                  </a:cubicBezTo>
                  <a:cubicBezTo>
                    <a:pt x="243444" y="264084"/>
                    <a:pt x="241447" y="247695"/>
                    <a:pt x="239575" y="231305"/>
                  </a:cubicBezTo>
                  <a:cubicBezTo>
                    <a:pt x="236206" y="217081"/>
                    <a:pt x="232962" y="202856"/>
                    <a:pt x="229593" y="188632"/>
                  </a:cubicBezTo>
                  <a:cubicBezTo>
                    <a:pt x="223729" y="171315"/>
                    <a:pt x="217989" y="153688"/>
                    <a:pt x="212124" y="136681"/>
                  </a:cubicBezTo>
                  <a:cubicBezTo>
                    <a:pt x="205885" y="124002"/>
                    <a:pt x="199771" y="110705"/>
                    <a:pt x="193533" y="98336"/>
                  </a:cubicBezTo>
                  <a:cubicBezTo>
                    <a:pt x="192909" y="97099"/>
                    <a:pt x="192160" y="95862"/>
                    <a:pt x="191411" y="94934"/>
                  </a:cubicBezTo>
                  <a:lnTo>
                    <a:pt x="223105" y="91224"/>
                  </a:lnTo>
                  <a:lnTo>
                    <a:pt x="397169" y="69887"/>
                  </a:lnTo>
                  <a:lnTo>
                    <a:pt x="520200" y="51023"/>
                  </a:lnTo>
                  <a:lnTo>
                    <a:pt x="570485" y="41128"/>
                  </a:lnTo>
                  <a:lnTo>
                    <a:pt x="732821" y="6803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28" name="Freeform 36"/>
            <p:cNvSpPr>
              <a:spLocks/>
            </p:cNvSpPr>
            <p:nvPr/>
          </p:nvSpPr>
          <p:spPr bwMode="auto">
            <a:xfrm>
              <a:off x="1310537" y="5551323"/>
              <a:ext cx="174655" cy="362745"/>
            </a:xfrm>
            <a:custGeom>
              <a:avLst/>
              <a:gdLst>
                <a:gd name="T0" fmla="*/ 0 w 275"/>
                <a:gd name="T1" fmla="*/ 487 h 566"/>
                <a:gd name="T2" fmla="*/ 154 w 275"/>
                <a:gd name="T3" fmla="*/ 565 h 566"/>
                <a:gd name="T4" fmla="*/ 160 w 275"/>
                <a:gd name="T5" fmla="*/ 566 h 566"/>
                <a:gd name="T6" fmla="*/ 193 w 275"/>
                <a:gd name="T7" fmla="*/ 558 h 566"/>
                <a:gd name="T8" fmla="*/ 220 w 275"/>
                <a:gd name="T9" fmla="*/ 535 h 566"/>
                <a:gd name="T10" fmla="*/ 246 w 275"/>
                <a:gd name="T11" fmla="*/ 487 h 566"/>
                <a:gd name="T12" fmla="*/ 266 w 275"/>
                <a:gd name="T13" fmla="*/ 405 h 566"/>
                <a:gd name="T14" fmla="*/ 275 w 275"/>
                <a:gd name="T15" fmla="*/ 283 h 566"/>
                <a:gd name="T16" fmla="*/ 268 w 275"/>
                <a:gd name="T17" fmla="*/ 111 h 566"/>
                <a:gd name="T18" fmla="*/ 256 w 275"/>
                <a:gd name="T19" fmla="*/ 0 h 566"/>
                <a:gd name="T20" fmla="*/ 236 w 275"/>
                <a:gd name="T21" fmla="*/ 8 h 566"/>
                <a:gd name="T22" fmla="*/ 138 w 275"/>
                <a:gd name="T23" fmla="*/ 48 h 566"/>
                <a:gd name="T24" fmla="*/ 73 w 275"/>
                <a:gd name="T25" fmla="*/ 84 h 566"/>
                <a:gd name="T26" fmla="*/ 52 w 275"/>
                <a:gd name="T27" fmla="*/ 104 h 566"/>
                <a:gd name="T28" fmla="*/ 42 w 275"/>
                <a:gd name="T29" fmla="*/ 116 h 566"/>
                <a:gd name="T30" fmla="*/ 27 w 275"/>
                <a:gd name="T31" fmla="*/ 157 h 566"/>
                <a:gd name="T32" fmla="*/ 11 w 275"/>
                <a:gd name="T33" fmla="*/ 247 h 566"/>
                <a:gd name="T34" fmla="*/ 0 w 275"/>
                <a:gd name="T35" fmla="*/ 445 h 566"/>
                <a:gd name="T36" fmla="*/ 0 w 275"/>
                <a:gd name="T37" fmla="*/ 487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566">
                  <a:moveTo>
                    <a:pt x="0" y="487"/>
                  </a:moveTo>
                  <a:lnTo>
                    <a:pt x="154" y="565"/>
                  </a:lnTo>
                  <a:lnTo>
                    <a:pt x="160" y="566"/>
                  </a:lnTo>
                  <a:lnTo>
                    <a:pt x="193" y="558"/>
                  </a:lnTo>
                  <a:lnTo>
                    <a:pt x="220" y="535"/>
                  </a:lnTo>
                  <a:lnTo>
                    <a:pt x="246" y="487"/>
                  </a:lnTo>
                  <a:lnTo>
                    <a:pt x="266" y="405"/>
                  </a:lnTo>
                  <a:lnTo>
                    <a:pt x="275" y="283"/>
                  </a:lnTo>
                  <a:lnTo>
                    <a:pt x="268" y="111"/>
                  </a:lnTo>
                  <a:lnTo>
                    <a:pt x="256" y="0"/>
                  </a:lnTo>
                  <a:lnTo>
                    <a:pt x="236" y="8"/>
                  </a:lnTo>
                  <a:lnTo>
                    <a:pt x="138" y="48"/>
                  </a:lnTo>
                  <a:lnTo>
                    <a:pt x="73" y="84"/>
                  </a:lnTo>
                  <a:lnTo>
                    <a:pt x="52" y="104"/>
                  </a:lnTo>
                  <a:lnTo>
                    <a:pt x="42" y="116"/>
                  </a:lnTo>
                  <a:lnTo>
                    <a:pt x="27" y="157"/>
                  </a:lnTo>
                  <a:lnTo>
                    <a:pt x="11" y="247"/>
                  </a:lnTo>
                  <a:lnTo>
                    <a:pt x="0" y="445"/>
                  </a:lnTo>
                  <a:lnTo>
                    <a:pt x="0" y="48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29" name="Freeform 37"/>
            <p:cNvSpPr>
              <a:spLocks/>
            </p:cNvSpPr>
            <p:nvPr/>
          </p:nvSpPr>
          <p:spPr bwMode="auto">
            <a:xfrm>
              <a:off x="1490950" y="4029335"/>
              <a:ext cx="391533" cy="1752304"/>
            </a:xfrm>
            <a:custGeom>
              <a:avLst/>
              <a:gdLst>
                <a:gd name="T0" fmla="*/ 614 w 614"/>
                <a:gd name="T1" fmla="*/ 948 h 2739"/>
                <a:gd name="T2" fmla="*/ 614 w 614"/>
                <a:gd name="T3" fmla="*/ 1357 h 2739"/>
                <a:gd name="T4" fmla="*/ 612 w 614"/>
                <a:gd name="T5" fmla="*/ 1416 h 2739"/>
                <a:gd name="T6" fmla="*/ 595 w 614"/>
                <a:gd name="T7" fmla="*/ 1587 h 2739"/>
                <a:gd name="T8" fmla="*/ 550 w 614"/>
                <a:gd name="T9" fmla="*/ 1917 h 2739"/>
                <a:gd name="T10" fmla="*/ 435 w 614"/>
                <a:gd name="T11" fmla="*/ 2602 h 2739"/>
                <a:gd name="T12" fmla="*/ 409 w 614"/>
                <a:gd name="T13" fmla="*/ 2739 h 2739"/>
                <a:gd name="T14" fmla="*/ 412 w 614"/>
                <a:gd name="T15" fmla="*/ 2665 h 2739"/>
                <a:gd name="T16" fmla="*/ 409 w 614"/>
                <a:gd name="T17" fmla="*/ 2292 h 2739"/>
                <a:gd name="T18" fmla="*/ 392 w 614"/>
                <a:gd name="T19" fmla="*/ 2108 h 2739"/>
                <a:gd name="T20" fmla="*/ 372 w 614"/>
                <a:gd name="T21" fmla="*/ 2009 h 2739"/>
                <a:gd name="T22" fmla="*/ 357 w 614"/>
                <a:gd name="T23" fmla="*/ 1971 h 2739"/>
                <a:gd name="T24" fmla="*/ 331 w 614"/>
                <a:gd name="T25" fmla="*/ 1888 h 2739"/>
                <a:gd name="T26" fmla="*/ 223 w 614"/>
                <a:gd name="T27" fmla="*/ 1610 h 2739"/>
                <a:gd name="T28" fmla="*/ 38 w 614"/>
                <a:gd name="T29" fmla="*/ 1165 h 2739"/>
                <a:gd name="T30" fmla="*/ 0 w 614"/>
                <a:gd name="T31" fmla="*/ 1076 h 2739"/>
                <a:gd name="T32" fmla="*/ 205 w 614"/>
                <a:gd name="T33" fmla="*/ 948 h 2739"/>
                <a:gd name="T34" fmla="*/ 51 w 614"/>
                <a:gd name="T35" fmla="*/ 845 h 2739"/>
                <a:gd name="T36" fmla="*/ 333 w 614"/>
                <a:gd name="T37" fmla="*/ 0 h 2739"/>
                <a:gd name="T38" fmla="*/ 336 w 614"/>
                <a:gd name="T39" fmla="*/ 0 h 2739"/>
                <a:gd name="T40" fmla="*/ 350 w 614"/>
                <a:gd name="T41" fmla="*/ 6 h 2739"/>
                <a:gd name="T42" fmla="*/ 357 w 614"/>
                <a:gd name="T43" fmla="*/ 18 h 2739"/>
                <a:gd name="T44" fmla="*/ 357 w 614"/>
                <a:gd name="T45" fmla="*/ 26 h 2739"/>
                <a:gd name="T46" fmla="*/ 357 w 614"/>
                <a:gd name="T47" fmla="*/ 52 h 2739"/>
                <a:gd name="T48" fmla="*/ 357 w 614"/>
                <a:gd name="T49" fmla="*/ 52 h 2739"/>
                <a:gd name="T50" fmla="*/ 396 w 614"/>
                <a:gd name="T51" fmla="*/ 167 h 2739"/>
                <a:gd name="T52" fmla="*/ 461 w 614"/>
                <a:gd name="T53" fmla="*/ 359 h 2739"/>
                <a:gd name="T54" fmla="*/ 470 w 614"/>
                <a:gd name="T55" fmla="*/ 372 h 2739"/>
                <a:gd name="T56" fmla="*/ 494 w 614"/>
                <a:gd name="T57" fmla="*/ 422 h 2739"/>
                <a:gd name="T58" fmla="*/ 532 w 614"/>
                <a:gd name="T59" fmla="*/ 539 h 2739"/>
                <a:gd name="T60" fmla="*/ 579 w 614"/>
                <a:gd name="T61" fmla="*/ 730 h 2739"/>
                <a:gd name="T62" fmla="*/ 611 w 614"/>
                <a:gd name="T63" fmla="*/ 899 h 2739"/>
                <a:gd name="T64" fmla="*/ 614 w 614"/>
                <a:gd name="T65" fmla="*/ 948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4" h="2739">
                  <a:moveTo>
                    <a:pt x="614" y="948"/>
                  </a:moveTo>
                  <a:lnTo>
                    <a:pt x="614" y="1357"/>
                  </a:lnTo>
                  <a:lnTo>
                    <a:pt x="612" y="1416"/>
                  </a:lnTo>
                  <a:lnTo>
                    <a:pt x="595" y="1587"/>
                  </a:lnTo>
                  <a:lnTo>
                    <a:pt x="550" y="1917"/>
                  </a:lnTo>
                  <a:lnTo>
                    <a:pt x="435" y="2602"/>
                  </a:lnTo>
                  <a:lnTo>
                    <a:pt x="409" y="2739"/>
                  </a:lnTo>
                  <a:lnTo>
                    <a:pt x="412" y="2665"/>
                  </a:lnTo>
                  <a:lnTo>
                    <a:pt x="409" y="2292"/>
                  </a:lnTo>
                  <a:lnTo>
                    <a:pt x="392" y="2108"/>
                  </a:lnTo>
                  <a:lnTo>
                    <a:pt x="372" y="2009"/>
                  </a:lnTo>
                  <a:lnTo>
                    <a:pt x="357" y="1971"/>
                  </a:lnTo>
                  <a:lnTo>
                    <a:pt x="331" y="1888"/>
                  </a:lnTo>
                  <a:lnTo>
                    <a:pt x="223" y="1610"/>
                  </a:lnTo>
                  <a:lnTo>
                    <a:pt x="38" y="1165"/>
                  </a:lnTo>
                  <a:lnTo>
                    <a:pt x="0" y="1076"/>
                  </a:lnTo>
                  <a:lnTo>
                    <a:pt x="205" y="948"/>
                  </a:lnTo>
                  <a:lnTo>
                    <a:pt x="51" y="845"/>
                  </a:lnTo>
                  <a:lnTo>
                    <a:pt x="333" y="0"/>
                  </a:lnTo>
                  <a:lnTo>
                    <a:pt x="336" y="0"/>
                  </a:lnTo>
                  <a:lnTo>
                    <a:pt x="350" y="6"/>
                  </a:lnTo>
                  <a:lnTo>
                    <a:pt x="357" y="18"/>
                  </a:lnTo>
                  <a:lnTo>
                    <a:pt x="357" y="26"/>
                  </a:lnTo>
                  <a:lnTo>
                    <a:pt x="357" y="52"/>
                  </a:lnTo>
                  <a:lnTo>
                    <a:pt x="357" y="52"/>
                  </a:lnTo>
                  <a:lnTo>
                    <a:pt x="396" y="167"/>
                  </a:lnTo>
                  <a:lnTo>
                    <a:pt x="461" y="359"/>
                  </a:lnTo>
                  <a:lnTo>
                    <a:pt x="470" y="372"/>
                  </a:lnTo>
                  <a:lnTo>
                    <a:pt x="494" y="422"/>
                  </a:lnTo>
                  <a:lnTo>
                    <a:pt x="532" y="539"/>
                  </a:lnTo>
                  <a:lnTo>
                    <a:pt x="579" y="730"/>
                  </a:lnTo>
                  <a:lnTo>
                    <a:pt x="611" y="899"/>
                  </a:lnTo>
                  <a:lnTo>
                    <a:pt x="614" y="948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auto">
            <a:xfrm>
              <a:off x="1490950" y="4029335"/>
              <a:ext cx="391533" cy="1752304"/>
            </a:xfrm>
            <a:custGeom>
              <a:avLst/>
              <a:gdLst>
                <a:gd name="T0" fmla="*/ 614 w 614"/>
                <a:gd name="T1" fmla="*/ 1332 h 2739"/>
                <a:gd name="T2" fmla="*/ 614 w 614"/>
                <a:gd name="T3" fmla="*/ 1357 h 2739"/>
                <a:gd name="T4" fmla="*/ 612 w 614"/>
                <a:gd name="T5" fmla="*/ 1416 h 2739"/>
                <a:gd name="T6" fmla="*/ 595 w 614"/>
                <a:gd name="T7" fmla="*/ 1587 h 2739"/>
                <a:gd name="T8" fmla="*/ 550 w 614"/>
                <a:gd name="T9" fmla="*/ 1917 h 2739"/>
                <a:gd name="T10" fmla="*/ 435 w 614"/>
                <a:gd name="T11" fmla="*/ 2602 h 2739"/>
                <a:gd name="T12" fmla="*/ 409 w 614"/>
                <a:gd name="T13" fmla="*/ 2739 h 2739"/>
                <a:gd name="T14" fmla="*/ 412 w 614"/>
                <a:gd name="T15" fmla="*/ 2665 h 2739"/>
                <a:gd name="T16" fmla="*/ 409 w 614"/>
                <a:gd name="T17" fmla="*/ 2292 h 2739"/>
                <a:gd name="T18" fmla="*/ 392 w 614"/>
                <a:gd name="T19" fmla="*/ 2108 h 2739"/>
                <a:gd name="T20" fmla="*/ 372 w 614"/>
                <a:gd name="T21" fmla="*/ 2009 h 2739"/>
                <a:gd name="T22" fmla="*/ 357 w 614"/>
                <a:gd name="T23" fmla="*/ 1971 h 2739"/>
                <a:gd name="T24" fmla="*/ 331 w 614"/>
                <a:gd name="T25" fmla="*/ 1888 h 2739"/>
                <a:gd name="T26" fmla="*/ 223 w 614"/>
                <a:gd name="T27" fmla="*/ 1610 h 2739"/>
                <a:gd name="T28" fmla="*/ 38 w 614"/>
                <a:gd name="T29" fmla="*/ 1165 h 2739"/>
                <a:gd name="T30" fmla="*/ 0 w 614"/>
                <a:gd name="T31" fmla="*/ 1076 h 2739"/>
                <a:gd name="T32" fmla="*/ 205 w 614"/>
                <a:gd name="T33" fmla="*/ 948 h 2739"/>
                <a:gd name="T34" fmla="*/ 51 w 614"/>
                <a:gd name="T35" fmla="*/ 845 h 2739"/>
                <a:gd name="T36" fmla="*/ 333 w 614"/>
                <a:gd name="T37" fmla="*/ 0 h 2739"/>
                <a:gd name="T38" fmla="*/ 352 w 614"/>
                <a:gd name="T39" fmla="*/ 19 h 2739"/>
                <a:gd name="T40" fmla="*/ 375 w 614"/>
                <a:gd name="T41" fmla="*/ 55 h 2739"/>
                <a:gd name="T42" fmla="*/ 383 w 614"/>
                <a:gd name="T43" fmla="*/ 84 h 2739"/>
                <a:gd name="T44" fmla="*/ 383 w 614"/>
                <a:gd name="T45" fmla="*/ 102 h 2739"/>
                <a:gd name="T46" fmla="*/ 399 w 614"/>
                <a:gd name="T47" fmla="*/ 141 h 2739"/>
                <a:gd name="T48" fmla="*/ 419 w 614"/>
                <a:gd name="T49" fmla="*/ 228 h 2739"/>
                <a:gd name="T50" fmla="*/ 435 w 614"/>
                <a:gd name="T51" fmla="*/ 282 h 2739"/>
                <a:gd name="T52" fmla="*/ 470 w 614"/>
                <a:gd name="T53" fmla="*/ 393 h 2739"/>
                <a:gd name="T54" fmla="*/ 519 w 614"/>
                <a:gd name="T55" fmla="*/ 605 h 2739"/>
                <a:gd name="T56" fmla="*/ 537 w 614"/>
                <a:gd name="T57" fmla="*/ 717 h 2739"/>
                <a:gd name="T58" fmla="*/ 537 w 614"/>
                <a:gd name="T59" fmla="*/ 717 h 2739"/>
                <a:gd name="T60" fmla="*/ 563 w 614"/>
                <a:gd name="T61" fmla="*/ 794 h 2739"/>
                <a:gd name="T62" fmla="*/ 596 w 614"/>
                <a:gd name="T63" fmla="*/ 948 h 2739"/>
                <a:gd name="T64" fmla="*/ 611 w 614"/>
                <a:gd name="T65" fmla="*/ 1102 h 2739"/>
                <a:gd name="T66" fmla="*/ 614 w 614"/>
                <a:gd name="T67" fmla="*/ 1254 h 2739"/>
                <a:gd name="T68" fmla="*/ 614 w 614"/>
                <a:gd name="T69" fmla="*/ 133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4" h="2739">
                  <a:moveTo>
                    <a:pt x="614" y="1332"/>
                  </a:moveTo>
                  <a:lnTo>
                    <a:pt x="614" y="1357"/>
                  </a:lnTo>
                  <a:lnTo>
                    <a:pt x="612" y="1416"/>
                  </a:lnTo>
                  <a:lnTo>
                    <a:pt x="595" y="1587"/>
                  </a:lnTo>
                  <a:lnTo>
                    <a:pt x="550" y="1917"/>
                  </a:lnTo>
                  <a:lnTo>
                    <a:pt x="435" y="2602"/>
                  </a:lnTo>
                  <a:lnTo>
                    <a:pt x="409" y="2739"/>
                  </a:lnTo>
                  <a:lnTo>
                    <a:pt x="412" y="2665"/>
                  </a:lnTo>
                  <a:lnTo>
                    <a:pt x="409" y="2292"/>
                  </a:lnTo>
                  <a:lnTo>
                    <a:pt x="392" y="2108"/>
                  </a:lnTo>
                  <a:lnTo>
                    <a:pt x="372" y="2009"/>
                  </a:lnTo>
                  <a:lnTo>
                    <a:pt x="357" y="1971"/>
                  </a:lnTo>
                  <a:lnTo>
                    <a:pt x="331" y="1888"/>
                  </a:lnTo>
                  <a:lnTo>
                    <a:pt x="223" y="1610"/>
                  </a:lnTo>
                  <a:lnTo>
                    <a:pt x="38" y="1165"/>
                  </a:lnTo>
                  <a:lnTo>
                    <a:pt x="0" y="1076"/>
                  </a:lnTo>
                  <a:lnTo>
                    <a:pt x="205" y="948"/>
                  </a:lnTo>
                  <a:lnTo>
                    <a:pt x="51" y="845"/>
                  </a:lnTo>
                  <a:lnTo>
                    <a:pt x="333" y="0"/>
                  </a:lnTo>
                  <a:lnTo>
                    <a:pt x="352" y="19"/>
                  </a:lnTo>
                  <a:lnTo>
                    <a:pt x="375" y="55"/>
                  </a:lnTo>
                  <a:lnTo>
                    <a:pt x="383" y="84"/>
                  </a:lnTo>
                  <a:lnTo>
                    <a:pt x="383" y="102"/>
                  </a:lnTo>
                  <a:lnTo>
                    <a:pt x="399" y="141"/>
                  </a:lnTo>
                  <a:lnTo>
                    <a:pt x="419" y="228"/>
                  </a:lnTo>
                  <a:lnTo>
                    <a:pt x="435" y="282"/>
                  </a:lnTo>
                  <a:lnTo>
                    <a:pt x="470" y="393"/>
                  </a:lnTo>
                  <a:lnTo>
                    <a:pt x="519" y="605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63" y="794"/>
                  </a:lnTo>
                  <a:lnTo>
                    <a:pt x="596" y="948"/>
                  </a:lnTo>
                  <a:lnTo>
                    <a:pt x="611" y="1102"/>
                  </a:lnTo>
                  <a:lnTo>
                    <a:pt x="614" y="1254"/>
                  </a:lnTo>
                  <a:lnTo>
                    <a:pt x="614" y="1332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33" name="Freeform 41"/>
            <p:cNvSpPr>
              <a:spLocks/>
            </p:cNvSpPr>
            <p:nvPr/>
          </p:nvSpPr>
          <p:spPr bwMode="auto">
            <a:xfrm>
              <a:off x="3078195" y="4242374"/>
              <a:ext cx="623767" cy="1474007"/>
            </a:xfrm>
            <a:custGeom>
              <a:avLst/>
              <a:gdLst>
                <a:gd name="T0" fmla="*/ 974 w 975"/>
                <a:gd name="T1" fmla="*/ 1945 h 2304"/>
                <a:gd name="T2" fmla="*/ 971 w 975"/>
                <a:gd name="T3" fmla="*/ 2011 h 2304"/>
                <a:gd name="T4" fmla="*/ 957 w 975"/>
                <a:gd name="T5" fmla="*/ 2122 h 2304"/>
                <a:gd name="T6" fmla="*/ 928 w 975"/>
                <a:gd name="T7" fmla="*/ 2237 h 2304"/>
                <a:gd name="T8" fmla="*/ 922 w 975"/>
                <a:gd name="T9" fmla="*/ 2253 h 2304"/>
                <a:gd name="T10" fmla="*/ 537 w 975"/>
                <a:gd name="T11" fmla="*/ 2304 h 2304"/>
                <a:gd name="T12" fmla="*/ 537 w 975"/>
                <a:gd name="T13" fmla="*/ 2288 h 2304"/>
                <a:gd name="T14" fmla="*/ 519 w 975"/>
                <a:gd name="T15" fmla="*/ 2183 h 2304"/>
                <a:gd name="T16" fmla="*/ 490 w 975"/>
                <a:gd name="T17" fmla="*/ 2088 h 2304"/>
                <a:gd name="T18" fmla="*/ 442 w 975"/>
                <a:gd name="T19" fmla="*/ 1983 h 2304"/>
                <a:gd name="T20" fmla="*/ 389 w 975"/>
                <a:gd name="T21" fmla="*/ 1903 h 2304"/>
                <a:gd name="T22" fmla="*/ 346 w 975"/>
                <a:gd name="T23" fmla="*/ 1853 h 2304"/>
                <a:gd name="T24" fmla="*/ 296 w 975"/>
                <a:gd name="T25" fmla="*/ 1805 h 2304"/>
                <a:gd name="T26" fmla="*/ 238 w 975"/>
                <a:gd name="T27" fmla="*/ 1764 h 2304"/>
                <a:gd name="T28" fmla="*/ 170 w 975"/>
                <a:gd name="T29" fmla="*/ 1728 h 2304"/>
                <a:gd name="T30" fmla="*/ 94 w 975"/>
                <a:gd name="T31" fmla="*/ 1700 h 2304"/>
                <a:gd name="T32" fmla="*/ 52 w 975"/>
                <a:gd name="T33" fmla="*/ 1690 h 2304"/>
                <a:gd name="T34" fmla="*/ 32 w 975"/>
                <a:gd name="T35" fmla="*/ 1558 h 2304"/>
                <a:gd name="T36" fmla="*/ 3 w 975"/>
                <a:gd name="T37" fmla="*/ 1337 h 2304"/>
                <a:gd name="T38" fmla="*/ 0 w 975"/>
                <a:gd name="T39" fmla="*/ 1254 h 2304"/>
                <a:gd name="T40" fmla="*/ 3 w 975"/>
                <a:gd name="T41" fmla="*/ 1175 h 2304"/>
                <a:gd name="T42" fmla="*/ 30 w 975"/>
                <a:gd name="T43" fmla="*/ 988 h 2304"/>
                <a:gd name="T44" fmla="*/ 77 w 975"/>
                <a:gd name="T45" fmla="*/ 782 h 2304"/>
                <a:gd name="T46" fmla="*/ 136 w 975"/>
                <a:gd name="T47" fmla="*/ 574 h 2304"/>
                <a:gd name="T48" fmla="*/ 291 w 975"/>
                <a:gd name="T49" fmla="*/ 106 h 2304"/>
                <a:gd name="T50" fmla="*/ 333 w 975"/>
                <a:gd name="T51" fmla="*/ 0 h 2304"/>
                <a:gd name="T52" fmla="*/ 337 w 975"/>
                <a:gd name="T53" fmla="*/ 3 h 2304"/>
                <a:gd name="T54" fmla="*/ 380 w 975"/>
                <a:gd name="T55" fmla="*/ 40 h 2304"/>
                <a:gd name="T56" fmla="*/ 419 w 975"/>
                <a:gd name="T57" fmla="*/ 92 h 2304"/>
                <a:gd name="T58" fmla="*/ 442 w 975"/>
                <a:gd name="T59" fmla="*/ 137 h 2304"/>
                <a:gd name="T60" fmla="*/ 460 w 975"/>
                <a:gd name="T61" fmla="*/ 188 h 2304"/>
                <a:gd name="T62" fmla="*/ 464 w 975"/>
                <a:gd name="T63" fmla="*/ 249 h 2304"/>
                <a:gd name="T64" fmla="*/ 461 w 975"/>
                <a:gd name="T65" fmla="*/ 282 h 2304"/>
                <a:gd name="T66" fmla="*/ 457 w 975"/>
                <a:gd name="T67" fmla="*/ 315 h 2304"/>
                <a:gd name="T68" fmla="*/ 461 w 975"/>
                <a:gd name="T69" fmla="*/ 373 h 2304"/>
                <a:gd name="T70" fmla="*/ 481 w 975"/>
                <a:gd name="T71" fmla="*/ 448 h 2304"/>
                <a:gd name="T72" fmla="*/ 525 w 975"/>
                <a:gd name="T73" fmla="*/ 530 h 2304"/>
                <a:gd name="T74" fmla="*/ 552 w 975"/>
                <a:gd name="T75" fmla="*/ 584 h 2304"/>
                <a:gd name="T76" fmla="*/ 562 w 975"/>
                <a:gd name="T77" fmla="*/ 620 h 2304"/>
                <a:gd name="T78" fmla="*/ 563 w 975"/>
                <a:gd name="T79" fmla="*/ 641 h 2304"/>
                <a:gd name="T80" fmla="*/ 561 w 975"/>
                <a:gd name="T81" fmla="*/ 707 h 2304"/>
                <a:gd name="T82" fmla="*/ 552 w 975"/>
                <a:gd name="T83" fmla="*/ 779 h 2304"/>
                <a:gd name="T84" fmla="*/ 556 w 975"/>
                <a:gd name="T85" fmla="*/ 835 h 2304"/>
                <a:gd name="T86" fmla="*/ 563 w 975"/>
                <a:gd name="T87" fmla="*/ 871 h 2304"/>
                <a:gd name="T88" fmla="*/ 594 w 975"/>
                <a:gd name="T89" fmla="*/ 923 h 2304"/>
                <a:gd name="T90" fmla="*/ 722 w 975"/>
                <a:gd name="T91" fmla="*/ 1193 h 2304"/>
                <a:gd name="T92" fmla="*/ 834 w 975"/>
                <a:gd name="T93" fmla="*/ 1458 h 2304"/>
                <a:gd name="T94" fmla="*/ 900 w 975"/>
                <a:gd name="T95" fmla="*/ 1633 h 2304"/>
                <a:gd name="T96" fmla="*/ 951 w 975"/>
                <a:gd name="T97" fmla="*/ 1788 h 2304"/>
                <a:gd name="T98" fmla="*/ 971 w 975"/>
                <a:gd name="T99" fmla="*/ 1880 h 2304"/>
                <a:gd name="T100" fmla="*/ 975 w 975"/>
                <a:gd name="T101" fmla="*/ 1928 h 2304"/>
                <a:gd name="T102" fmla="*/ 974 w 975"/>
                <a:gd name="T103" fmla="*/ 1945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5" h="2304">
                  <a:moveTo>
                    <a:pt x="974" y="1945"/>
                  </a:moveTo>
                  <a:lnTo>
                    <a:pt x="971" y="2011"/>
                  </a:lnTo>
                  <a:lnTo>
                    <a:pt x="957" y="2122"/>
                  </a:lnTo>
                  <a:lnTo>
                    <a:pt x="928" y="2237"/>
                  </a:lnTo>
                  <a:lnTo>
                    <a:pt x="922" y="2253"/>
                  </a:lnTo>
                  <a:lnTo>
                    <a:pt x="537" y="2304"/>
                  </a:lnTo>
                  <a:lnTo>
                    <a:pt x="537" y="2288"/>
                  </a:lnTo>
                  <a:lnTo>
                    <a:pt x="519" y="2183"/>
                  </a:lnTo>
                  <a:lnTo>
                    <a:pt x="490" y="2088"/>
                  </a:lnTo>
                  <a:lnTo>
                    <a:pt x="442" y="1983"/>
                  </a:lnTo>
                  <a:lnTo>
                    <a:pt x="389" y="1903"/>
                  </a:lnTo>
                  <a:lnTo>
                    <a:pt x="346" y="1853"/>
                  </a:lnTo>
                  <a:lnTo>
                    <a:pt x="296" y="1805"/>
                  </a:lnTo>
                  <a:lnTo>
                    <a:pt x="238" y="1764"/>
                  </a:lnTo>
                  <a:lnTo>
                    <a:pt x="170" y="1728"/>
                  </a:lnTo>
                  <a:lnTo>
                    <a:pt x="94" y="1700"/>
                  </a:lnTo>
                  <a:lnTo>
                    <a:pt x="52" y="1690"/>
                  </a:lnTo>
                  <a:lnTo>
                    <a:pt x="32" y="1558"/>
                  </a:lnTo>
                  <a:lnTo>
                    <a:pt x="3" y="1337"/>
                  </a:lnTo>
                  <a:lnTo>
                    <a:pt x="0" y="1254"/>
                  </a:lnTo>
                  <a:lnTo>
                    <a:pt x="3" y="1175"/>
                  </a:lnTo>
                  <a:lnTo>
                    <a:pt x="30" y="988"/>
                  </a:lnTo>
                  <a:lnTo>
                    <a:pt x="77" y="782"/>
                  </a:lnTo>
                  <a:lnTo>
                    <a:pt x="136" y="574"/>
                  </a:lnTo>
                  <a:lnTo>
                    <a:pt x="291" y="106"/>
                  </a:lnTo>
                  <a:lnTo>
                    <a:pt x="333" y="0"/>
                  </a:lnTo>
                  <a:lnTo>
                    <a:pt x="337" y="3"/>
                  </a:lnTo>
                  <a:lnTo>
                    <a:pt x="380" y="40"/>
                  </a:lnTo>
                  <a:lnTo>
                    <a:pt x="419" y="92"/>
                  </a:lnTo>
                  <a:lnTo>
                    <a:pt x="442" y="137"/>
                  </a:lnTo>
                  <a:lnTo>
                    <a:pt x="460" y="188"/>
                  </a:lnTo>
                  <a:lnTo>
                    <a:pt x="464" y="249"/>
                  </a:lnTo>
                  <a:lnTo>
                    <a:pt x="461" y="282"/>
                  </a:lnTo>
                  <a:lnTo>
                    <a:pt x="457" y="315"/>
                  </a:lnTo>
                  <a:lnTo>
                    <a:pt x="461" y="373"/>
                  </a:lnTo>
                  <a:lnTo>
                    <a:pt x="481" y="448"/>
                  </a:lnTo>
                  <a:lnTo>
                    <a:pt x="525" y="530"/>
                  </a:lnTo>
                  <a:lnTo>
                    <a:pt x="552" y="584"/>
                  </a:lnTo>
                  <a:lnTo>
                    <a:pt x="562" y="620"/>
                  </a:lnTo>
                  <a:lnTo>
                    <a:pt x="563" y="641"/>
                  </a:lnTo>
                  <a:lnTo>
                    <a:pt x="561" y="707"/>
                  </a:lnTo>
                  <a:lnTo>
                    <a:pt x="552" y="779"/>
                  </a:lnTo>
                  <a:lnTo>
                    <a:pt x="556" y="835"/>
                  </a:lnTo>
                  <a:lnTo>
                    <a:pt x="563" y="871"/>
                  </a:lnTo>
                  <a:lnTo>
                    <a:pt x="594" y="923"/>
                  </a:lnTo>
                  <a:lnTo>
                    <a:pt x="722" y="1193"/>
                  </a:lnTo>
                  <a:lnTo>
                    <a:pt x="834" y="1458"/>
                  </a:lnTo>
                  <a:lnTo>
                    <a:pt x="900" y="1633"/>
                  </a:lnTo>
                  <a:lnTo>
                    <a:pt x="951" y="1788"/>
                  </a:lnTo>
                  <a:lnTo>
                    <a:pt x="971" y="1880"/>
                  </a:lnTo>
                  <a:lnTo>
                    <a:pt x="975" y="1928"/>
                  </a:lnTo>
                  <a:lnTo>
                    <a:pt x="974" y="1945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34" name="Freeform 42"/>
            <p:cNvSpPr>
              <a:spLocks/>
            </p:cNvSpPr>
            <p:nvPr/>
          </p:nvSpPr>
          <p:spPr bwMode="auto">
            <a:xfrm>
              <a:off x="2488976" y="3996706"/>
              <a:ext cx="1212985" cy="2466276"/>
            </a:xfrm>
            <a:custGeom>
              <a:avLst/>
              <a:gdLst>
                <a:gd name="T0" fmla="*/ 1896 w 1896"/>
                <a:gd name="T1" fmla="*/ 3762 h 3854"/>
                <a:gd name="T2" fmla="*/ 1665 w 1896"/>
                <a:gd name="T3" fmla="*/ 3788 h 3854"/>
                <a:gd name="T4" fmla="*/ 1255 w 1896"/>
                <a:gd name="T5" fmla="*/ 3838 h 3854"/>
                <a:gd name="T6" fmla="*/ 1181 w 1896"/>
                <a:gd name="T7" fmla="*/ 3847 h 3854"/>
                <a:gd name="T8" fmla="*/ 1063 w 1896"/>
                <a:gd name="T9" fmla="*/ 3854 h 3854"/>
                <a:gd name="T10" fmla="*/ 971 w 1896"/>
                <a:gd name="T11" fmla="*/ 3846 h 3854"/>
                <a:gd name="T12" fmla="*/ 918 w 1896"/>
                <a:gd name="T13" fmla="*/ 3823 h 3854"/>
                <a:gd name="T14" fmla="*/ 886 w 1896"/>
                <a:gd name="T15" fmla="*/ 3801 h 3854"/>
                <a:gd name="T16" fmla="*/ 870 w 1896"/>
                <a:gd name="T17" fmla="*/ 3788 h 3854"/>
                <a:gd name="T18" fmla="*/ 849 w 1896"/>
                <a:gd name="T19" fmla="*/ 3767 h 3854"/>
                <a:gd name="T20" fmla="*/ 784 w 1896"/>
                <a:gd name="T21" fmla="*/ 3671 h 3854"/>
                <a:gd name="T22" fmla="*/ 657 w 1896"/>
                <a:gd name="T23" fmla="*/ 3448 h 3854"/>
                <a:gd name="T24" fmla="*/ 388 w 1896"/>
                <a:gd name="T25" fmla="*/ 2927 h 3854"/>
                <a:gd name="T26" fmla="*/ 333 w 1896"/>
                <a:gd name="T27" fmla="*/ 2815 h 3854"/>
                <a:gd name="T28" fmla="*/ 314 w 1896"/>
                <a:gd name="T29" fmla="*/ 2725 h 3854"/>
                <a:gd name="T30" fmla="*/ 222 w 1896"/>
                <a:gd name="T31" fmla="*/ 2167 h 3854"/>
                <a:gd name="T32" fmla="*/ 180 w 1896"/>
                <a:gd name="T33" fmla="*/ 1808 h 3854"/>
                <a:gd name="T34" fmla="*/ 160 w 1896"/>
                <a:gd name="T35" fmla="*/ 1558 h 3854"/>
                <a:gd name="T36" fmla="*/ 155 w 1896"/>
                <a:gd name="T37" fmla="*/ 1433 h 3854"/>
                <a:gd name="T38" fmla="*/ 153 w 1896"/>
                <a:gd name="T39" fmla="*/ 1350 h 3854"/>
                <a:gd name="T40" fmla="*/ 144 w 1896"/>
                <a:gd name="T41" fmla="*/ 1185 h 3854"/>
                <a:gd name="T42" fmla="*/ 120 w 1896"/>
                <a:gd name="T43" fmla="*/ 934 h 3854"/>
                <a:gd name="T44" fmla="*/ 45 w 1896"/>
                <a:gd name="T45" fmla="*/ 466 h 3854"/>
                <a:gd name="T46" fmla="*/ 0 w 1896"/>
                <a:gd name="T47" fmla="*/ 230 h 3854"/>
                <a:gd name="T48" fmla="*/ 0 w 1896"/>
                <a:gd name="T49" fmla="*/ 0 h 3854"/>
                <a:gd name="T50" fmla="*/ 244 w 1896"/>
                <a:gd name="T51" fmla="*/ 63 h 3854"/>
                <a:gd name="T52" fmla="*/ 590 w 1896"/>
                <a:gd name="T53" fmla="*/ 152 h 3854"/>
                <a:gd name="T54" fmla="*/ 804 w 1896"/>
                <a:gd name="T55" fmla="*/ 213 h 3854"/>
                <a:gd name="T56" fmla="*/ 1226 w 1896"/>
                <a:gd name="T57" fmla="*/ 320 h 3854"/>
                <a:gd name="T58" fmla="*/ 1281 w 1896"/>
                <a:gd name="T59" fmla="*/ 332 h 3854"/>
                <a:gd name="T60" fmla="*/ 1239 w 1896"/>
                <a:gd name="T61" fmla="*/ 438 h 3854"/>
                <a:gd name="T62" fmla="*/ 1084 w 1896"/>
                <a:gd name="T63" fmla="*/ 906 h 3854"/>
                <a:gd name="T64" fmla="*/ 1025 w 1896"/>
                <a:gd name="T65" fmla="*/ 1114 h 3854"/>
                <a:gd name="T66" fmla="*/ 978 w 1896"/>
                <a:gd name="T67" fmla="*/ 1319 h 3854"/>
                <a:gd name="T68" fmla="*/ 951 w 1896"/>
                <a:gd name="T69" fmla="*/ 1506 h 3854"/>
                <a:gd name="T70" fmla="*/ 948 w 1896"/>
                <a:gd name="T71" fmla="*/ 1587 h 3854"/>
                <a:gd name="T72" fmla="*/ 950 w 1896"/>
                <a:gd name="T73" fmla="*/ 1672 h 3854"/>
                <a:gd name="T74" fmla="*/ 971 w 1896"/>
                <a:gd name="T75" fmla="*/ 1905 h 3854"/>
                <a:gd name="T76" fmla="*/ 1010 w 1896"/>
                <a:gd name="T77" fmla="*/ 2191 h 3854"/>
                <a:gd name="T78" fmla="*/ 1061 w 1896"/>
                <a:gd name="T79" fmla="*/ 2504 h 3854"/>
                <a:gd name="T80" fmla="*/ 1118 w 1896"/>
                <a:gd name="T81" fmla="*/ 2816 h 3854"/>
                <a:gd name="T82" fmla="*/ 1177 w 1896"/>
                <a:gd name="T83" fmla="*/ 3100 h 3854"/>
                <a:gd name="T84" fmla="*/ 1235 w 1896"/>
                <a:gd name="T85" fmla="*/ 3329 h 3854"/>
                <a:gd name="T86" fmla="*/ 1274 w 1896"/>
                <a:gd name="T87" fmla="*/ 3445 h 3854"/>
                <a:gd name="T88" fmla="*/ 1297 w 1896"/>
                <a:gd name="T89" fmla="*/ 3494 h 3854"/>
                <a:gd name="T90" fmla="*/ 1307 w 1896"/>
                <a:gd name="T91" fmla="*/ 3506 h 3854"/>
                <a:gd name="T92" fmla="*/ 1333 w 1896"/>
                <a:gd name="T93" fmla="*/ 3535 h 3854"/>
                <a:gd name="T94" fmla="*/ 1408 w 1896"/>
                <a:gd name="T95" fmla="*/ 3587 h 3854"/>
                <a:gd name="T96" fmla="*/ 1500 w 1896"/>
                <a:gd name="T97" fmla="*/ 3634 h 3854"/>
                <a:gd name="T98" fmla="*/ 1599 w 1896"/>
                <a:gd name="T99" fmla="*/ 3674 h 3854"/>
                <a:gd name="T100" fmla="*/ 1838 w 1896"/>
                <a:gd name="T101" fmla="*/ 3749 h 3854"/>
                <a:gd name="T102" fmla="*/ 1896 w 1896"/>
                <a:gd name="T103" fmla="*/ 3762 h 3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96" h="3854">
                  <a:moveTo>
                    <a:pt x="1896" y="3762"/>
                  </a:moveTo>
                  <a:lnTo>
                    <a:pt x="1665" y="3788"/>
                  </a:lnTo>
                  <a:lnTo>
                    <a:pt x="1255" y="3838"/>
                  </a:lnTo>
                  <a:lnTo>
                    <a:pt x="1181" y="3847"/>
                  </a:lnTo>
                  <a:lnTo>
                    <a:pt x="1063" y="3854"/>
                  </a:lnTo>
                  <a:lnTo>
                    <a:pt x="971" y="3846"/>
                  </a:lnTo>
                  <a:lnTo>
                    <a:pt x="918" y="3823"/>
                  </a:lnTo>
                  <a:lnTo>
                    <a:pt x="886" y="3801"/>
                  </a:lnTo>
                  <a:lnTo>
                    <a:pt x="870" y="3788"/>
                  </a:lnTo>
                  <a:lnTo>
                    <a:pt x="849" y="3767"/>
                  </a:lnTo>
                  <a:lnTo>
                    <a:pt x="784" y="3671"/>
                  </a:lnTo>
                  <a:lnTo>
                    <a:pt x="657" y="3448"/>
                  </a:lnTo>
                  <a:lnTo>
                    <a:pt x="388" y="2927"/>
                  </a:lnTo>
                  <a:lnTo>
                    <a:pt x="333" y="2815"/>
                  </a:lnTo>
                  <a:lnTo>
                    <a:pt x="314" y="2725"/>
                  </a:lnTo>
                  <a:lnTo>
                    <a:pt x="222" y="2167"/>
                  </a:lnTo>
                  <a:lnTo>
                    <a:pt x="180" y="1808"/>
                  </a:lnTo>
                  <a:lnTo>
                    <a:pt x="160" y="1558"/>
                  </a:lnTo>
                  <a:lnTo>
                    <a:pt x="155" y="1433"/>
                  </a:lnTo>
                  <a:lnTo>
                    <a:pt x="153" y="1350"/>
                  </a:lnTo>
                  <a:lnTo>
                    <a:pt x="144" y="1185"/>
                  </a:lnTo>
                  <a:lnTo>
                    <a:pt x="120" y="934"/>
                  </a:lnTo>
                  <a:lnTo>
                    <a:pt x="45" y="466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244" y="63"/>
                  </a:lnTo>
                  <a:lnTo>
                    <a:pt x="590" y="152"/>
                  </a:lnTo>
                  <a:lnTo>
                    <a:pt x="804" y="213"/>
                  </a:lnTo>
                  <a:lnTo>
                    <a:pt x="1226" y="320"/>
                  </a:lnTo>
                  <a:lnTo>
                    <a:pt x="1281" y="332"/>
                  </a:lnTo>
                  <a:lnTo>
                    <a:pt x="1239" y="438"/>
                  </a:lnTo>
                  <a:lnTo>
                    <a:pt x="1084" y="906"/>
                  </a:lnTo>
                  <a:lnTo>
                    <a:pt x="1025" y="1114"/>
                  </a:lnTo>
                  <a:lnTo>
                    <a:pt x="978" y="1319"/>
                  </a:lnTo>
                  <a:lnTo>
                    <a:pt x="951" y="1506"/>
                  </a:lnTo>
                  <a:lnTo>
                    <a:pt x="948" y="1587"/>
                  </a:lnTo>
                  <a:lnTo>
                    <a:pt x="950" y="1672"/>
                  </a:lnTo>
                  <a:lnTo>
                    <a:pt x="971" y="1905"/>
                  </a:lnTo>
                  <a:lnTo>
                    <a:pt x="1010" y="2191"/>
                  </a:lnTo>
                  <a:lnTo>
                    <a:pt x="1061" y="2504"/>
                  </a:lnTo>
                  <a:lnTo>
                    <a:pt x="1118" y="2816"/>
                  </a:lnTo>
                  <a:lnTo>
                    <a:pt x="1177" y="3100"/>
                  </a:lnTo>
                  <a:lnTo>
                    <a:pt x="1235" y="3329"/>
                  </a:lnTo>
                  <a:lnTo>
                    <a:pt x="1274" y="3445"/>
                  </a:lnTo>
                  <a:lnTo>
                    <a:pt x="1297" y="3494"/>
                  </a:lnTo>
                  <a:lnTo>
                    <a:pt x="1307" y="3506"/>
                  </a:lnTo>
                  <a:lnTo>
                    <a:pt x="1333" y="3535"/>
                  </a:lnTo>
                  <a:lnTo>
                    <a:pt x="1408" y="3587"/>
                  </a:lnTo>
                  <a:lnTo>
                    <a:pt x="1500" y="3634"/>
                  </a:lnTo>
                  <a:lnTo>
                    <a:pt x="1599" y="3674"/>
                  </a:lnTo>
                  <a:lnTo>
                    <a:pt x="1838" y="3749"/>
                  </a:lnTo>
                  <a:lnTo>
                    <a:pt x="1896" y="3762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35" name="Freeform 43"/>
            <p:cNvSpPr>
              <a:spLocks/>
            </p:cNvSpPr>
            <p:nvPr/>
          </p:nvSpPr>
          <p:spPr bwMode="auto">
            <a:xfrm>
              <a:off x="3016778" y="5296060"/>
              <a:ext cx="284053" cy="387695"/>
            </a:xfrm>
            <a:custGeom>
              <a:avLst/>
              <a:gdLst>
                <a:gd name="T0" fmla="*/ 122 w 443"/>
                <a:gd name="T1" fmla="*/ 606 h 606"/>
                <a:gd name="T2" fmla="*/ 116 w 443"/>
                <a:gd name="T3" fmla="*/ 605 h 606"/>
                <a:gd name="T4" fmla="*/ 83 w 443"/>
                <a:gd name="T5" fmla="*/ 583 h 606"/>
                <a:gd name="T6" fmla="*/ 56 w 443"/>
                <a:gd name="T7" fmla="*/ 549 h 606"/>
                <a:gd name="T8" fmla="*/ 29 w 443"/>
                <a:gd name="T9" fmla="*/ 491 h 606"/>
                <a:gd name="T10" fmla="*/ 8 w 443"/>
                <a:gd name="T11" fmla="*/ 405 h 606"/>
                <a:gd name="T12" fmla="*/ 0 w 443"/>
                <a:gd name="T13" fmla="*/ 282 h 606"/>
                <a:gd name="T14" fmla="*/ 7 w 443"/>
                <a:gd name="T15" fmla="*/ 118 h 606"/>
                <a:gd name="T16" fmla="*/ 20 w 443"/>
                <a:gd name="T17" fmla="*/ 17 h 606"/>
                <a:gd name="T18" fmla="*/ 33 w 443"/>
                <a:gd name="T19" fmla="*/ 10 h 606"/>
                <a:gd name="T20" fmla="*/ 119 w 443"/>
                <a:gd name="T21" fmla="*/ 0 h 606"/>
                <a:gd name="T22" fmla="*/ 181 w 443"/>
                <a:gd name="T23" fmla="*/ 12 h 606"/>
                <a:gd name="T24" fmla="*/ 226 w 443"/>
                <a:gd name="T25" fmla="*/ 29 h 606"/>
                <a:gd name="T26" fmla="*/ 250 w 443"/>
                <a:gd name="T27" fmla="*/ 43 h 606"/>
                <a:gd name="T28" fmla="*/ 273 w 443"/>
                <a:gd name="T29" fmla="*/ 58 h 606"/>
                <a:gd name="T30" fmla="*/ 318 w 443"/>
                <a:gd name="T31" fmla="*/ 99 h 606"/>
                <a:gd name="T32" fmla="*/ 358 w 443"/>
                <a:gd name="T33" fmla="*/ 151 h 606"/>
                <a:gd name="T34" fmla="*/ 393 w 443"/>
                <a:gd name="T35" fmla="*/ 207 h 606"/>
                <a:gd name="T36" fmla="*/ 419 w 443"/>
                <a:gd name="T37" fmla="*/ 268 h 606"/>
                <a:gd name="T38" fmla="*/ 436 w 443"/>
                <a:gd name="T39" fmla="*/ 327 h 606"/>
                <a:gd name="T40" fmla="*/ 443 w 443"/>
                <a:gd name="T41" fmla="*/ 383 h 606"/>
                <a:gd name="T42" fmla="*/ 438 w 443"/>
                <a:gd name="T43" fmla="*/ 432 h 606"/>
                <a:gd name="T44" fmla="*/ 429 w 443"/>
                <a:gd name="T45" fmla="*/ 452 h 606"/>
                <a:gd name="T46" fmla="*/ 419 w 443"/>
                <a:gd name="T47" fmla="*/ 471 h 606"/>
                <a:gd name="T48" fmla="*/ 387 w 443"/>
                <a:gd name="T49" fmla="*/ 504 h 606"/>
                <a:gd name="T50" fmla="*/ 324 w 443"/>
                <a:gd name="T51" fmla="*/ 547 h 606"/>
                <a:gd name="T52" fmla="*/ 227 w 443"/>
                <a:gd name="T53" fmla="*/ 585 h 606"/>
                <a:gd name="T54" fmla="*/ 145 w 443"/>
                <a:gd name="T55" fmla="*/ 605 h 606"/>
                <a:gd name="T56" fmla="*/ 122 w 443"/>
                <a:gd name="T5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3" h="606">
                  <a:moveTo>
                    <a:pt x="122" y="606"/>
                  </a:moveTo>
                  <a:lnTo>
                    <a:pt x="116" y="605"/>
                  </a:lnTo>
                  <a:lnTo>
                    <a:pt x="83" y="583"/>
                  </a:lnTo>
                  <a:lnTo>
                    <a:pt x="56" y="549"/>
                  </a:lnTo>
                  <a:lnTo>
                    <a:pt x="29" y="491"/>
                  </a:lnTo>
                  <a:lnTo>
                    <a:pt x="8" y="405"/>
                  </a:lnTo>
                  <a:lnTo>
                    <a:pt x="0" y="282"/>
                  </a:lnTo>
                  <a:lnTo>
                    <a:pt x="7" y="118"/>
                  </a:lnTo>
                  <a:lnTo>
                    <a:pt x="20" y="17"/>
                  </a:lnTo>
                  <a:lnTo>
                    <a:pt x="33" y="10"/>
                  </a:lnTo>
                  <a:lnTo>
                    <a:pt x="119" y="0"/>
                  </a:lnTo>
                  <a:lnTo>
                    <a:pt x="181" y="12"/>
                  </a:lnTo>
                  <a:lnTo>
                    <a:pt x="226" y="29"/>
                  </a:lnTo>
                  <a:lnTo>
                    <a:pt x="250" y="43"/>
                  </a:lnTo>
                  <a:lnTo>
                    <a:pt x="273" y="58"/>
                  </a:lnTo>
                  <a:lnTo>
                    <a:pt x="318" y="99"/>
                  </a:lnTo>
                  <a:lnTo>
                    <a:pt x="358" y="151"/>
                  </a:lnTo>
                  <a:lnTo>
                    <a:pt x="393" y="207"/>
                  </a:lnTo>
                  <a:lnTo>
                    <a:pt x="419" y="268"/>
                  </a:lnTo>
                  <a:lnTo>
                    <a:pt x="436" y="327"/>
                  </a:lnTo>
                  <a:lnTo>
                    <a:pt x="443" y="383"/>
                  </a:lnTo>
                  <a:lnTo>
                    <a:pt x="438" y="432"/>
                  </a:lnTo>
                  <a:lnTo>
                    <a:pt x="429" y="452"/>
                  </a:lnTo>
                  <a:lnTo>
                    <a:pt x="419" y="471"/>
                  </a:lnTo>
                  <a:lnTo>
                    <a:pt x="387" y="504"/>
                  </a:lnTo>
                  <a:lnTo>
                    <a:pt x="324" y="547"/>
                  </a:lnTo>
                  <a:lnTo>
                    <a:pt x="227" y="585"/>
                  </a:lnTo>
                  <a:lnTo>
                    <a:pt x="145" y="605"/>
                  </a:lnTo>
                  <a:lnTo>
                    <a:pt x="122" y="60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36" name="Freeform 44"/>
            <p:cNvSpPr>
              <a:spLocks/>
            </p:cNvSpPr>
            <p:nvPr/>
          </p:nvSpPr>
          <p:spPr bwMode="auto">
            <a:xfrm>
              <a:off x="2423720" y="4127217"/>
              <a:ext cx="474063" cy="2095854"/>
            </a:xfrm>
            <a:custGeom>
              <a:avLst/>
              <a:gdLst>
                <a:gd name="T0" fmla="*/ 742 w 742"/>
                <a:gd name="T1" fmla="*/ 3276 h 3276"/>
                <a:gd name="T2" fmla="*/ 723 w 742"/>
                <a:gd name="T3" fmla="*/ 3254 h 3276"/>
                <a:gd name="T4" fmla="*/ 612 w 742"/>
                <a:gd name="T5" fmla="*/ 3095 h 3276"/>
                <a:gd name="T6" fmla="*/ 494 w 742"/>
                <a:gd name="T7" fmla="*/ 2896 h 3276"/>
                <a:gd name="T8" fmla="*/ 412 w 742"/>
                <a:gd name="T9" fmla="*/ 2735 h 3276"/>
                <a:gd name="T10" fmla="*/ 333 w 742"/>
                <a:gd name="T11" fmla="*/ 2555 h 3276"/>
                <a:gd name="T12" fmla="*/ 261 w 742"/>
                <a:gd name="T13" fmla="*/ 2357 h 3276"/>
                <a:gd name="T14" fmla="*/ 231 w 742"/>
                <a:gd name="T15" fmla="*/ 2252 h 3276"/>
                <a:gd name="T16" fmla="*/ 212 w 742"/>
                <a:gd name="T17" fmla="*/ 2177 h 3276"/>
                <a:gd name="T18" fmla="*/ 176 w 742"/>
                <a:gd name="T19" fmla="*/ 1996 h 3276"/>
                <a:gd name="T20" fmla="*/ 125 w 742"/>
                <a:gd name="T21" fmla="*/ 1678 h 3276"/>
                <a:gd name="T22" fmla="*/ 42 w 742"/>
                <a:gd name="T23" fmla="*/ 951 h 3276"/>
                <a:gd name="T24" fmla="*/ 0 w 742"/>
                <a:gd name="T25" fmla="*/ 511 h 3276"/>
                <a:gd name="T26" fmla="*/ 19 w 742"/>
                <a:gd name="T27" fmla="*/ 474 h 3276"/>
                <a:gd name="T28" fmla="*/ 58 w 742"/>
                <a:gd name="T29" fmla="*/ 367 h 3276"/>
                <a:gd name="T30" fmla="*/ 77 w 742"/>
                <a:gd name="T31" fmla="*/ 281 h 3276"/>
                <a:gd name="T32" fmla="*/ 79 w 742"/>
                <a:gd name="T33" fmla="*/ 208 h 3276"/>
                <a:gd name="T34" fmla="*/ 100 w 742"/>
                <a:gd name="T35" fmla="*/ 74 h 3276"/>
                <a:gd name="T36" fmla="*/ 102 w 742"/>
                <a:gd name="T37" fmla="*/ 0 h 3276"/>
                <a:gd name="T38" fmla="*/ 461 w 742"/>
                <a:gd name="T39" fmla="*/ 640 h 3276"/>
                <a:gd name="T40" fmla="*/ 385 w 742"/>
                <a:gd name="T41" fmla="*/ 794 h 3276"/>
                <a:gd name="T42" fmla="*/ 615 w 742"/>
                <a:gd name="T43" fmla="*/ 820 h 3276"/>
                <a:gd name="T44" fmla="*/ 598 w 742"/>
                <a:gd name="T45" fmla="*/ 948 h 3276"/>
                <a:gd name="T46" fmla="*/ 533 w 742"/>
                <a:gd name="T47" fmla="*/ 1588 h 3276"/>
                <a:gd name="T48" fmla="*/ 511 w 742"/>
                <a:gd name="T49" fmla="*/ 1901 h 3276"/>
                <a:gd name="T50" fmla="*/ 509 w 742"/>
                <a:gd name="T51" fmla="*/ 2066 h 3276"/>
                <a:gd name="T52" fmla="*/ 511 w 742"/>
                <a:gd name="T53" fmla="*/ 2124 h 3276"/>
                <a:gd name="T54" fmla="*/ 527 w 742"/>
                <a:gd name="T55" fmla="*/ 2239 h 3276"/>
                <a:gd name="T56" fmla="*/ 596 w 742"/>
                <a:gd name="T57" fmla="*/ 2586 h 3276"/>
                <a:gd name="T58" fmla="*/ 717 w 742"/>
                <a:gd name="T59" fmla="*/ 3139 h 3276"/>
                <a:gd name="T60" fmla="*/ 742 w 742"/>
                <a:gd name="T61" fmla="*/ 3276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3276">
                  <a:moveTo>
                    <a:pt x="742" y="3276"/>
                  </a:moveTo>
                  <a:lnTo>
                    <a:pt x="723" y="3254"/>
                  </a:lnTo>
                  <a:lnTo>
                    <a:pt x="612" y="3095"/>
                  </a:lnTo>
                  <a:lnTo>
                    <a:pt x="494" y="2896"/>
                  </a:lnTo>
                  <a:lnTo>
                    <a:pt x="412" y="2735"/>
                  </a:lnTo>
                  <a:lnTo>
                    <a:pt x="333" y="2555"/>
                  </a:lnTo>
                  <a:lnTo>
                    <a:pt x="261" y="2357"/>
                  </a:lnTo>
                  <a:lnTo>
                    <a:pt x="231" y="2252"/>
                  </a:lnTo>
                  <a:lnTo>
                    <a:pt x="212" y="2177"/>
                  </a:lnTo>
                  <a:lnTo>
                    <a:pt x="176" y="1996"/>
                  </a:lnTo>
                  <a:lnTo>
                    <a:pt x="125" y="1678"/>
                  </a:lnTo>
                  <a:lnTo>
                    <a:pt x="42" y="951"/>
                  </a:lnTo>
                  <a:lnTo>
                    <a:pt x="0" y="511"/>
                  </a:lnTo>
                  <a:lnTo>
                    <a:pt x="19" y="474"/>
                  </a:lnTo>
                  <a:lnTo>
                    <a:pt x="58" y="367"/>
                  </a:lnTo>
                  <a:lnTo>
                    <a:pt x="77" y="281"/>
                  </a:lnTo>
                  <a:lnTo>
                    <a:pt x="79" y="208"/>
                  </a:lnTo>
                  <a:lnTo>
                    <a:pt x="100" y="74"/>
                  </a:lnTo>
                  <a:lnTo>
                    <a:pt x="102" y="0"/>
                  </a:lnTo>
                  <a:lnTo>
                    <a:pt x="461" y="640"/>
                  </a:lnTo>
                  <a:lnTo>
                    <a:pt x="385" y="794"/>
                  </a:lnTo>
                  <a:lnTo>
                    <a:pt x="615" y="820"/>
                  </a:lnTo>
                  <a:lnTo>
                    <a:pt x="598" y="948"/>
                  </a:lnTo>
                  <a:lnTo>
                    <a:pt x="533" y="1588"/>
                  </a:lnTo>
                  <a:lnTo>
                    <a:pt x="511" y="1901"/>
                  </a:lnTo>
                  <a:lnTo>
                    <a:pt x="509" y="2066"/>
                  </a:lnTo>
                  <a:lnTo>
                    <a:pt x="511" y="2124"/>
                  </a:lnTo>
                  <a:lnTo>
                    <a:pt x="527" y="2239"/>
                  </a:lnTo>
                  <a:lnTo>
                    <a:pt x="596" y="2586"/>
                  </a:lnTo>
                  <a:lnTo>
                    <a:pt x="717" y="3139"/>
                  </a:lnTo>
                  <a:lnTo>
                    <a:pt x="742" y="3276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51" name="Freeform 59"/>
            <p:cNvSpPr>
              <a:spLocks/>
            </p:cNvSpPr>
            <p:nvPr/>
          </p:nvSpPr>
          <p:spPr bwMode="auto">
            <a:xfrm>
              <a:off x="3030213" y="5292221"/>
              <a:ext cx="414565" cy="391533"/>
            </a:xfrm>
            <a:custGeom>
              <a:avLst/>
              <a:gdLst>
                <a:gd name="T0" fmla="*/ 0 w 648"/>
                <a:gd name="T1" fmla="*/ 24 h 613"/>
                <a:gd name="T2" fmla="*/ 24 w 648"/>
                <a:gd name="T3" fmla="*/ 21 h 613"/>
                <a:gd name="T4" fmla="*/ 158 w 648"/>
                <a:gd name="T5" fmla="*/ 30 h 613"/>
                <a:gd name="T6" fmla="*/ 227 w 648"/>
                <a:gd name="T7" fmla="*/ 56 h 613"/>
                <a:gd name="T8" fmla="*/ 266 w 648"/>
                <a:gd name="T9" fmla="*/ 82 h 613"/>
                <a:gd name="T10" fmla="*/ 281 w 648"/>
                <a:gd name="T11" fmla="*/ 101 h 613"/>
                <a:gd name="T12" fmla="*/ 295 w 648"/>
                <a:gd name="T13" fmla="*/ 122 h 613"/>
                <a:gd name="T14" fmla="*/ 315 w 648"/>
                <a:gd name="T15" fmla="*/ 178 h 613"/>
                <a:gd name="T16" fmla="*/ 325 w 648"/>
                <a:gd name="T17" fmla="*/ 249 h 613"/>
                <a:gd name="T18" fmla="*/ 324 w 648"/>
                <a:gd name="T19" fmla="*/ 327 h 613"/>
                <a:gd name="T20" fmla="*/ 307 w 648"/>
                <a:gd name="T21" fmla="*/ 406 h 613"/>
                <a:gd name="T22" fmla="*/ 274 w 648"/>
                <a:gd name="T23" fmla="*/ 481 h 613"/>
                <a:gd name="T24" fmla="*/ 220 w 648"/>
                <a:gd name="T25" fmla="*/ 547 h 613"/>
                <a:gd name="T26" fmla="*/ 167 w 648"/>
                <a:gd name="T27" fmla="*/ 584 h 613"/>
                <a:gd name="T28" fmla="*/ 125 w 648"/>
                <a:gd name="T29" fmla="*/ 605 h 613"/>
                <a:gd name="T30" fmla="*/ 102 w 648"/>
                <a:gd name="T31" fmla="*/ 613 h 613"/>
                <a:gd name="T32" fmla="*/ 639 w 648"/>
                <a:gd name="T33" fmla="*/ 613 h 613"/>
                <a:gd name="T34" fmla="*/ 641 w 648"/>
                <a:gd name="T35" fmla="*/ 603 h 613"/>
                <a:gd name="T36" fmla="*/ 648 w 648"/>
                <a:gd name="T37" fmla="*/ 510 h 613"/>
                <a:gd name="T38" fmla="*/ 642 w 648"/>
                <a:gd name="T39" fmla="*/ 403 h 613"/>
                <a:gd name="T40" fmla="*/ 629 w 648"/>
                <a:gd name="T41" fmla="*/ 327 h 613"/>
                <a:gd name="T42" fmla="*/ 605 w 648"/>
                <a:gd name="T43" fmla="*/ 252 h 613"/>
                <a:gd name="T44" fmla="*/ 565 w 648"/>
                <a:gd name="T45" fmla="*/ 183 h 613"/>
                <a:gd name="T46" fmla="*/ 537 w 648"/>
                <a:gd name="T47" fmla="*/ 152 h 613"/>
                <a:gd name="T48" fmla="*/ 508 w 648"/>
                <a:gd name="T49" fmla="*/ 124 h 613"/>
                <a:gd name="T50" fmla="*/ 451 w 648"/>
                <a:gd name="T51" fmla="*/ 78 h 613"/>
                <a:gd name="T52" fmla="*/ 390 w 648"/>
                <a:gd name="T53" fmla="*/ 43 h 613"/>
                <a:gd name="T54" fmla="*/ 330 w 648"/>
                <a:gd name="T55" fmla="*/ 19 h 613"/>
                <a:gd name="T56" fmla="*/ 265 w 648"/>
                <a:gd name="T57" fmla="*/ 4 h 613"/>
                <a:gd name="T58" fmla="*/ 196 w 648"/>
                <a:gd name="T59" fmla="*/ 0 h 613"/>
                <a:gd name="T60" fmla="*/ 122 w 648"/>
                <a:gd name="T61" fmla="*/ 3 h 613"/>
                <a:gd name="T62" fmla="*/ 42 w 648"/>
                <a:gd name="T63" fmla="*/ 16 h 613"/>
                <a:gd name="T64" fmla="*/ 0 w 648"/>
                <a:gd name="T65" fmla="*/ 2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8" h="613">
                  <a:moveTo>
                    <a:pt x="0" y="24"/>
                  </a:moveTo>
                  <a:lnTo>
                    <a:pt x="24" y="21"/>
                  </a:lnTo>
                  <a:lnTo>
                    <a:pt x="158" y="30"/>
                  </a:lnTo>
                  <a:lnTo>
                    <a:pt x="227" y="56"/>
                  </a:lnTo>
                  <a:lnTo>
                    <a:pt x="266" y="82"/>
                  </a:lnTo>
                  <a:lnTo>
                    <a:pt x="281" y="101"/>
                  </a:lnTo>
                  <a:lnTo>
                    <a:pt x="295" y="122"/>
                  </a:lnTo>
                  <a:lnTo>
                    <a:pt x="315" y="178"/>
                  </a:lnTo>
                  <a:lnTo>
                    <a:pt x="325" y="249"/>
                  </a:lnTo>
                  <a:lnTo>
                    <a:pt x="324" y="327"/>
                  </a:lnTo>
                  <a:lnTo>
                    <a:pt x="307" y="406"/>
                  </a:lnTo>
                  <a:lnTo>
                    <a:pt x="274" y="481"/>
                  </a:lnTo>
                  <a:lnTo>
                    <a:pt x="220" y="547"/>
                  </a:lnTo>
                  <a:lnTo>
                    <a:pt x="167" y="584"/>
                  </a:lnTo>
                  <a:lnTo>
                    <a:pt x="125" y="605"/>
                  </a:lnTo>
                  <a:lnTo>
                    <a:pt x="102" y="613"/>
                  </a:lnTo>
                  <a:lnTo>
                    <a:pt x="639" y="613"/>
                  </a:lnTo>
                  <a:lnTo>
                    <a:pt x="641" y="603"/>
                  </a:lnTo>
                  <a:lnTo>
                    <a:pt x="648" y="510"/>
                  </a:lnTo>
                  <a:lnTo>
                    <a:pt x="642" y="403"/>
                  </a:lnTo>
                  <a:lnTo>
                    <a:pt x="629" y="327"/>
                  </a:lnTo>
                  <a:lnTo>
                    <a:pt x="605" y="252"/>
                  </a:lnTo>
                  <a:lnTo>
                    <a:pt x="565" y="183"/>
                  </a:lnTo>
                  <a:lnTo>
                    <a:pt x="537" y="152"/>
                  </a:lnTo>
                  <a:lnTo>
                    <a:pt x="508" y="124"/>
                  </a:lnTo>
                  <a:lnTo>
                    <a:pt x="451" y="78"/>
                  </a:lnTo>
                  <a:lnTo>
                    <a:pt x="390" y="43"/>
                  </a:lnTo>
                  <a:lnTo>
                    <a:pt x="330" y="19"/>
                  </a:lnTo>
                  <a:lnTo>
                    <a:pt x="265" y="4"/>
                  </a:lnTo>
                  <a:lnTo>
                    <a:pt x="196" y="0"/>
                  </a:lnTo>
                  <a:lnTo>
                    <a:pt x="122" y="3"/>
                  </a:lnTo>
                  <a:lnTo>
                    <a:pt x="42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52" name="Freeform 60"/>
            <p:cNvSpPr>
              <a:spLocks/>
            </p:cNvSpPr>
            <p:nvPr/>
          </p:nvSpPr>
          <p:spPr bwMode="auto">
            <a:xfrm>
              <a:off x="3095468" y="4929477"/>
              <a:ext cx="376179" cy="606493"/>
            </a:xfrm>
            <a:custGeom>
              <a:avLst/>
              <a:gdLst>
                <a:gd name="T0" fmla="*/ 589 w 589"/>
                <a:gd name="T1" fmla="*/ 0 h 948"/>
                <a:gd name="T2" fmla="*/ 589 w 589"/>
                <a:gd name="T3" fmla="*/ 846 h 948"/>
                <a:gd name="T4" fmla="*/ 550 w 589"/>
                <a:gd name="T5" fmla="*/ 864 h 948"/>
                <a:gd name="T6" fmla="*/ 499 w 589"/>
                <a:gd name="T7" fmla="*/ 899 h 948"/>
                <a:gd name="T8" fmla="*/ 471 w 589"/>
                <a:gd name="T9" fmla="*/ 929 h 948"/>
                <a:gd name="T10" fmla="*/ 461 w 589"/>
                <a:gd name="T11" fmla="*/ 948 h 948"/>
                <a:gd name="T12" fmla="*/ 431 w 589"/>
                <a:gd name="T13" fmla="*/ 897 h 948"/>
                <a:gd name="T14" fmla="*/ 359 w 589"/>
                <a:gd name="T15" fmla="*/ 791 h 948"/>
                <a:gd name="T16" fmla="*/ 288 w 589"/>
                <a:gd name="T17" fmla="*/ 715 h 948"/>
                <a:gd name="T18" fmla="*/ 233 w 589"/>
                <a:gd name="T19" fmla="*/ 669 h 948"/>
                <a:gd name="T20" fmla="*/ 169 w 589"/>
                <a:gd name="T21" fmla="*/ 630 h 948"/>
                <a:gd name="T22" fmla="*/ 94 w 589"/>
                <a:gd name="T23" fmla="*/ 599 h 948"/>
                <a:gd name="T24" fmla="*/ 51 w 589"/>
                <a:gd name="T25" fmla="*/ 589 h 948"/>
                <a:gd name="T26" fmla="*/ 32 w 589"/>
                <a:gd name="T27" fmla="*/ 461 h 948"/>
                <a:gd name="T28" fmla="*/ 3 w 589"/>
                <a:gd name="T29" fmla="*/ 260 h 948"/>
                <a:gd name="T30" fmla="*/ 0 w 589"/>
                <a:gd name="T31" fmla="*/ 179 h 948"/>
                <a:gd name="T32" fmla="*/ 0 w 589"/>
                <a:gd name="T33" fmla="*/ 26 h 948"/>
                <a:gd name="T34" fmla="*/ 589 w 589"/>
                <a:gd name="T35" fmla="*/ 26 h 948"/>
                <a:gd name="T36" fmla="*/ 589 w 589"/>
                <a:gd name="T3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948">
                  <a:moveTo>
                    <a:pt x="589" y="0"/>
                  </a:moveTo>
                  <a:lnTo>
                    <a:pt x="589" y="846"/>
                  </a:lnTo>
                  <a:lnTo>
                    <a:pt x="550" y="864"/>
                  </a:lnTo>
                  <a:lnTo>
                    <a:pt x="499" y="899"/>
                  </a:lnTo>
                  <a:lnTo>
                    <a:pt x="471" y="929"/>
                  </a:lnTo>
                  <a:lnTo>
                    <a:pt x="461" y="948"/>
                  </a:lnTo>
                  <a:lnTo>
                    <a:pt x="431" y="897"/>
                  </a:lnTo>
                  <a:lnTo>
                    <a:pt x="359" y="791"/>
                  </a:lnTo>
                  <a:lnTo>
                    <a:pt x="288" y="715"/>
                  </a:lnTo>
                  <a:lnTo>
                    <a:pt x="233" y="669"/>
                  </a:lnTo>
                  <a:lnTo>
                    <a:pt x="169" y="630"/>
                  </a:lnTo>
                  <a:lnTo>
                    <a:pt x="94" y="599"/>
                  </a:lnTo>
                  <a:lnTo>
                    <a:pt x="51" y="589"/>
                  </a:lnTo>
                  <a:lnTo>
                    <a:pt x="32" y="461"/>
                  </a:lnTo>
                  <a:lnTo>
                    <a:pt x="3" y="260"/>
                  </a:lnTo>
                  <a:lnTo>
                    <a:pt x="0" y="179"/>
                  </a:lnTo>
                  <a:lnTo>
                    <a:pt x="0" y="26"/>
                  </a:lnTo>
                  <a:lnTo>
                    <a:pt x="589" y="26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 rot="21328236">
              <a:off x="1978890" y="4214697"/>
              <a:ext cx="279138" cy="187000"/>
            </a:xfrm>
            <a:custGeom>
              <a:avLst/>
              <a:gdLst>
                <a:gd name="T0" fmla="*/ 0 w 128"/>
                <a:gd name="T1" fmla="*/ 0 h 74"/>
                <a:gd name="T2" fmla="*/ 128 w 128"/>
                <a:gd name="T3" fmla="*/ 0 h 74"/>
                <a:gd name="T4" fmla="*/ 102 w 128"/>
                <a:gd name="T5" fmla="*/ 74 h 74"/>
                <a:gd name="T6" fmla="*/ 26 w 128"/>
                <a:gd name="T7" fmla="*/ 74 h 74"/>
                <a:gd name="T8" fmla="*/ 0 w 12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0" y="0"/>
                  </a:moveTo>
                  <a:lnTo>
                    <a:pt x="128" y="0"/>
                  </a:lnTo>
                  <a:lnTo>
                    <a:pt x="102" y="74"/>
                  </a:lnTo>
                  <a:lnTo>
                    <a:pt x="26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 rot="21330305">
              <a:off x="1976027" y="4398235"/>
              <a:ext cx="423187" cy="1786117"/>
            </a:xfrm>
            <a:custGeom>
              <a:avLst/>
              <a:gdLst>
                <a:gd name="T0" fmla="*/ 87 w 250"/>
                <a:gd name="T1" fmla="*/ 0 h 585"/>
                <a:gd name="T2" fmla="*/ 163 w 250"/>
                <a:gd name="T3" fmla="*/ 0 h 585"/>
                <a:gd name="T4" fmla="*/ 250 w 250"/>
                <a:gd name="T5" fmla="*/ 499 h 585"/>
                <a:gd name="T6" fmla="*/ 125 w 250"/>
                <a:gd name="T7" fmla="*/ 585 h 585"/>
                <a:gd name="T8" fmla="*/ 0 w 250"/>
                <a:gd name="T9" fmla="*/ 499 h 585"/>
                <a:gd name="T10" fmla="*/ 87 w 250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585">
                  <a:moveTo>
                    <a:pt x="87" y="0"/>
                  </a:moveTo>
                  <a:lnTo>
                    <a:pt x="163" y="0"/>
                  </a:lnTo>
                  <a:lnTo>
                    <a:pt x="250" y="499"/>
                  </a:lnTo>
                  <a:lnTo>
                    <a:pt x="125" y="585"/>
                  </a:lnTo>
                  <a:lnTo>
                    <a:pt x="0" y="49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</a:endParaRPr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1725512" y="3805209"/>
              <a:ext cx="781610" cy="673712"/>
              <a:chOff x="1700387" y="3673815"/>
              <a:chExt cx="771044" cy="664604"/>
            </a:xfrm>
          </p:grpSpPr>
          <p:sp>
            <p:nvSpPr>
              <p:cNvPr id="172" name="Freeform 123"/>
              <p:cNvSpPr>
                <a:spLocks/>
              </p:cNvSpPr>
              <p:nvPr/>
            </p:nvSpPr>
            <p:spPr bwMode="auto">
              <a:xfrm>
                <a:off x="2087207" y="3673815"/>
                <a:ext cx="384224" cy="664604"/>
              </a:xfrm>
              <a:custGeom>
                <a:avLst/>
                <a:gdLst>
                  <a:gd name="T0" fmla="*/ 112 w 148"/>
                  <a:gd name="T1" fmla="*/ 0 h 256"/>
                  <a:gd name="T2" fmla="*/ 130 w 148"/>
                  <a:gd name="T3" fmla="*/ 29 h 256"/>
                  <a:gd name="T4" fmla="*/ 141 w 148"/>
                  <a:gd name="T5" fmla="*/ 59 h 256"/>
                  <a:gd name="T6" fmla="*/ 147 w 148"/>
                  <a:gd name="T7" fmla="*/ 88 h 256"/>
                  <a:gd name="T8" fmla="*/ 148 w 148"/>
                  <a:gd name="T9" fmla="*/ 118 h 256"/>
                  <a:gd name="T10" fmla="*/ 146 w 148"/>
                  <a:gd name="T11" fmla="*/ 145 h 256"/>
                  <a:gd name="T12" fmla="*/ 142 w 148"/>
                  <a:gd name="T13" fmla="*/ 171 h 256"/>
                  <a:gd name="T14" fmla="*/ 136 w 148"/>
                  <a:gd name="T15" fmla="*/ 194 h 256"/>
                  <a:gd name="T16" fmla="*/ 128 w 148"/>
                  <a:gd name="T17" fmla="*/ 215 h 256"/>
                  <a:gd name="T18" fmla="*/ 121 w 148"/>
                  <a:gd name="T19" fmla="*/ 232 h 256"/>
                  <a:gd name="T20" fmla="*/ 115 w 148"/>
                  <a:gd name="T21" fmla="*/ 244 h 256"/>
                  <a:gd name="T22" fmla="*/ 110 w 148"/>
                  <a:gd name="T23" fmla="*/ 253 h 256"/>
                  <a:gd name="T24" fmla="*/ 109 w 148"/>
                  <a:gd name="T25" fmla="*/ 256 h 256"/>
                  <a:gd name="T26" fmla="*/ 96 w 148"/>
                  <a:gd name="T27" fmla="*/ 227 h 256"/>
                  <a:gd name="T28" fmla="*/ 82 w 148"/>
                  <a:gd name="T29" fmla="*/ 205 h 256"/>
                  <a:gd name="T30" fmla="*/ 67 w 148"/>
                  <a:gd name="T31" fmla="*/ 187 h 256"/>
                  <a:gd name="T32" fmla="*/ 51 w 148"/>
                  <a:gd name="T33" fmla="*/ 172 h 256"/>
                  <a:gd name="T34" fmla="*/ 35 w 148"/>
                  <a:gd name="T35" fmla="*/ 162 h 256"/>
                  <a:gd name="T36" fmla="*/ 21 w 148"/>
                  <a:gd name="T37" fmla="*/ 155 h 256"/>
                  <a:gd name="T38" fmla="*/ 10 w 148"/>
                  <a:gd name="T39" fmla="*/ 150 h 256"/>
                  <a:gd name="T40" fmla="*/ 3 w 148"/>
                  <a:gd name="T41" fmla="*/ 147 h 256"/>
                  <a:gd name="T42" fmla="*/ 0 w 148"/>
                  <a:gd name="T43" fmla="*/ 147 h 256"/>
                  <a:gd name="T44" fmla="*/ 30 w 148"/>
                  <a:gd name="T45" fmla="*/ 136 h 256"/>
                  <a:gd name="T46" fmla="*/ 54 w 148"/>
                  <a:gd name="T47" fmla="*/ 123 h 256"/>
                  <a:gd name="T48" fmla="*/ 74 w 148"/>
                  <a:gd name="T49" fmla="*/ 108 h 256"/>
                  <a:gd name="T50" fmla="*/ 89 w 148"/>
                  <a:gd name="T51" fmla="*/ 92 h 256"/>
                  <a:gd name="T52" fmla="*/ 99 w 148"/>
                  <a:gd name="T53" fmla="*/ 76 h 256"/>
                  <a:gd name="T54" fmla="*/ 106 w 148"/>
                  <a:gd name="T55" fmla="*/ 59 h 256"/>
                  <a:gd name="T56" fmla="*/ 111 w 148"/>
                  <a:gd name="T57" fmla="*/ 44 h 256"/>
                  <a:gd name="T58" fmla="*/ 112 w 148"/>
                  <a:gd name="T59" fmla="*/ 29 h 256"/>
                  <a:gd name="T60" fmla="*/ 114 w 148"/>
                  <a:gd name="T61" fmla="*/ 18 h 256"/>
                  <a:gd name="T62" fmla="*/ 112 w 148"/>
                  <a:gd name="T63" fmla="*/ 8 h 256"/>
                  <a:gd name="T64" fmla="*/ 112 w 148"/>
                  <a:gd name="T65" fmla="*/ 2 h 256"/>
                  <a:gd name="T66" fmla="*/ 112 w 148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8" h="256">
                    <a:moveTo>
                      <a:pt x="112" y="0"/>
                    </a:moveTo>
                    <a:lnTo>
                      <a:pt x="130" y="29"/>
                    </a:lnTo>
                    <a:lnTo>
                      <a:pt x="141" y="59"/>
                    </a:lnTo>
                    <a:lnTo>
                      <a:pt x="147" y="88"/>
                    </a:lnTo>
                    <a:lnTo>
                      <a:pt x="148" y="118"/>
                    </a:lnTo>
                    <a:lnTo>
                      <a:pt x="146" y="145"/>
                    </a:lnTo>
                    <a:lnTo>
                      <a:pt x="142" y="171"/>
                    </a:lnTo>
                    <a:lnTo>
                      <a:pt x="136" y="194"/>
                    </a:lnTo>
                    <a:lnTo>
                      <a:pt x="128" y="215"/>
                    </a:lnTo>
                    <a:lnTo>
                      <a:pt x="121" y="232"/>
                    </a:lnTo>
                    <a:lnTo>
                      <a:pt x="115" y="244"/>
                    </a:lnTo>
                    <a:lnTo>
                      <a:pt x="110" y="253"/>
                    </a:lnTo>
                    <a:lnTo>
                      <a:pt x="109" y="256"/>
                    </a:lnTo>
                    <a:lnTo>
                      <a:pt x="96" y="227"/>
                    </a:lnTo>
                    <a:lnTo>
                      <a:pt x="82" y="205"/>
                    </a:lnTo>
                    <a:lnTo>
                      <a:pt x="67" y="187"/>
                    </a:lnTo>
                    <a:lnTo>
                      <a:pt x="51" y="172"/>
                    </a:lnTo>
                    <a:lnTo>
                      <a:pt x="35" y="162"/>
                    </a:lnTo>
                    <a:lnTo>
                      <a:pt x="21" y="155"/>
                    </a:lnTo>
                    <a:lnTo>
                      <a:pt x="10" y="150"/>
                    </a:lnTo>
                    <a:lnTo>
                      <a:pt x="3" y="147"/>
                    </a:lnTo>
                    <a:lnTo>
                      <a:pt x="0" y="147"/>
                    </a:lnTo>
                    <a:lnTo>
                      <a:pt x="30" y="136"/>
                    </a:lnTo>
                    <a:lnTo>
                      <a:pt x="54" y="123"/>
                    </a:lnTo>
                    <a:lnTo>
                      <a:pt x="74" y="108"/>
                    </a:lnTo>
                    <a:lnTo>
                      <a:pt x="89" y="92"/>
                    </a:lnTo>
                    <a:lnTo>
                      <a:pt x="99" y="76"/>
                    </a:lnTo>
                    <a:lnTo>
                      <a:pt x="106" y="59"/>
                    </a:lnTo>
                    <a:lnTo>
                      <a:pt x="111" y="44"/>
                    </a:lnTo>
                    <a:lnTo>
                      <a:pt x="112" y="29"/>
                    </a:lnTo>
                    <a:lnTo>
                      <a:pt x="114" y="18"/>
                    </a:lnTo>
                    <a:lnTo>
                      <a:pt x="112" y="8"/>
                    </a:lnTo>
                    <a:lnTo>
                      <a:pt x="112" y="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 dirty="0">
                  <a:solidFill>
                    <a:prstClr val="black"/>
                  </a:solidFill>
                  <a:latin typeface="에스코어 드림 5 Medium" panose="020B0503030302020204" pitchFamily="34" charset="-127"/>
                </a:endParaRPr>
              </a:p>
            </p:txBody>
          </p:sp>
          <p:sp>
            <p:nvSpPr>
              <p:cNvPr id="173" name="Freeform 124"/>
              <p:cNvSpPr>
                <a:spLocks/>
              </p:cNvSpPr>
              <p:nvPr/>
            </p:nvSpPr>
            <p:spPr bwMode="auto">
              <a:xfrm>
                <a:off x="1700387" y="3673815"/>
                <a:ext cx="386820" cy="664604"/>
              </a:xfrm>
              <a:custGeom>
                <a:avLst/>
                <a:gdLst>
                  <a:gd name="T0" fmla="*/ 37 w 149"/>
                  <a:gd name="T1" fmla="*/ 0 h 256"/>
                  <a:gd name="T2" fmla="*/ 36 w 149"/>
                  <a:gd name="T3" fmla="*/ 2 h 256"/>
                  <a:gd name="T4" fmla="*/ 36 w 149"/>
                  <a:gd name="T5" fmla="*/ 8 h 256"/>
                  <a:gd name="T6" fmla="*/ 36 w 149"/>
                  <a:gd name="T7" fmla="*/ 18 h 256"/>
                  <a:gd name="T8" fmla="*/ 36 w 149"/>
                  <a:gd name="T9" fmla="*/ 29 h 256"/>
                  <a:gd name="T10" fmla="*/ 38 w 149"/>
                  <a:gd name="T11" fmla="*/ 44 h 256"/>
                  <a:gd name="T12" fmla="*/ 42 w 149"/>
                  <a:gd name="T13" fmla="*/ 59 h 256"/>
                  <a:gd name="T14" fmla="*/ 50 w 149"/>
                  <a:gd name="T15" fmla="*/ 76 h 256"/>
                  <a:gd name="T16" fmla="*/ 61 w 149"/>
                  <a:gd name="T17" fmla="*/ 92 h 256"/>
                  <a:gd name="T18" fmla="*/ 74 w 149"/>
                  <a:gd name="T19" fmla="*/ 108 h 256"/>
                  <a:gd name="T20" fmla="*/ 94 w 149"/>
                  <a:gd name="T21" fmla="*/ 123 h 256"/>
                  <a:gd name="T22" fmla="*/ 118 w 149"/>
                  <a:gd name="T23" fmla="*/ 136 h 256"/>
                  <a:gd name="T24" fmla="*/ 149 w 149"/>
                  <a:gd name="T25" fmla="*/ 147 h 256"/>
                  <a:gd name="T26" fmla="*/ 147 w 149"/>
                  <a:gd name="T27" fmla="*/ 147 h 256"/>
                  <a:gd name="T28" fmla="*/ 139 w 149"/>
                  <a:gd name="T29" fmla="*/ 150 h 256"/>
                  <a:gd name="T30" fmla="*/ 128 w 149"/>
                  <a:gd name="T31" fmla="*/ 155 h 256"/>
                  <a:gd name="T32" fmla="*/ 114 w 149"/>
                  <a:gd name="T33" fmla="*/ 162 h 256"/>
                  <a:gd name="T34" fmla="*/ 99 w 149"/>
                  <a:gd name="T35" fmla="*/ 172 h 256"/>
                  <a:gd name="T36" fmla="*/ 83 w 149"/>
                  <a:gd name="T37" fmla="*/ 187 h 256"/>
                  <a:gd name="T38" fmla="*/ 67 w 149"/>
                  <a:gd name="T39" fmla="*/ 205 h 256"/>
                  <a:gd name="T40" fmla="*/ 52 w 149"/>
                  <a:gd name="T41" fmla="*/ 227 h 256"/>
                  <a:gd name="T42" fmla="*/ 40 w 149"/>
                  <a:gd name="T43" fmla="*/ 256 h 256"/>
                  <a:gd name="T44" fmla="*/ 38 w 149"/>
                  <a:gd name="T45" fmla="*/ 253 h 256"/>
                  <a:gd name="T46" fmla="*/ 34 w 149"/>
                  <a:gd name="T47" fmla="*/ 244 h 256"/>
                  <a:gd name="T48" fmla="*/ 27 w 149"/>
                  <a:gd name="T49" fmla="*/ 232 h 256"/>
                  <a:gd name="T50" fmla="*/ 21 w 149"/>
                  <a:gd name="T51" fmla="*/ 215 h 256"/>
                  <a:gd name="T52" fmla="*/ 14 w 149"/>
                  <a:gd name="T53" fmla="*/ 194 h 256"/>
                  <a:gd name="T54" fmla="*/ 8 w 149"/>
                  <a:gd name="T55" fmla="*/ 171 h 256"/>
                  <a:gd name="T56" fmla="*/ 3 w 149"/>
                  <a:gd name="T57" fmla="*/ 145 h 256"/>
                  <a:gd name="T58" fmla="*/ 0 w 149"/>
                  <a:gd name="T59" fmla="*/ 118 h 256"/>
                  <a:gd name="T60" fmla="*/ 3 w 149"/>
                  <a:gd name="T61" fmla="*/ 88 h 256"/>
                  <a:gd name="T62" fmla="*/ 8 w 149"/>
                  <a:gd name="T63" fmla="*/ 59 h 256"/>
                  <a:gd name="T64" fmla="*/ 20 w 149"/>
                  <a:gd name="T65" fmla="*/ 29 h 256"/>
                  <a:gd name="T66" fmla="*/ 37 w 149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9" h="256">
                    <a:moveTo>
                      <a:pt x="37" y="0"/>
                    </a:moveTo>
                    <a:lnTo>
                      <a:pt x="36" y="2"/>
                    </a:lnTo>
                    <a:lnTo>
                      <a:pt x="36" y="8"/>
                    </a:lnTo>
                    <a:lnTo>
                      <a:pt x="36" y="18"/>
                    </a:lnTo>
                    <a:lnTo>
                      <a:pt x="36" y="29"/>
                    </a:lnTo>
                    <a:lnTo>
                      <a:pt x="38" y="44"/>
                    </a:lnTo>
                    <a:lnTo>
                      <a:pt x="42" y="59"/>
                    </a:lnTo>
                    <a:lnTo>
                      <a:pt x="50" y="76"/>
                    </a:lnTo>
                    <a:lnTo>
                      <a:pt x="61" y="92"/>
                    </a:lnTo>
                    <a:lnTo>
                      <a:pt x="74" y="108"/>
                    </a:lnTo>
                    <a:lnTo>
                      <a:pt x="94" y="123"/>
                    </a:lnTo>
                    <a:lnTo>
                      <a:pt x="118" y="136"/>
                    </a:lnTo>
                    <a:lnTo>
                      <a:pt x="149" y="147"/>
                    </a:lnTo>
                    <a:lnTo>
                      <a:pt x="147" y="147"/>
                    </a:lnTo>
                    <a:lnTo>
                      <a:pt x="139" y="150"/>
                    </a:lnTo>
                    <a:lnTo>
                      <a:pt x="128" y="155"/>
                    </a:lnTo>
                    <a:lnTo>
                      <a:pt x="114" y="162"/>
                    </a:lnTo>
                    <a:lnTo>
                      <a:pt x="99" y="172"/>
                    </a:lnTo>
                    <a:lnTo>
                      <a:pt x="83" y="187"/>
                    </a:lnTo>
                    <a:lnTo>
                      <a:pt x="67" y="205"/>
                    </a:lnTo>
                    <a:lnTo>
                      <a:pt x="52" y="227"/>
                    </a:lnTo>
                    <a:lnTo>
                      <a:pt x="40" y="256"/>
                    </a:lnTo>
                    <a:lnTo>
                      <a:pt x="38" y="253"/>
                    </a:lnTo>
                    <a:lnTo>
                      <a:pt x="34" y="244"/>
                    </a:lnTo>
                    <a:lnTo>
                      <a:pt x="27" y="232"/>
                    </a:lnTo>
                    <a:lnTo>
                      <a:pt x="21" y="215"/>
                    </a:lnTo>
                    <a:lnTo>
                      <a:pt x="14" y="194"/>
                    </a:lnTo>
                    <a:lnTo>
                      <a:pt x="8" y="171"/>
                    </a:lnTo>
                    <a:lnTo>
                      <a:pt x="3" y="145"/>
                    </a:lnTo>
                    <a:lnTo>
                      <a:pt x="0" y="118"/>
                    </a:lnTo>
                    <a:lnTo>
                      <a:pt x="3" y="88"/>
                    </a:lnTo>
                    <a:lnTo>
                      <a:pt x="8" y="59"/>
                    </a:lnTo>
                    <a:lnTo>
                      <a:pt x="20" y="2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 dirty="0">
                  <a:solidFill>
                    <a:prstClr val="black"/>
                  </a:solidFill>
                  <a:latin typeface="에스코어 드림 5 Medium" panose="020B0503030302020204" pitchFamily="34" charset="-127"/>
                </a:endParaRPr>
              </a:p>
            </p:txBody>
          </p:sp>
        </p:grpSp>
        <p:sp>
          <p:nvSpPr>
            <p:cNvPr id="231" name="모서리가 둥근 직사각형 230"/>
            <p:cNvSpPr/>
            <p:nvPr/>
          </p:nvSpPr>
          <p:spPr>
            <a:xfrm rot="2503708">
              <a:off x="2776247" y="5213269"/>
              <a:ext cx="396971" cy="128532"/>
            </a:xfrm>
            <a:prstGeom prst="roundRect">
              <a:avLst>
                <a:gd name="adj" fmla="val 50000"/>
              </a:avLst>
            </a:prstGeom>
            <a:solidFill>
              <a:srgbClr val="E2C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 rot="731537">
              <a:off x="2581579" y="5252093"/>
              <a:ext cx="636207" cy="399346"/>
            </a:xfrm>
            <a:prstGeom prst="ellipse">
              <a:avLst/>
            </a:prstGeom>
            <a:solidFill>
              <a:srgbClr val="DDB8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5860537"/>
            <a:ext cx="12192000" cy="1020700"/>
          </a:xfrm>
          <a:prstGeom prst="rect">
            <a:avLst/>
          </a:prstGeom>
          <a:solidFill>
            <a:srgbClr val="99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28" name="사다리꼴 227"/>
          <p:cNvSpPr/>
          <p:nvPr/>
        </p:nvSpPr>
        <p:spPr>
          <a:xfrm>
            <a:off x="657500" y="5854655"/>
            <a:ext cx="2413280" cy="627718"/>
          </a:xfrm>
          <a:prstGeom prst="trapezoid">
            <a:avLst>
              <a:gd name="adj" fmla="val 930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27" name="사다리꼴 226"/>
          <p:cNvSpPr/>
          <p:nvPr/>
        </p:nvSpPr>
        <p:spPr>
          <a:xfrm>
            <a:off x="899456" y="5843465"/>
            <a:ext cx="2413280" cy="516824"/>
          </a:xfrm>
          <a:prstGeom prst="trapezoid">
            <a:avLst>
              <a:gd name="adj" fmla="val 839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657499" y="447903"/>
            <a:ext cx="1249189" cy="50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E64F36"/>
                </a:solidFill>
                <a:latin typeface="에스코어 드림 5 Medium" panose="020B0503030302020204" pitchFamily="34" charset="-127"/>
              </a:rPr>
              <a:t>멀캠일보</a:t>
            </a:r>
            <a:endParaRPr lang="ko-KR" altLang="en-US" b="1" dirty="0">
              <a:solidFill>
                <a:srgbClr val="E64F36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567809" y="1097218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LIVE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050573" y="549503"/>
            <a:ext cx="7736721" cy="502777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</a:rPr>
              <a:t/>
            </a:r>
            <a:br>
              <a:rPr lang="ko-KR" altLang="en-US" b="1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</a:rPr>
            </a:br>
            <a:endParaRPr lang="en-US" altLang="ko-KR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grpSp>
        <p:nvGrpSpPr>
          <p:cNvPr id="242" name="그룹 241"/>
          <p:cNvGrpSpPr/>
          <p:nvPr/>
        </p:nvGrpSpPr>
        <p:grpSpPr>
          <a:xfrm>
            <a:off x="276046" y="4127217"/>
            <a:ext cx="1732500" cy="1878409"/>
            <a:chOff x="276046" y="4127217"/>
            <a:chExt cx="1732500" cy="1878409"/>
          </a:xfrm>
        </p:grpSpPr>
        <p:sp>
          <p:nvSpPr>
            <p:cNvPr id="229" name="모서리가 둥근 직사각형 228"/>
            <p:cNvSpPr/>
            <p:nvPr/>
          </p:nvSpPr>
          <p:spPr>
            <a:xfrm rot="20029723">
              <a:off x="1424735" y="5508040"/>
              <a:ext cx="396971" cy="128532"/>
            </a:xfrm>
            <a:prstGeom prst="roundRect">
              <a:avLst>
                <a:gd name="adj" fmla="val 50000"/>
              </a:avLst>
            </a:prstGeom>
            <a:solidFill>
              <a:srgbClr val="E2C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59" name="Freeform 67"/>
            <p:cNvSpPr>
              <a:spLocks/>
            </p:cNvSpPr>
            <p:nvPr/>
          </p:nvSpPr>
          <p:spPr bwMode="auto">
            <a:xfrm>
              <a:off x="899812" y="5551323"/>
              <a:ext cx="556591" cy="360825"/>
            </a:xfrm>
            <a:custGeom>
              <a:avLst/>
              <a:gdLst>
                <a:gd name="T0" fmla="*/ 409 w 870"/>
                <a:gd name="T1" fmla="*/ 0 h 563"/>
                <a:gd name="T2" fmla="*/ 870 w 870"/>
                <a:gd name="T3" fmla="*/ 24 h 563"/>
                <a:gd name="T4" fmla="*/ 866 w 870"/>
                <a:gd name="T5" fmla="*/ 27 h 563"/>
                <a:gd name="T6" fmla="*/ 823 w 870"/>
                <a:gd name="T7" fmla="*/ 60 h 563"/>
                <a:gd name="T8" fmla="*/ 780 w 870"/>
                <a:gd name="T9" fmla="*/ 111 h 563"/>
                <a:gd name="T10" fmla="*/ 752 w 870"/>
                <a:gd name="T11" fmla="*/ 158 h 563"/>
                <a:gd name="T12" fmla="*/ 731 w 870"/>
                <a:gd name="T13" fmla="*/ 217 h 563"/>
                <a:gd name="T14" fmla="*/ 718 w 870"/>
                <a:gd name="T15" fmla="*/ 291 h 563"/>
                <a:gd name="T16" fmla="*/ 716 w 870"/>
                <a:gd name="T17" fmla="*/ 332 h 563"/>
                <a:gd name="T18" fmla="*/ 718 w 870"/>
                <a:gd name="T19" fmla="*/ 412 h 563"/>
                <a:gd name="T20" fmla="*/ 732 w 870"/>
                <a:gd name="T21" fmla="*/ 508 h 563"/>
                <a:gd name="T22" fmla="*/ 752 w 870"/>
                <a:gd name="T23" fmla="*/ 551 h 563"/>
                <a:gd name="T24" fmla="*/ 767 w 870"/>
                <a:gd name="T25" fmla="*/ 563 h 563"/>
                <a:gd name="T26" fmla="*/ 768 w 870"/>
                <a:gd name="T27" fmla="*/ 563 h 563"/>
                <a:gd name="T28" fmla="*/ 0 w 870"/>
                <a:gd name="T29" fmla="*/ 435 h 563"/>
                <a:gd name="T30" fmla="*/ 8 w 870"/>
                <a:gd name="T31" fmla="*/ 436 h 563"/>
                <a:gd name="T32" fmla="*/ 42 w 870"/>
                <a:gd name="T33" fmla="*/ 404 h 563"/>
                <a:gd name="T34" fmla="*/ 126 w 870"/>
                <a:gd name="T35" fmla="*/ 311 h 563"/>
                <a:gd name="T36" fmla="*/ 265 w 870"/>
                <a:gd name="T37" fmla="*/ 142 h 563"/>
                <a:gd name="T38" fmla="*/ 356 w 870"/>
                <a:gd name="T39" fmla="*/ 40 h 563"/>
                <a:gd name="T40" fmla="*/ 398 w 870"/>
                <a:gd name="T41" fmla="*/ 3 h 563"/>
                <a:gd name="T42" fmla="*/ 409 w 870"/>
                <a:gd name="T4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0" h="563">
                  <a:moveTo>
                    <a:pt x="409" y="0"/>
                  </a:moveTo>
                  <a:lnTo>
                    <a:pt x="870" y="24"/>
                  </a:lnTo>
                  <a:lnTo>
                    <a:pt x="866" y="27"/>
                  </a:lnTo>
                  <a:lnTo>
                    <a:pt x="823" y="60"/>
                  </a:lnTo>
                  <a:lnTo>
                    <a:pt x="780" y="111"/>
                  </a:lnTo>
                  <a:lnTo>
                    <a:pt x="752" y="158"/>
                  </a:lnTo>
                  <a:lnTo>
                    <a:pt x="731" y="217"/>
                  </a:lnTo>
                  <a:lnTo>
                    <a:pt x="718" y="291"/>
                  </a:lnTo>
                  <a:lnTo>
                    <a:pt x="716" y="332"/>
                  </a:lnTo>
                  <a:lnTo>
                    <a:pt x="718" y="412"/>
                  </a:lnTo>
                  <a:lnTo>
                    <a:pt x="732" y="508"/>
                  </a:lnTo>
                  <a:lnTo>
                    <a:pt x="752" y="551"/>
                  </a:lnTo>
                  <a:lnTo>
                    <a:pt x="767" y="563"/>
                  </a:lnTo>
                  <a:lnTo>
                    <a:pt x="768" y="563"/>
                  </a:lnTo>
                  <a:lnTo>
                    <a:pt x="0" y="435"/>
                  </a:lnTo>
                  <a:lnTo>
                    <a:pt x="8" y="436"/>
                  </a:lnTo>
                  <a:lnTo>
                    <a:pt x="42" y="404"/>
                  </a:lnTo>
                  <a:lnTo>
                    <a:pt x="126" y="311"/>
                  </a:lnTo>
                  <a:lnTo>
                    <a:pt x="265" y="142"/>
                  </a:lnTo>
                  <a:lnTo>
                    <a:pt x="356" y="40"/>
                  </a:lnTo>
                  <a:lnTo>
                    <a:pt x="39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60" name="Freeform 68"/>
            <p:cNvSpPr>
              <a:spLocks/>
            </p:cNvSpPr>
            <p:nvPr/>
          </p:nvSpPr>
          <p:spPr bwMode="auto">
            <a:xfrm>
              <a:off x="276046" y="4127217"/>
              <a:ext cx="1115102" cy="1752304"/>
            </a:xfrm>
            <a:custGeom>
              <a:avLst/>
              <a:gdLst>
                <a:gd name="T0" fmla="*/ 1741 w 1741"/>
                <a:gd name="T1" fmla="*/ 2202 h 2739"/>
                <a:gd name="T2" fmla="*/ 1689 w 1741"/>
                <a:gd name="T3" fmla="*/ 2225 h 2739"/>
                <a:gd name="T4" fmla="*/ 1600 w 1741"/>
                <a:gd name="T5" fmla="*/ 2272 h 2739"/>
                <a:gd name="T6" fmla="*/ 1525 w 1741"/>
                <a:gd name="T7" fmla="*/ 2321 h 2739"/>
                <a:gd name="T8" fmla="*/ 1463 w 1741"/>
                <a:gd name="T9" fmla="*/ 2373 h 2739"/>
                <a:gd name="T10" fmla="*/ 1413 w 1741"/>
                <a:gd name="T11" fmla="*/ 2434 h 2739"/>
                <a:gd name="T12" fmla="*/ 1372 w 1741"/>
                <a:gd name="T13" fmla="*/ 2503 h 2739"/>
                <a:gd name="T14" fmla="*/ 1341 w 1741"/>
                <a:gd name="T15" fmla="*/ 2586 h 2739"/>
                <a:gd name="T16" fmla="*/ 1316 w 1741"/>
                <a:gd name="T17" fmla="*/ 2683 h 2739"/>
                <a:gd name="T18" fmla="*/ 1306 w 1741"/>
                <a:gd name="T19" fmla="*/ 2739 h 2739"/>
                <a:gd name="T20" fmla="*/ 0 w 1741"/>
                <a:gd name="T21" fmla="*/ 2663 h 2739"/>
                <a:gd name="T22" fmla="*/ 3 w 1741"/>
                <a:gd name="T23" fmla="*/ 2595 h 2739"/>
                <a:gd name="T24" fmla="*/ 24 w 1741"/>
                <a:gd name="T25" fmla="*/ 2257 h 2739"/>
                <a:gd name="T26" fmla="*/ 42 w 1741"/>
                <a:gd name="T27" fmla="*/ 2041 h 2739"/>
                <a:gd name="T28" fmla="*/ 52 w 1741"/>
                <a:gd name="T29" fmla="*/ 1971 h 2739"/>
                <a:gd name="T30" fmla="*/ 63 w 1741"/>
                <a:gd name="T31" fmla="*/ 1910 h 2739"/>
                <a:gd name="T32" fmla="*/ 111 w 1741"/>
                <a:gd name="T33" fmla="*/ 1766 h 2739"/>
                <a:gd name="T34" fmla="*/ 183 w 1741"/>
                <a:gd name="T35" fmla="*/ 1613 h 2739"/>
                <a:gd name="T36" fmla="*/ 252 w 1741"/>
                <a:gd name="T37" fmla="*/ 1504 h 2739"/>
                <a:gd name="T38" fmla="*/ 305 w 1741"/>
                <a:gd name="T39" fmla="*/ 1437 h 2739"/>
                <a:gd name="T40" fmla="*/ 332 w 1741"/>
                <a:gd name="T41" fmla="*/ 1408 h 2739"/>
                <a:gd name="T42" fmla="*/ 448 w 1741"/>
                <a:gd name="T43" fmla="*/ 1265 h 2739"/>
                <a:gd name="T44" fmla="*/ 655 w 1741"/>
                <a:gd name="T45" fmla="*/ 979 h 2739"/>
                <a:gd name="T46" fmla="*/ 750 w 1741"/>
                <a:gd name="T47" fmla="*/ 833 h 2739"/>
                <a:gd name="T48" fmla="*/ 769 w 1741"/>
                <a:gd name="T49" fmla="*/ 794 h 2739"/>
                <a:gd name="T50" fmla="*/ 779 w 1741"/>
                <a:gd name="T51" fmla="*/ 765 h 2739"/>
                <a:gd name="T52" fmla="*/ 814 w 1741"/>
                <a:gd name="T53" fmla="*/ 709 h 2739"/>
                <a:gd name="T54" fmla="*/ 871 w 1741"/>
                <a:gd name="T55" fmla="*/ 631 h 2739"/>
                <a:gd name="T56" fmla="*/ 896 w 1741"/>
                <a:gd name="T57" fmla="*/ 589 h 2739"/>
                <a:gd name="T58" fmla="*/ 919 w 1741"/>
                <a:gd name="T59" fmla="*/ 534 h 2739"/>
                <a:gd name="T60" fmla="*/ 976 w 1741"/>
                <a:gd name="T61" fmla="*/ 323 h 2739"/>
                <a:gd name="T62" fmla="*/ 999 w 1741"/>
                <a:gd name="T63" fmla="*/ 205 h 2739"/>
                <a:gd name="T64" fmla="*/ 1005 w 1741"/>
                <a:gd name="T65" fmla="*/ 173 h 2739"/>
                <a:gd name="T66" fmla="*/ 1024 w 1741"/>
                <a:gd name="T67" fmla="*/ 118 h 2739"/>
                <a:gd name="T68" fmla="*/ 1051 w 1741"/>
                <a:gd name="T69" fmla="*/ 78 h 2739"/>
                <a:gd name="T70" fmla="*/ 1083 w 1741"/>
                <a:gd name="T71" fmla="*/ 46 h 2739"/>
                <a:gd name="T72" fmla="*/ 1129 w 1741"/>
                <a:gd name="T73" fmla="*/ 16 h 2739"/>
                <a:gd name="T74" fmla="*/ 1174 w 1741"/>
                <a:gd name="T75" fmla="*/ 0 h 2739"/>
                <a:gd name="T76" fmla="*/ 1178 w 1741"/>
                <a:gd name="T77" fmla="*/ 0 h 2739"/>
                <a:gd name="T78" fmla="*/ 1182 w 1741"/>
                <a:gd name="T79" fmla="*/ 6 h 2739"/>
                <a:gd name="T80" fmla="*/ 1217 w 1741"/>
                <a:gd name="T81" fmla="*/ 78 h 2739"/>
                <a:gd name="T82" fmla="*/ 1250 w 1741"/>
                <a:gd name="T83" fmla="*/ 176 h 2739"/>
                <a:gd name="T84" fmla="*/ 1269 w 1741"/>
                <a:gd name="T85" fmla="*/ 257 h 2739"/>
                <a:gd name="T86" fmla="*/ 1280 w 1741"/>
                <a:gd name="T87" fmla="*/ 350 h 2739"/>
                <a:gd name="T88" fmla="*/ 1285 w 1741"/>
                <a:gd name="T89" fmla="*/ 455 h 2739"/>
                <a:gd name="T90" fmla="*/ 1280 w 1741"/>
                <a:gd name="T91" fmla="*/ 511 h 2739"/>
                <a:gd name="T92" fmla="*/ 1282 w 1741"/>
                <a:gd name="T93" fmla="*/ 573 h 2739"/>
                <a:gd name="T94" fmla="*/ 1296 w 1741"/>
                <a:gd name="T95" fmla="*/ 694 h 2739"/>
                <a:gd name="T96" fmla="*/ 1336 w 1741"/>
                <a:gd name="T97" fmla="*/ 864 h 2739"/>
                <a:gd name="T98" fmla="*/ 1404 w 1741"/>
                <a:gd name="T99" fmla="*/ 1070 h 2739"/>
                <a:gd name="T100" fmla="*/ 1443 w 1741"/>
                <a:gd name="T101" fmla="*/ 1208 h 2739"/>
                <a:gd name="T102" fmla="*/ 1459 w 1741"/>
                <a:gd name="T103" fmla="*/ 1292 h 2739"/>
                <a:gd name="T104" fmla="*/ 1460 w 1741"/>
                <a:gd name="T105" fmla="*/ 1331 h 2739"/>
                <a:gd name="T106" fmla="*/ 1456 w 1741"/>
                <a:gd name="T107" fmla="*/ 1375 h 2739"/>
                <a:gd name="T108" fmla="*/ 1437 w 1741"/>
                <a:gd name="T109" fmla="*/ 1529 h 2739"/>
                <a:gd name="T110" fmla="*/ 1434 w 1741"/>
                <a:gd name="T111" fmla="*/ 1639 h 2739"/>
                <a:gd name="T112" fmla="*/ 1434 w 1741"/>
                <a:gd name="T113" fmla="*/ 1639 h 2739"/>
                <a:gd name="T114" fmla="*/ 1230 w 1741"/>
                <a:gd name="T115" fmla="*/ 2100 h 2739"/>
                <a:gd name="T116" fmla="*/ 1306 w 1741"/>
                <a:gd name="T117" fmla="*/ 2124 h 2739"/>
                <a:gd name="T118" fmla="*/ 1741 w 1741"/>
                <a:gd name="T119" fmla="*/ 220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1" h="2739">
                  <a:moveTo>
                    <a:pt x="1741" y="2202"/>
                  </a:moveTo>
                  <a:lnTo>
                    <a:pt x="1689" y="2225"/>
                  </a:lnTo>
                  <a:lnTo>
                    <a:pt x="1600" y="2272"/>
                  </a:lnTo>
                  <a:lnTo>
                    <a:pt x="1525" y="2321"/>
                  </a:lnTo>
                  <a:lnTo>
                    <a:pt x="1463" y="2373"/>
                  </a:lnTo>
                  <a:lnTo>
                    <a:pt x="1413" y="2434"/>
                  </a:lnTo>
                  <a:lnTo>
                    <a:pt x="1372" y="2503"/>
                  </a:lnTo>
                  <a:lnTo>
                    <a:pt x="1341" y="2586"/>
                  </a:lnTo>
                  <a:lnTo>
                    <a:pt x="1316" y="2683"/>
                  </a:lnTo>
                  <a:lnTo>
                    <a:pt x="1306" y="2739"/>
                  </a:lnTo>
                  <a:lnTo>
                    <a:pt x="0" y="2663"/>
                  </a:lnTo>
                  <a:lnTo>
                    <a:pt x="3" y="2595"/>
                  </a:lnTo>
                  <a:lnTo>
                    <a:pt x="24" y="2257"/>
                  </a:lnTo>
                  <a:lnTo>
                    <a:pt x="42" y="2041"/>
                  </a:lnTo>
                  <a:lnTo>
                    <a:pt x="52" y="1971"/>
                  </a:lnTo>
                  <a:lnTo>
                    <a:pt x="63" y="1910"/>
                  </a:lnTo>
                  <a:lnTo>
                    <a:pt x="111" y="1766"/>
                  </a:lnTo>
                  <a:lnTo>
                    <a:pt x="183" y="1613"/>
                  </a:lnTo>
                  <a:lnTo>
                    <a:pt x="252" y="1504"/>
                  </a:lnTo>
                  <a:lnTo>
                    <a:pt x="305" y="1437"/>
                  </a:lnTo>
                  <a:lnTo>
                    <a:pt x="332" y="1408"/>
                  </a:lnTo>
                  <a:lnTo>
                    <a:pt x="448" y="1265"/>
                  </a:lnTo>
                  <a:lnTo>
                    <a:pt x="655" y="979"/>
                  </a:lnTo>
                  <a:lnTo>
                    <a:pt x="750" y="833"/>
                  </a:lnTo>
                  <a:lnTo>
                    <a:pt x="769" y="794"/>
                  </a:lnTo>
                  <a:lnTo>
                    <a:pt x="779" y="765"/>
                  </a:lnTo>
                  <a:lnTo>
                    <a:pt x="814" y="709"/>
                  </a:lnTo>
                  <a:lnTo>
                    <a:pt x="871" y="631"/>
                  </a:lnTo>
                  <a:lnTo>
                    <a:pt x="896" y="589"/>
                  </a:lnTo>
                  <a:lnTo>
                    <a:pt x="919" y="534"/>
                  </a:lnTo>
                  <a:lnTo>
                    <a:pt x="976" y="323"/>
                  </a:lnTo>
                  <a:lnTo>
                    <a:pt x="999" y="205"/>
                  </a:lnTo>
                  <a:lnTo>
                    <a:pt x="1005" y="173"/>
                  </a:lnTo>
                  <a:lnTo>
                    <a:pt x="1024" y="118"/>
                  </a:lnTo>
                  <a:lnTo>
                    <a:pt x="1051" y="78"/>
                  </a:lnTo>
                  <a:lnTo>
                    <a:pt x="1083" y="46"/>
                  </a:lnTo>
                  <a:lnTo>
                    <a:pt x="1129" y="16"/>
                  </a:lnTo>
                  <a:lnTo>
                    <a:pt x="1174" y="0"/>
                  </a:lnTo>
                  <a:lnTo>
                    <a:pt x="1178" y="0"/>
                  </a:lnTo>
                  <a:lnTo>
                    <a:pt x="1182" y="6"/>
                  </a:lnTo>
                  <a:lnTo>
                    <a:pt x="1217" y="78"/>
                  </a:lnTo>
                  <a:lnTo>
                    <a:pt x="1250" y="176"/>
                  </a:lnTo>
                  <a:lnTo>
                    <a:pt x="1269" y="257"/>
                  </a:lnTo>
                  <a:lnTo>
                    <a:pt x="1280" y="350"/>
                  </a:lnTo>
                  <a:lnTo>
                    <a:pt x="1285" y="455"/>
                  </a:lnTo>
                  <a:lnTo>
                    <a:pt x="1280" y="511"/>
                  </a:lnTo>
                  <a:lnTo>
                    <a:pt x="1282" y="573"/>
                  </a:lnTo>
                  <a:lnTo>
                    <a:pt x="1296" y="694"/>
                  </a:lnTo>
                  <a:lnTo>
                    <a:pt x="1336" y="864"/>
                  </a:lnTo>
                  <a:lnTo>
                    <a:pt x="1404" y="1070"/>
                  </a:lnTo>
                  <a:lnTo>
                    <a:pt x="1443" y="1208"/>
                  </a:lnTo>
                  <a:lnTo>
                    <a:pt x="1459" y="1292"/>
                  </a:lnTo>
                  <a:lnTo>
                    <a:pt x="1460" y="1331"/>
                  </a:lnTo>
                  <a:lnTo>
                    <a:pt x="1456" y="1375"/>
                  </a:lnTo>
                  <a:lnTo>
                    <a:pt x="1437" y="1529"/>
                  </a:lnTo>
                  <a:lnTo>
                    <a:pt x="1434" y="1639"/>
                  </a:lnTo>
                  <a:lnTo>
                    <a:pt x="1434" y="1639"/>
                  </a:lnTo>
                  <a:lnTo>
                    <a:pt x="1230" y="2100"/>
                  </a:lnTo>
                  <a:lnTo>
                    <a:pt x="1306" y="2124"/>
                  </a:lnTo>
                  <a:lnTo>
                    <a:pt x="1741" y="2202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 rot="483900">
              <a:off x="1339406" y="5580034"/>
              <a:ext cx="669140" cy="425592"/>
            </a:xfrm>
            <a:prstGeom prst="ellipse">
              <a:avLst/>
            </a:prstGeom>
            <a:solidFill>
              <a:srgbClr val="E2C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85FA885-5472-473D-AA83-DEE582507122}"/>
              </a:ext>
            </a:extLst>
          </p:cNvPr>
          <p:cNvSpPr/>
          <p:nvPr/>
        </p:nvSpPr>
        <p:spPr>
          <a:xfrm>
            <a:off x="4016208" y="556240"/>
            <a:ext cx="7771085" cy="503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Google Shape;1147;p91">
            <a:extLst>
              <a:ext uri="{FF2B5EF4-FFF2-40B4-BE49-F238E27FC236}">
                <a16:creationId xmlns="" xmlns:a16="http://schemas.microsoft.com/office/drawing/2014/main" id="{7AE5222A-6033-471D-BA65-460E416D80D8}"/>
              </a:ext>
            </a:extLst>
          </p:cNvPr>
          <p:cNvSpPr/>
          <p:nvPr/>
        </p:nvSpPr>
        <p:spPr>
          <a:xfrm>
            <a:off x="4257386" y="738803"/>
            <a:ext cx="878820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="" xmlns:a16="http://schemas.microsoft.com/office/drawing/2014/main" id="{87305770-CC14-47CD-9620-CF7CB0465F6D}"/>
              </a:ext>
            </a:extLst>
          </p:cNvPr>
          <p:cNvSpPr/>
          <p:nvPr/>
        </p:nvSpPr>
        <p:spPr>
          <a:xfrm>
            <a:off x="4285867" y="1109745"/>
            <a:ext cx="7424074" cy="426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한국어 뉴스 헤드라인을 이용하여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뉴스의 주제를 분류하는 알고리즘 개발</a:t>
            </a:r>
          </a:p>
        </p:txBody>
      </p:sp>
      <p:sp>
        <p:nvSpPr>
          <p:cNvPr id="75" name="Google Shape;1147;p91">
            <a:extLst>
              <a:ext uri="{FF2B5EF4-FFF2-40B4-BE49-F238E27FC236}">
                <a16:creationId xmlns="" xmlns:a16="http://schemas.microsoft.com/office/drawing/2014/main" id="{AD07A466-4EF0-46F1-AC78-3E7032A5D9FB}"/>
              </a:ext>
            </a:extLst>
          </p:cNvPr>
          <p:cNvSpPr/>
          <p:nvPr/>
        </p:nvSpPr>
        <p:spPr>
          <a:xfrm>
            <a:off x="4282287" y="3026767"/>
            <a:ext cx="1241678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기대 효과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6" name="Google Shape;1147;p91">
            <a:extLst>
              <a:ext uri="{FF2B5EF4-FFF2-40B4-BE49-F238E27FC236}">
                <a16:creationId xmlns="" xmlns:a16="http://schemas.microsoft.com/office/drawing/2014/main" id="{BC5CFFE7-D88F-4CA2-8773-4925DCA9D1F6}"/>
              </a:ext>
            </a:extLst>
          </p:cNvPr>
          <p:cNvSpPr/>
          <p:nvPr/>
        </p:nvSpPr>
        <p:spPr>
          <a:xfrm>
            <a:off x="4273999" y="1808988"/>
            <a:ext cx="878820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출처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="" xmlns:a16="http://schemas.microsoft.com/office/drawing/2014/main" id="{7842BEE8-184D-49D6-A0DB-682FEE21F35D}"/>
              </a:ext>
            </a:extLst>
          </p:cNvPr>
          <p:cNvSpPr/>
          <p:nvPr/>
        </p:nvSpPr>
        <p:spPr>
          <a:xfrm>
            <a:off x="4282287" y="2161076"/>
            <a:ext cx="7127318" cy="730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데이콘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뉴스 토픽 분류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경진대회  </a:t>
            </a:r>
            <a:endParaRPr lang="en-US" altLang="ko-KR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6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3"/>
              </a:rPr>
              <a:t>https://dacon.io/competitions/official/235747/overview/description</a:t>
            </a:r>
            <a:endParaRPr lang="ko-KR" altLang="en-US" sz="1600" b="0" dirty="0">
              <a:effectLst/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="" xmlns:a16="http://schemas.microsoft.com/office/drawing/2014/main" id="{FB5CDC42-AA99-48E7-810D-D13AF98FFF70}"/>
              </a:ext>
            </a:extLst>
          </p:cNvPr>
          <p:cNvSpPr/>
          <p:nvPr/>
        </p:nvSpPr>
        <p:spPr>
          <a:xfrm>
            <a:off x="4261171" y="3458921"/>
            <a:ext cx="7424074" cy="127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텍스트 데이터를 학습시켜 뉴스 헤드라인이 어떤 주제에 해당하는지 예측 분류하고자 함 이를 통해 텍스트 데이터들이 가지는 속성이나 특징을 학습시켜 원하는 분야에 다양하게 적용 응용할 수 있을 것으로 기대 </a:t>
            </a:r>
            <a:endParaRPr lang="en-US" altLang="ko-KR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(ex.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대사를 통한 특정 장면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액션신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분류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당근 마켓 동내 생활 게시판에 중고거래 게시글을 구분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차단하는 서비스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4186067" y="4870889"/>
            <a:ext cx="7465732" cy="580089"/>
            <a:chOff x="4088283" y="5681011"/>
            <a:chExt cx="6530123" cy="507392"/>
          </a:xfrm>
        </p:grpSpPr>
        <p:sp>
          <p:nvSpPr>
            <p:cNvPr id="239" name="평행 사변형 238"/>
            <p:cNvSpPr/>
            <p:nvPr/>
          </p:nvSpPr>
          <p:spPr>
            <a:xfrm>
              <a:off x="4801441" y="6085829"/>
              <a:ext cx="5065360" cy="102574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b="1" dirty="0">
                <a:solidFill>
                  <a:schemeClr val="bg1"/>
                </a:solidFill>
                <a:latin typeface="에스코어 드림 5 Medium" panose="020B0503030302020204" pitchFamily="34" charset="-127"/>
              </a:endParaRPr>
            </a:p>
          </p:txBody>
        </p:sp>
        <p:sp>
          <p:nvSpPr>
            <p:cNvPr id="238" name="평행 사변형 237"/>
            <p:cNvSpPr/>
            <p:nvPr/>
          </p:nvSpPr>
          <p:spPr>
            <a:xfrm>
              <a:off x="4572248" y="5771794"/>
              <a:ext cx="6046158" cy="306858"/>
            </a:xfrm>
            <a:prstGeom prst="parallelogram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300" b="1" dirty="0">
                  <a:solidFill>
                    <a:schemeClr val="bg1"/>
                  </a:solidFill>
                  <a:latin typeface="에스코어 드림 5 Medium" panose="020B0503030302020204" pitchFamily="34" charset="-127"/>
                </a:rPr>
                <a:t>한국어 뉴스 헤드라인을 이용하여</a:t>
              </a:r>
              <a:r>
                <a:rPr lang="en-US" altLang="ko-KR" sz="1300" b="1" dirty="0">
                  <a:solidFill>
                    <a:schemeClr val="bg1"/>
                  </a:solidFill>
                  <a:latin typeface="에스코어 드림 5 Medium" panose="020B0503030302020204" pitchFamily="34" charset="-127"/>
                </a:rPr>
                <a:t>, </a:t>
              </a:r>
              <a:r>
                <a:rPr lang="ko-KR" altLang="en-US" sz="1300" b="1" dirty="0">
                  <a:solidFill>
                    <a:schemeClr val="bg1"/>
                  </a:solidFill>
                  <a:latin typeface="에스코어 드림 5 Medium" panose="020B0503030302020204" pitchFamily="34" charset="-127"/>
                </a:rPr>
                <a:t>뉴스의 주제를 분류하는 알고리즘 개발  </a:t>
              </a:r>
            </a:p>
          </p:txBody>
        </p:sp>
        <p:sp>
          <p:nvSpPr>
            <p:cNvPr id="236" name="평행 사변형 235"/>
            <p:cNvSpPr/>
            <p:nvPr/>
          </p:nvSpPr>
          <p:spPr>
            <a:xfrm>
              <a:off x="4088283" y="5681011"/>
              <a:ext cx="831067" cy="503846"/>
            </a:xfrm>
            <a:prstGeom prst="parallelogram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에스코어 드림 5 Medium" panose="020B0503030302020204" pitchFamily="34" charset="-127"/>
                </a:rPr>
                <a:t>주제</a:t>
              </a:r>
              <a:endParaRPr lang="en-US" altLang="ko-KR" b="1" dirty="0">
                <a:solidFill>
                  <a:schemeClr val="bg1"/>
                </a:solidFill>
                <a:latin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1) </a:t>
            </a:r>
            <a:r>
              <a:rPr lang="en-US" altLang="ko-KR" sz="1800" b="1" dirty="0">
                <a:ea typeface="에스코어 드림 5 Medium" panose="020B0503030302020204" pitchFamily="34" charset="-127"/>
                <a:cs typeface="+mn-cs"/>
              </a:rPr>
              <a:t>work-flow</a:t>
            </a:r>
            <a:endParaRPr lang="en-US" sz="1800" b="1" dirty="0"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FDA95F18-90DF-4D8F-8D6E-3E5773AAE41A}"/>
              </a:ext>
            </a:extLst>
          </p:cNvPr>
          <p:cNvCxnSpPr>
            <a:cxnSpLocks/>
          </p:cNvCxnSpPr>
          <p:nvPr/>
        </p:nvCxnSpPr>
        <p:spPr>
          <a:xfrm>
            <a:off x="433746" y="1590217"/>
            <a:ext cx="112776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1C4A7B06-E246-4D08-BB14-AF178F5DD2BE}"/>
              </a:ext>
            </a:extLst>
          </p:cNvPr>
          <p:cNvSpPr/>
          <p:nvPr/>
        </p:nvSpPr>
        <p:spPr>
          <a:xfrm>
            <a:off x="1271894" y="1695333"/>
            <a:ext cx="150584" cy="1397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68AA1C4-0D0C-42D5-96C8-953C6C0099AA}"/>
              </a:ext>
            </a:extLst>
          </p:cNvPr>
          <p:cNvSpPr/>
          <p:nvPr/>
        </p:nvSpPr>
        <p:spPr>
          <a:xfrm>
            <a:off x="3173481" y="1695333"/>
            <a:ext cx="150584" cy="1397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65BE0C21-E25B-4375-ABDB-6B362BFF737F}"/>
              </a:ext>
            </a:extLst>
          </p:cNvPr>
          <p:cNvSpPr/>
          <p:nvPr/>
        </p:nvSpPr>
        <p:spPr>
          <a:xfrm>
            <a:off x="5075068" y="1695333"/>
            <a:ext cx="150584" cy="1397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523A6B1-C096-44F7-813F-2CECB88D7058}"/>
              </a:ext>
            </a:extLst>
          </p:cNvPr>
          <p:cNvSpPr/>
          <p:nvPr/>
        </p:nvSpPr>
        <p:spPr>
          <a:xfrm>
            <a:off x="6976655" y="1695333"/>
            <a:ext cx="150584" cy="1397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742E94A-ED30-434D-BC88-4A5A46CE8E85}"/>
              </a:ext>
            </a:extLst>
          </p:cNvPr>
          <p:cNvSpPr/>
          <p:nvPr/>
        </p:nvSpPr>
        <p:spPr>
          <a:xfrm>
            <a:off x="8878242" y="1695333"/>
            <a:ext cx="150584" cy="1397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EE2D2BF1-E5B5-41D3-834A-D32420F68709}"/>
              </a:ext>
            </a:extLst>
          </p:cNvPr>
          <p:cNvSpPr/>
          <p:nvPr/>
        </p:nvSpPr>
        <p:spPr>
          <a:xfrm>
            <a:off x="10779828" y="1695333"/>
            <a:ext cx="150584" cy="1397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14C088EF-66AF-483B-A8BA-CCEE6782FEAB}"/>
              </a:ext>
            </a:extLst>
          </p:cNvPr>
          <p:cNvSpPr/>
          <p:nvPr/>
        </p:nvSpPr>
        <p:spPr>
          <a:xfrm>
            <a:off x="1286295" y="2330910"/>
            <a:ext cx="121782" cy="58016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A4AE138-2982-4A4B-B75D-CCFEEA25A782}"/>
              </a:ext>
            </a:extLst>
          </p:cNvPr>
          <p:cNvSpPr/>
          <p:nvPr/>
        </p:nvSpPr>
        <p:spPr>
          <a:xfrm>
            <a:off x="3187882" y="2330910"/>
            <a:ext cx="121782" cy="58016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CC2019A-17E0-4FEA-965C-D6777F711DCD}"/>
              </a:ext>
            </a:extLst>
          </p:cNvPr>
          <p:cNvSpPr/>
          <p:nvPr/>
        </p:nvSpPr>
        <p:spPr>
          <a:xfrm>
            <a:off x="5089469" y="2330910"/>
            <a:ext cx="121782" cy="58016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D7AF600E-FD61-4710-88B2-1CF0A2ACBBAC}"/>
              </a:ext>
            </a:extLst>
          </p:cNvPr>
          <p:cNvSpPr/>
          <p:nvPr/>
        </p:nvSpPr>
        <p:spPr>
          <a:xfrm>
            <a:off x="6991056" y="2330910"/>
            <a:ext cx="121782" cy="58016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CBE0D0BA-AC10-4F30-B3CC-75DE1C4A7871}"/>
              </a:ext>
            </a:extLst>
          </p:cNvPr>
          <p:cNvSpPr/>
          <p:nvPr/>
        </p:nvSpPr>
        <p:spPr>
          <a:xfrm>
            <a:off x="8892643" y="2330910"/>
            <a:ext cx="121782" cy="58016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B359238B-6674-4D53-B64C-3C682FE6C713}"/>
              </a:ext>
            </a:extLst>
          </p:cNvPr>
          <p:cNvSpPr/>
          <p:nvPr/>
        </p:nvSpPr>
        <p:spPr>
          <a:xfrm>
            <a:off x="10794229" y="2330910"/>
            <a:ext cx="121782" cy="58016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EEF4E813-425B-48CC-A022-C07AA8AEC443}"/>
              </a:ext>
            </a:extLst>
          </p:cNvPr>
          <p:cNvGrpSpPr/>
          <p:nvPr/>
        </p:nvGrpSpPr>
        <p:grpSpPr>
          <a:xfrm>
            <a:off x="1347186" y="1889007"/>
            <a:ext cx="9507934" cy="372654"/>
            <a:chOff x="1351557" y="2788558"/>
            <a:chExt cx="9507934" cy="44417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294175F8-AF06-40FD-905D-DAF166977EB7}"/>
                </a:ext>
              </a:extLst>
            </p:cNvPr>
            <p:cNvCxnSpPr>
              <a:cxnSpLocks/>
            </p:cNvCxnSpPr>
            <p:nvPr/>
          </p:nvCxnSpPr>
          <p:spPr>
            <a:xfrm>
              <a:off x="1351557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B36C1EE-8DF4-418A-849D-7B97974BDB1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44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0E509A10-0995-4DA8-945C-65F63EFE80C4}"/>
                </a:ext>
              </a:extLst>
            </p:cNvPr>
            <p:cNvCxnSpPr>
              <a:cxnSpLocks/>
            </p:cNvCxnSpPr>
            <p:nvPr/>
          </p:nvCxnSpPr>
          <p:spPr>
            <a:xfrm>
              <a:off x="5154731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DB2CEFF-27D1-483C-BDA9-1D5A6F889805}"/>
                </a:ext>
              </a:extLst>
            </p:cNvPr>
            <p:cNvCxnSpPr>
              <a:cxnSpLocks/>
            </p:cNvCxnSpPr>
            <p:nvPr/>
          </p:nvCxnSpPr>
          <p:spPr>
            <a:xfrm>
              <a:off x="7056318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F4D4C92-B357-48B7-87F3-566ADEE6021D}"/>
                </a:ext>
              </a:extLst>
            </p:cNvPr>
            <p:cNvCxnSpPr>
              <a:cxnSpLocks/>
            </p:cNvCxnSpPr>
            <p:nvPr/>
          </p:nvCxnSpPr>
          <p:spPr>
            <a:xfrm>
              <a:off x="8957905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2BE94F5A-8C70-481E-8671-85C29712ED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9491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C94CB1DA-BE6E-4F73-88E3-9DA9FAED5FC7}"/>
              </a:ext>
            </a:extLst>
          </p:cNvPr>
          <p:cNvSpPr/>
          <p:nvPr/>
        </p:nvSpPr>
        <p:spPr>
          <a:xfrm>
            <a:off x="783504" y="1254898"/>
            <a:ext cx="1080453" cy="346234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</a:rPr>
              <a:t>STEP 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="" xmlns:a16="http://schemas.microsoft.com/office/drawing/2014/main" id="{2406ECAC-9A44-46AC-BD1F-5E73D5C98FBD}"/>
              </a:ext>
            </a:extLst>
          </p:cNvPr>
          <p:cNvSpPr/>
          <p:nvPr/>
        </p:nvSpPr>
        <p:spPr>
          <a:xfrm>
            <a:off x="2685091" y="1254898"/>
            <a:ext cx="1080453" cy="346234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STEP 2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A6B7FC8A-2BF7-4473-8318-A25E7253B01B}"/>
              </a:ext>
            </a:extLst>
          </p:cNvPr>
          <p:cNvSpPr/>
          <p:nvPr/>
        </p:nvSpPr>
        <p:spPr>
          <a:xfrm>
            <a:off x="4586678" y="1264415"/>
            <a:ext cx="1080453" cy="346234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STEP 3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55" name="Rectangle: Rounded Corners 48">
            <a:extLst>
              <a:ext uri="{FF2B5EF4-FFF2-40B4-BE49-F238E27FC236}">
                <a16:creationId xmlns="" xmlns:a16="http://schemas.microsoft.com/office/drawing/2014/main" id="{E1EE6CFD-AA9A-4B51-9D53-714A881C3882}"/>
              </a:ext>
            </a:extLst>
          </p:cNvPr>
          <p:cNvSpPr/>
          <p:nvPr/>
        </p:nvSpPr>
        <p:spPr>
          <a:xfrm>
            <a:off x="6511720" y="1243858"/>
            <a:ext cx="1080453" cy="346234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STEP 4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56" name="Rectangle: Rounded Corners 48">
            <a:extLst>
              <a:ext uri="{FF2B5EF4-FFF2-40B4-BE49-F238E27FC236}">
                <a16:creationId xmlns="" xmlns:a16="http://schemas.microsoft.com/office/drawing/2014/main" id="{71165CCF-5C1C-42A4-AFE5-261A5482BC22}"/>
              </a:ext>
            </a:extLst>
          </p:cNvPr>
          <p:cNvSpPr/>
          <p:nvPr/>
        </p:nvSpPr>
        <p:spPr>
          <a:xfrm>
            <a:off x="8389851" y="1272024"/>
            <a:ext cx="1080453" cy="346234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STEP 5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57" name="Rectangle: Rounded Corners 48">
            <a:extLst>
              <a:ext uri="{FF2B5EF4-FFF2-40B4-BE49-F238E27FC236}">
                <a16:creationId xmlns="" xmlns:a16="http://schemas.microsoft.com/office/drawing/2014/main" id="{56862E27-D763-49DE-B93B-59A5C7859B21}"/>
              </a:ext>
            </a:extLst>
          </p:cNvPr>
          <p:cNvSpPr/>
          <p:nvPr/>
        </p:nvSpPr>
        <p:spPr>
          <a:xfrm>
            <a:off x="10291438" y="1274598"/>
            <a:ext cx="1080453" cy="346234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STEP 6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="" xmlns:a16="http://schemas.microsoft.com/office/drawing/2014/main" id="{2F91E38F-64B6-4EBB-85A8-AE47116565B0}"/>
              </a:ext>
            </a:extLst>
          </p:cNvPr>
          <p:cNvSpPr/>
          <p:nvPr/>
        </p:nvSpPr>
        <p:spPr>
          <a:xfrm>
            <a:off x="532767" y="2391799"/>
            <a:ext cx="1750617" cy="1984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82880" rIns="137160" bIns="9144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사전 기획</a:t>
            </a:r>
            <a:endParaRPr lang="en-US" altLang="ko-KR" sz="14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주제 탐색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팀장 선정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팀명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 선정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sz="14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38" name="Rectangle 14">
            <a:extLst>
              <a:ext uri="{FF2B5EF4-FFF2-40B4-BE49-F238E27FC236}">
                <a16:creationId xmlns="" xmlns:a16="http://schemas.microsoft.com/office/drawing/2014/main" id="{B3610E6C-AE60-4580-B942-7D6647E69D10}"/>
              </a:ext>
            </a:extLst>
          </p:cNvPr>
          <p:cNvSpPr/>
          <p:nvPr/>
        </p:nvSpPr>
        <p:spPr>
          <a:xfrm>
            <a:off x="2434354" y="2391798"/>
            <a:ext cx="1750617" cy="1984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데이터 </a:t>
            </a:r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EDA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기본 모델 </a:t>
            </a: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fitting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X, Y 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데이터 확인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="" xmlns:a16="http://schemas.microsoft.com/office/drawing/2014/main" id="{380E4F7C-BCF3-4115-9B5B-8A91DA157C72}"/>
              </a:ext>
            </a:extLst>
          </p:cNvPr>
          <p:cNvSpPr/>
          <p:nvPr/>
        </p:nvSpPr>
        <p:spPr>
          <a:xfrm>
            <a:off x="4335941" y="2391798"/>
            <a:ext cx="1750617" cy="1984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전처리</a:t>
            </a:r>
            <a:endParaRPr lang="en-US" altLang="ko-KR" sz="14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Y 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데이터 </a:t>
            </a:r>
            <a:r>
              <a:rPr lang="ko-KR" altLang="en-US" sz="12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전처리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Text Data </a:t>
            </a:r>
            <a:r>
              <a:rPr lang="en-US" altLang="ko-KR" sz="9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Agumentation</a:t>
            </a:r>
            <a:endParaRPr lang="en-US" altLang="ko-KR" sz="9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X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 데이터 </a:t>
            </a:r>
            <a:r>
              <a:rPr lang="ko-KR" altLang="en-US" sz="12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전처리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한자 한글 변환</a:t>
            </a:r>
            <a:r>
              <a:rPr lang="en-US" altLang="ko-KR" sz="9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특수문자</a:t>
            </a:r>
            <a:r>
              <a:rPr lang="en-US" altLang="ko-KR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·</a:t>
            </a:r>
            <a:r>
              <a:rPr lang="ko-KR" altLang="en-US" sz="9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숫자</a:t>
            </a:r>
            <a:r>
              <a:rPr lang="en-US" altLang="ko-KR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·</a:t>
            </a:r>
            <a:r>
              <a:rPr lang="ko-KR" altLang="en-US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영어</a:t>
            </a:r>
            <a:r>
              <a:rPr lang="en-US" altLang="ko-KR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·</a:t>
            </a:r>
            <a:r>
              <a:rPr lang="ko-KR" altLang="en-US" sz="900" b="0" i="0" u="none" strike="noStrike" kern="1200" spc="0" baseline="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한글자</a:t>
            </a:r>
            <a:r>
              <a:rPr lang="ko-KR" altLang="en-US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제거</a:t>
            </a:r>
            <a:r>
              <a:rPr lang="en-US" altLang="ko-KR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, </a:t>
            </a:r>
            <a:r>
              <a:rPr lang="ko-KR" altLang="en-US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불용어처리</a:t>
            </a:r>
            <a:r>
              <a:rPr lang="en-US" altLang="ko-KR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, </a:t>
            </a:r>
            <a:r>
              <a:rPr lang="ko-KR" altLang="en-US" sz="900" b="0" i="0" u="none" strike="noStrike" kern="1200" spc="0" baseline="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동사 통일</a:t>
            </a:r>
            <a:endParaRPr lang="en-US" altLang="ko-KR" sz="900" b="0" i="0" u="none" strike="noStrike" kern="1200" spc="0" baseline="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50" name="Rectangle 15">
            <a:extLst>
              <a:ext uri="{FF2B5EF4-FFF2-40B4-BE49-F238E27FC236}">
                <a16:creationId xmlns="" xmlns:a16="http://schemas.microsoft.com/office/drawing/2014/main" id="{13E96BA5-DEA6-43D1-956A-E9A96095607E}"/>
              </a:ext>
            </a:extLst>
          </p:cNvPr>
          <p:cNvSpPr/>
          <p:nvPr/>
        </p:nvSpPr>
        <p:spPr>
          <a:xfrm>
            <a:off x="6237528" y="2388922"/>
            <a:ext cx="1750617" cy="1984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최종 모델 </a:t>
            </a:r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fitting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RNN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LSTM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Transformer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2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KoBERT</a:t>
            </a:r>
            <a:endParaRPr lang="en-US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51" name="Rectangle 15">
            <a:extLst>
              <a:ext uri="{FF2B5EF4-FFF2-40B4-BE49-F238E27FC236}">
                <a16:creationId xmlns="" xmlns:a16="http://schemas.microsoft.com/office/drawing/2014/main" id="{93632FE7-2996-4D78-A634-A5535265CCCC}"/>
              </a:ext>
            </a:extLst>
          </p:cNvPr>
          <p:cNvSpPr/>
          <p:nvPr/>
        </p:nvSpPr>
        <p:spPr>
          <a:xfrm>
            <a:off x="8139115" y="2402552"/>
            <a:ext cx="1750617" cy="1984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결과 및 해석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train, test split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/>
                </a:solidFill>
                <a:latin typeface="에스코어 드림 5 Medium" panose="020B0503030302020204" pitchFamily="34" charset="-127"/>
              </a:rPr>
              <a:t>데이콘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 제출 결과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</p:txBody>
      </p:sp>
      <p:sp>
        <p:nvSpPr>
          <p:cNvPr id="52" name="Rectangle 15">
            <a:extLst>
              <a:ext uri="{FF2B5EF4-FFF2-40B4-BE49-F238E27FC236}">
                <a16:creationId xmlns="" xmlns:a16="http://schemas.microsoft.com/office/drawing/2014/main" id="{B93B4F8B-4016-43E7-9815-F2956A8EC7AD}"/>
              </a:ext>
            </a:extLst>
          </p:cNvPr>
          <p:cNvSpPr/>
          <p:nvPr/>
        </p:nvSpPr>
        <p:spPr>
          <a:xfrm>
            <a:off x="10040702" y="2388922"/>
            <a:ext cx="1750617" cy="1984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한계 및 의의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의의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</a:rPr>
              <a:t>한계점</a:t>
            </a:r>
            <a:endParaRPr lang="en-US" altLang="ko-KR" sz="1200" dirty="0">
              <a:solidFill>
                <a:schemeClr val="tx1"/>
              </a:solidFill>
              <a:latin typeface="에스코어 드림 5 Medium" panose="020B0503030302020204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5FC0222-3F94-4BC8-8D10-3B104FAD0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25830"/>
              </p:ext>
            </p:extLst>
          </p:nvPr>
        </p:nvGraphicFramePr>
        <p:xfrm>
          <a:off x="532767" y="4551529"/>
          <a:ext cx="11258553" cy="214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1">
                  <a:extLst>
                    <a:ext uri="{9D8B030D-6E8A-4147-A177-3AD203B41FA5}">
                      <a16:colId xmlns="" xmlns:a16="http://schemas.microsoft.com/office/drawing/2014/main" val="1785542736"/>
                    </a:ext>
                  </a:extLst>
                </a:gridCol>
                <a:gridCol w="3752851">
                  <a:extLst>
                    <a:ext uri="{9D8B030D-6E8A-4147-A177-3AD203B41FA5}">
                      <a16:colId xmlns="" xmlns:a16="http://schemas.microsoft.com/office/drawing/2014/main" val="2443690438"/>
                    </a:ext>
                  </a:extLst>
                </a:gridCol>
                <a:gridCol w="3752851">
                  <a:extLst>
                    <a:ext uri="{9D8B030D-6E8A-4147-A177-3AD203B41FA5}">
                      <a16:colId xmlns="" xmlns:a16="http://schemas.microsoft.com/office/drawing/2014/main" val="668718216"/>
                    </a:ext>
                  </a:extLst>
                </a:gridCol>
              </a:tblGrid>
              <a:tr h="3306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에스코어 드림 5 Medium" panose="020B0503030302020204" pitchFamily="34" charset="-127"/>
                        </a:rPr>
                        <a:t>분석 패키지</a:t>
                      </a:r>
                      <a:endParaRPr lang="en-US" sz="1200" b="1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에스코어 드림 5 Medium" panose="020B0503030302020204" pitchFamily="34" charset="-127"/>
                        </a:rPr>
                        <a:t>시각화 패키지</a:t>
                      </a:r>
                      <a:endParaRPr lang="en-US" sz="1200" b="1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에스코어 드림 5 Medium" panose="020B0503030302020204" pitchFamily="34" charset="-127"/>
                        </a:rPr>
                        <a:t>사용 모듈</a:t>
                      </a:r>
                      <a:endParaRPr lang="en-US" sz="1200" b="1" dirty="0">
                        <a:latin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2326567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numpy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as np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matplotlib.pyplot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as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plt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torch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9830028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pandas as pd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kobert.pytorch_kobert 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4518703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re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import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tensorflow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as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8729408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6822000"/>
                  </a:ext>
                </a:extLst>
              </a:tr>
              <a:tr h="3007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3252939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52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1224625" y="1317070"/>
            <a:ext cx="4398305" cy="2418276"/>
            <a:chOff x="6284976" y="1400627"/>
            <a:chExt cx="5449824" cy="2391196"/>
          </a:xfrm>
        </p:grpSpPr>
        <p:sp>
          <p:nvSpPr>
            <p:cNvPr id="9" name="Content Placeholder 2">
              <a:extLst>
                <a:ext uri="{FF2B5EF4-FFF2-40B4-BE49-F238E27FC236}">
                  <a16:creationId xmlns=""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1861423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title :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뉴스 헤드라인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topic_idx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: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뉴스 주제 인덱스 값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(label), IT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과학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(0),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경제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(1),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사회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(2),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생활문화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(3),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세계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(4),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스포츠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(5),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정치</a:t>
              </a: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(6)</a:t>
              </a:r>
              <a:r>
                <a:rPr lang="en-US" altLang="ko-KR" sz="1200" dirty="0">
                  <a:effectLst/>
                  <a:latin typeface="에스코어 드림 5 Medium" panose="020B0503030302020204" pitchFamily="34" charset="-127"/>
                </a:rPr>
                <a:t/>
              </a:r>
              <a:br>
                <a:rPr lang="en-US" altLang="ko-KR" sz="1200" dirty="0">
                  <a:effectLst/>
                  <a:latin typeface="에스코어 드림 5 Medium" panose="020B0503030302020204" pitchFamily="34" charset="-127"/>
                </a:rPr>
              </a:br>
              <a:endParaRPr lang="en-US" sz="1800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=""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7"/>
              <a:ext cx="5449824" cy="30433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train_data.csv (</a:t>
              </a:r>
              <a:r>
                <a:rPr lang="ko-KR" alt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총 </a:t>
              </a:r>
              <a:r>
                <a:rPr lang="en-US" altLang="ko-KR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45,653</a:t>
              </a:r>
              <a:r>
                <a:rPr lang="ko-KR" alt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r>
                <a:rPr lang="en-US" altLang="ko-KR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r>
                <a:rPr lang="ko-KR" alt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endParaRPr 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0123"/>
              </p:ext>
            </p:extLst>
          </p:nvPr>
        </p:nvGraphicFramePr>
        <p:xfrm>
          <a:off x="2582353" y="3836130"/>
          <a:ext cx="7027294" cy="25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49">
                  <a:extLst>
                    <a:ext uri="{9D8B030D-6E8A-4147-A177-3AD203B41FA5}">
                      <a16:colId xmlns="" xmlns:a16="http://schemas.microsoft.com/office/drawing/2014/main" val="1437423842"/>
                    </a:ext>
                  </a:extLst>
                </a:gridCol>
                <a:gridCol w="4656145">
                  <a:extLst>
                    <a:ext uri="{9D8B030D-6E8A-4147-A177-3AD203B41FA5}">
                      <a16:colId xmlns="" xmlns:a16="http://schemas.microsoft.com/office/drawing/2014/main" val="1958810941"/>
                    </a:ext>
                  </a:extLst>
                </a:gridCol>
              </a:tblGrid>
              <a:tr h="3498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에스코어 드림 5 Medium" panose="020B0503030302020204" pitchFamily="34" charset="-127"/>
                        </a:rPr>
                        <a:t>topic_idx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에스코어 드림 5 Medium" panose="020B0503030302020204" pitchFamily="34" charset="-127"/>
                        </a:rPr>
                        <a:t>title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웹툰 나이트에 참가한 작가들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북한인권법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일 시행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북한인권재단 다음주 출범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與 검찰개혁 강공 드라이브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한국당 검찰 겁박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홍위병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정치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이라크총리 민생고 시위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100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여명 사망 진상조사 지시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그래픽 기업경기실사지수 낙폭 메르스 이후 최대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77894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498840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36813" y="1260116"/>
            <a:ext cx="324730" cy="421686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=""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22" name="Freeform 56">
              <a:extLst>
                <a:ext uri="{FF2B5EF4-FFF2-40B4-BE49-F238E27FC236}">
                  <a16:creationId xmlns=""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2)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데이터 명세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grpSp>
        <p:nvGrpSpPr>
          <p:cNvPr id="14" name="Group 19">
            <a:extLst>
              <a:ext uri="{FF2B5EF4-FFF2-40B4-BE49-F238E27FC236}">
                <a16:creationId xmlns="" xmlns:a16="http://schemas.microsoft.com/office/drawing/2014/main" id="{DA92D43B-6D72-444A-AD08-724AE6E432BF}"/>
              </a:ext>
            </a:extLst>
          </p:cNvPr>
          <p:cNvGrpSpPr/>
          <p:nvPr/>
        </p:nvGrpSpPr>
        <p:grpSpPr>
          <a:xfrm>
            <a:off x="6870169" y="1290569"/>
            <a:ext cx="324730" cy="421686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15" name="Freeform 55">
              <a:extLst>
                <a:ext uri="{FF2B5EF4-FFF2-40B4-BE49-F238E27FC236}">
                  <a16:creationId xmlns="" xmlns:a16="http://schemas.microsoft.com/office/drawing/2014/main" id="{E3CEE6DE-9176-4160-80AF-41C6AEDA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16" name="Freeform 56">
              <a:extLst>
                <a:ext uri="{FF2B5EF4-FFF2-40B4-BE49-F238E27FC236}">
                  <a16:creationId xmlns="" xmlns:a16="http://schemas.microsoft.com/office/drawing/2014/main" id="{EF42FB4A-CFC2-488B-BF48-F497292FA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에스코어 드림 5 Medium" panose="020B0503030302020204" pitchFamily="34" charset="-127"/>
              </a:endParaRP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="" xmlns:a16="http://schemas.microsoft.com/office/drawing/2014/main" id="{0E82E8DA-0173-407F-A566-B349FC20C35C}"/>
              </a:ext>
            </a:extLst>
          </p:cNvPr>
          <p:cNvGrpSpPr/>
          <p:nvPr/>
        </p:nvGrpSpPr>
        <p:grpSpPr>
          <a:xfrm>
            <a:off x="7283840" y="1343108"/>
            <a:ext cx="4398305" cy="843485"/>
            <a:chOff x="6284976" y="1400627"/>
            <a:chExt cx="5449824" cy="834040"/>
          </a:xfrm>
        </p:grpSpPr>
        <p:sp>
          <p:nvSpPr>
            <p:cNvPr id="25" name="Content Placeholder 2">
              <a:extLst>
                <a:ext uri="{FF2B5EF4-FFF2-40B4-BE49-F238E27FC236}">
                  <a16:creationId xmlns="" xmlns:a16="http://schemas.microsoft.com/office/drawing/2014/main" id="{140852A1-D404-48FD-9B66-C889E8CF0D8C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30426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title : </a:t>
              </a:r>
              <a:r>
                <a:rPr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뉴스 헤드라인</a:t>
              </a:r>
              <a:endParaRPr lang="en-US" sz="1500" dirty="0">
                <a:latin typeface="에스코어 드림 5 Medium" panose="020B0503030302020204" pitchFamily="34" charset="-127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="" xmlns:a16="http://schemas.microsoft.com/office/drawing/2014/main" id="{044CAB2D-99C6-46A8-897D-BBB9FD87CF6B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7"/>
              <a:ext cx="5449824" cy="30433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test_data.csv (</a:t>
              </a:r>
              <a:r>
                <a:rPr lang="ko-KR" alt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총 </a:t>
              </a:r>
              <a:r>
                <a:rPr lang="en-US" altLang="ko-KR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9,131</a:t>
              </a:r>
              <a:r>
                <a:rPr lang="ko-KR" alt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r>
                <a:rPr lang="en-US" altLang="ko-KR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r>
                <a:rPr lang="ko-KR" altLang="en-US" sz="20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endParaRPr 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27" name="Straight Connector 18">
              <a:extLst>
                <a:ext uri="{FF2B5EF4-FFF2-40B4-BE49-F238E27FC236}">
                  <a16:creationId xmlns="" xmlns:a16="http://schemas.microsoft.com/office/drawing/2014/main" id="{C87434CE-3B55-48DF-87E7-846398C4046F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="" xmlns:a16="http://schemas.microsoft.com/office/drawing/2014/main" id="{CF9E1A5D-1682-4898-BE0D-104934734DAE}"/>
              </a:ext>
            </a:extLst>
          </p:cNvPr>
          <p:cNvSpPr/>
          <p:nvPr/>
        </p:nvSpPr>
        <p:spPr>
          <a:xfrm>
            <a:off x="5974757" y="1650885"/>
            <a:ext cx="543585" cy="3577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8">
            <a:extLst>
              <a:ext uri="{FF2B5EF4-FFF2-40B4-BE49-F238E27FC236}">
                <a16:creationId xmlns="" xmlns:a16="http://schemas.microsoft.com/office/drawing/2014/main" id="{E8FA118A-0C69-4DE8-8786-B04CF0D53BFD}"/>
              </a:ext>
            </a:extLst>
          </p:cNvPr>
          <p:cNvSpPr/>
          <p:nvPr/>
        </p:nvSpPr>
        <p:spPr>
          <a:xfrm>
            <a:off x="5925972" y="1973394"/>
            <a:ext cx="768283" cy="426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="" xmlns:a16="http://schemas.microsoft.com/office/drawing/2014/main" id="{9039A9D8-50D2-4E03-B6A9-EE6EC825CAAC}"/>
              </a:ext>
            </a:extLst>
          </p:cNvPr>
          <p:cNvSpPr/>
          <p:nvPr/>
        </p:nvSpPr>
        <p:spPr>
          <a:xfrm>
            <a:off x="3437581" y="3146143"/>
            <a:ext cx="1414249" cy="426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</a:t>
            </a:r>
            <a:r>
              <a:rPr lang="ko-KR" altLang="en-US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</a:t>
            </a:r>
            <a:r>
              <a:rPr lang="en-US" altLang="ko-KR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 </a:t>
            </a:r>
            <a:r>
              <a:rPr lang="ko-KR" altLang="en-US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</a:t>
            </a:r>
          </a:p>
        </p:txBody>
      </p:sp>
      <p:sp>
        <p:nvSpPr>
          <p:cNvPr id="31" name="화살표: 굽음 30">
            <a:extLst>
              <a:ext uri="{FF2B5EF4-FFF2-40B4-BE49-F238E27FC236}">
                <a16:creationId xmlns="" xmlns:a16="http://schemas.microsoft.com/office/drawing/2014/main" id="{9E70ECAA-4C23-42AD-AF86-BEA4C9E959F2}"/>
              </a:ext>
            </a:extLst>
          </p:cNvPr>
          <p:cNvSpPr/>
          <p:nvPr/>
        </p:nvSpPr>
        <p:spPr>
          <a:xfrm>
            <a:off x="7390902" y="3120754"/>
            <a:ext cx="736339" cy="614203"/>
          </a:xfrm>
          <a:prstGeom prst="bentArrow">
            <a:avLst>
              <a:gd name="adj1" fmla="val 20553"/>
              <a:gd name="adj2" fmla="val 25556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="" xmlns:a16="http://schemas.microsoft.com/office/drawing/2014/main" id="{00AC8F2F-B0B8-48D3-BEC4-E131161ED687}"/>
              </a:ext>
            </a:extLst>
          </p:cNvPr>
          <p:cNvSpPr/>
          <p:nvPr/>
        </p:nvSpPr>
        <p:spPr>
          <a:xfrm rot="14646754">
            <a:off x="3027714" y="3169938"/>
            <a:ext cx="585351" cy="392266"/>
          </a:xfrm>
          <a:prstGeom prst="rightArrow">
            <a:avLst>
              <a:gd name="adj1" fmla="val 29307"/>
              <a:gd name="adj2" fmla="val 389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34E591C0-7AC7-40E3-8062-A2AE97DA230E}"/>
              </a:ext>
            </a:extLst>
          </p:cNvPr>
          <p:cNvSpPr/>
          <p:nvPr/>
        </p:nvSpPr>
        <p:spPr>
          <a:xfrm>
            <a:off x="8127241" y="3064883"/>
            <a:ext cx="3500031" cy="426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완전한 문장이 아닌 핵심 단어의 나열로 구성</a:t>
            </a:r>
          </a:p>
        </p:txBody>
      </p:sp>
    </p:spTree>
    <p:extLst>
      <p:ext uri="{BB962C8B-B14F-4D97-AF65-F5344CB8AC3E}">
        <p14:creationId xmlns:p14="http://schemas.microsoft.com/office/powerpoint/2010/main" val="42574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3)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사용 모델 소개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60B88D1E-FEED-4A8E-ADB8-7C25D0DCC83C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RNN, LSTM, Transformer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Google Shape;1147;p91">
            <a:extLst>
              <a:ext uri="{FF2B5EF4-FFF2-40B4-BE49-F238E27FC236}">
                <a16:creationId xmlns="" xmlns:a16="http://schemas.microsoft.com/office/drawing/2014/main" id="{9845BA65-721F-49F2-861B-330E7D8E04E6}"/>
              </a:ext>
            </a:extLst>
          </p:cNvPr>
          <p:cNvSpPr/>
          <p:nvPr/>
        </p:nvSpPr>
        <p:spPr>
          <a:xfrm>
            <a:off x="435065" y="1460449"/>
            <a:ext cx="1721040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7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RNN</a:t>
            </a:r>
            <a:endParaRPr sz="17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3AD4E588-AA48-47B3-BBC4-EBD37780E790}"/>
              </a:ext>
            </a:extLst>
          </p:cNvPr>
          <p:cNvSpPr/>
          <p:nvPr/>
        </p:nvSpPr>
        <p:spPr>
          <a:xfrm>
            <a:off x="435066" y="1818696"/>
            <a:ext cx="6887866" cy="101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길이의 입력 시퀀스를 처리할 수 있는 인공 신경망이 필요하게 되었는데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자연어 처리에 대표적으로 사용되는 인공 신경망인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입니다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짧은 시퀀스에 효과적인 모델링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38745FE1-2AAD-4AB6-96FA-0D30F447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29" y="1623547"/>
            <a:ext cx="4284624" cy="24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47;p91">
            <a:extLst>
              <a:ext uri="{FF2B5EF4-FFF2-40B4-BE49-F238E27FC236}">
                <a16:creationId xmlns="" xmlns:a16="http://schemas.microsoft.com/office/drawing/2014/main" id="{ED8E3668-E84A-4307-956C-18FE16568B2F}"/>
              </a:ext>
            </a:extLst>
          </p:cNvPr>
          <p:cNvSpPr/>
          <p:nvPr/>
        </p:nvSpPr>
        <p:spPr>
          <a:xfrm>
            <a:off x="435065" y="2888545"/>
            <a:ext cx="1721040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7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LSTM</a:t>
            </a:r>
            <a:endParaRPr sz="17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DE00DFB-AD1D-4D56-9AD9-3FBF6E7EB6B1}"/>
              </a:ext>
            </a:extLst>
          </p:cNvPr>
          <p:cNvSpPr/>
          <p:nvPr/>
        </p:nvSpPr>
        <p:spPr>
          <a:xfrm>
            <a:off x="435065" y="3126558"/>
            <a:ext cx="6846681" cy="88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단점을 보완한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RNN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일종을 장단기 메모리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(Long Short-Term Memory)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라고 하며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줄여서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LSTM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이라고 합니다</a:t>
            </a:r>
          </a:p>
        </p:txBody>
      </p:sp>
      <p:sp>
        <p:nvSpPr>
          <p:cNvPr id="12" name="Google Shape;1147;p91">
            <a:extLst>
              <a:ext uri="{FF2B5EF4-FFF2-40B4-BE49-F238E27FC236}">
                <a16:creationId xmlns="" xmlns:a16="http://schemas.microsoft.com/office/drawing/2014/main" id="{2FFBF167-9307-423C-83EA-4533A05397B3}"/>
              </a:ext>
            </a:extLst>
          </p:cNvPr>
          <p:cNvSpPr/>
          <p:nvPr/>
        </p:nvSpPr>
        <p:spPr>
          <a:xfrm>
            <a:off x="435065" y="4420382"/>
            <a:ext cx="1721040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7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Transformer</a:t>
            </a:r>
            <a:endParaRPr sz="17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76050124-4C7C-46C6-94B5-8CC2B8669020}"/>
              </a:ext>
            </a:extLst>
          </p:cNvPr>
          <p:cNvSpPr/>
          <p:nvPr/>
        </p:nvSpPr>
        <p:spPr>
          <a:xfrm>
            <a:off x="476250" y="4815624"/>
            <a:ext cx="6846681" cy="76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트랜스포머는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'</a:t>
            </a:r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어텐션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'(Attention),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정확히는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'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셀프 </a:t>
            </a:r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에텐션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'(Self-Attention)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이라 불리는 방식을 사용하고 문장 전체를 병렬구조로 번역하는 모델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BA940EB6-068F-48E3-91D3-DD1B5C02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33" y="4014398"/>
            <a:ext cx="3931617" cy="20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DB55F0-9FE8-4E73-9D2D-ABFD564C7969}"/>
              </a:ext>
            </a:extLst>
          </p:cNvPr>
          <p:cNvSpPr txBox="1"/>
          <p:nvPr/>
        </p:nvSpPr>
        <p:spPr>
          <a:xfrm>
            <a:off x="0" y="6492875"/>
            <a:ext cx="5851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https://wikidocs.net/22888</a:t>
            </a: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="" xmlns:a16="http://schemas.microsoft.com/office/drawing/2014/main" id="{963300D7-DE18-4452-9B37-A0C5D78220E4}"/>
              </a:ext>
            </a:extLst>
          </p:cNvPr>
          <p:cNvSpPr/>
          <p:nvPr/>
        </p:nvSpPr>
        <p:spPr>
          <a:xfrm>
            <a:off x="3467328" y="5315780"/>
            <a:ext cx="3833956" cy="1169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     </a:t>
            </a:r>
            <a:r>
              <a:rPr lang="ko-KR" alt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트랜스포머 </a:t>
            </a:r>
            <a:r>
              <a:rPr lang="ko-KR" altLang="en-US" sz="1300" dirty="0" err="1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디코더</a:t>
            </a:r>
            <a:r>
              <a:rPr lang="ko-KR" alt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구조 예시</a:t>
            </a:r>
            <a:r>
              <a:rPr lang="en-US" altLang="ko-KR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)</a:t>
            </a:r>
            <a:endParaRPr lang="en-US" sz="1300" dirty="0">
              <a:solidFill>
                <a:srgbClr val="002060"/>
              </a:solidFill>
              <a:latin typeface="에스코어 드림 5 Medium" panose="020B0503030302020204" pitchFamily="34" charset="-127"/>
            </a:endParaRPr>
          </a:p>
          <a:p>
            <a:r>
              <a: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                 text         +           message</a:t>
            </a:r>
          </a:p>
          <a:p>
            <a:r>
              <a: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              (</a:t>
            </a:r>
            <a:r>
              <a:rPr lang="ko-KR" alt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기사내용</a:t>
            </a:r>
            <a:r>
              <a:rPr lang="en-US" altLang="ko-KR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?)         (</a:t>
            </a:r>
            <a:r>
              <a:rPr lang="ko-KR" alt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메시지를 보내다</a:t>
            </a:r>
            <a:r>
              <a:rPr lang="en-US" altLang="ko-KR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?)</a:t>
            </a:r>
          </a:p>
          <a:p>
            <a:r>
              <a:rPr 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=&gt; text(</a:t>
            </a:r>
            <a:r>
              <a:rPr lang="ko-KR" alt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메시지를 보내다</a:t>
            </a:r>
            <a:r>
              <a:rPr lang="en-US" altLang="ko-KR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) + message(</a:t>
            </a:r>
            <a:r>
              <a:rPr lang="ko-KR" altLang="en-US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메시지</a:t>
            </a:r>
            <a:r>
              <a:rPr lang="en-US" altLang="ko-KR" sz="1300" dirty="0">
                <a:solidFill>
                  <a:srgbClr val="002060"/>
                </a:solidFill>
                <a:latin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00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3)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사용 모델 소개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5525" y="1538697"/>
            <a:ext cx="762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Q. </a:t>
            </a:r>
            <a:r>
              <a:rPr lang="ko-KR" altLang="en-US" sz="3200" dirty="0" smtClean="0">
                <a:solidFill>
                  <a:srgbClr val="FF0000"/>
                </a:solidFill>
              </a:rPr>
              <a:t>빈칸에 들어갈 단어로 적절한 것은 </a:t>
            </a:r>
            <a:r>
              <a:rPr lang="en-US" altLang="ko-KR" sz="3200" dirty="0" smtClean="0">
                <a:solidFill>
                  <a:srgbClr val="FF0000"/>
                </a:solidFill>
              </a:rPr>
              <a:t>?</a:t>
            </a:r>
            <a:endParaRPr lang="en-US" altLang="ko-KR" sz="4400" dirty="0" smtClean="0">
              <a:solidFill>
                <a:srgbClr val="FF0000"/>
              </a:solidFill>
            </a:endParaRPr>
          </a:p>
          <a:p>
            <a:endParaRPr lang="en-US" altLang="ko-KR" sz="4400" dirty="0" smtClean="0"/>
          </a:p>
          <a:p>
            <a:r>
              <a:rPr lang="ko-KR" altLang="en-US" sz="4400" dirty="0" smtClean="0"/>
              <a:t>안 </a:t>
            </a:r>
            <a:r>
              <a:rPr lang="en-US" altLang="ko-KR" sz="4400" dirty="0" smtClean="0"/>
              <a:t>(   ) </a:t>
            </a:r>
            <a:r>
              <a:rPr lang="ko-KR" altLang="en-US" sz="4400" dirty="0" smtClean="0"/>
              <a:t>하 세 요 </a:t>
            </a:r>
            <a:r>
              <a:rPr lang="en-US" altLang="ko-KR" sz="4400" dirty="0" smtClean="0"/>
              <a:t>? </a:t>
            </a:r>
          </a:p>
          <a:p>
            <a:endParaRPr lang="en-US" altLang="ko-KR" sz="4400" dirty="0"/>
          </a:p>
          <a:p>
            <a:pPr marL="742950" indent="-742950">
              <a:buAutoNum type="arabicPeriod"/>
            </a:pPr>
            <a:r>
              <a:rPr lang="ko-KR" altLang="en-US" sz="4400" dirty="0" err="1" smtClean="0"/>
              <a:t>습</a:t>
            </a:r>
            <a:endParaRPr lang="en-US" altLang="ko-KR" sz="4400" dirty="0" smtClean="0"/>
          </a:p>
          <a:p>
            <a:pPr marL="742950" indent="-742950">
              <a:buAutoNum type="arabicPeriod"/>
            </a:pPr>
            <a:r>
              <a:rPr lang="ko-KR" altLang="en-US" sz="4400" dirty="0" smtClean="0"/>
              <a:t>경</a:t>
            </a:r>
            <a:endParaRPr lang="en-US" altLang="ko-KR" sz="4400" dirty="0" smtClean="0"/>
          </a:p>
          <a:p>
            <a:pPr marL="742950" indent="-742950">
              <a:buAutoNum type="arabicPeriod"/>
            </a:pPr>
            <a:r>
              <a:rPr lang="ko-KR" altLang="en-US" sz="4400" dirty="0" err="1"/>
              <a:t>녕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0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에스코어 드림 5 Medium" panose="020B0503030302020204" pitchFamily="34" charset="-12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D958DEB-01DF-4E31-AC6C-32453727FF40}"/>
              </a:ext>
            </a:extLst>
          </p:cNvPr>
          <p:cNvSpPr txBox="1">
            <a:spLocks/>
          </p:cNvSpPr>
          <p:nvPr/>
        </p:nvSpPr>
        <p:spPr>
          <a:xfrm>
            <a:off x="476250" y="365125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ea"/>
                <a:ea typeface="+mn-ea"/>
                <a:cs typeface="Aharoni" panose="02010803020104030203" pitchFamily="2" charset="-79"/>
              </a:rPr>
              <a:t>03</a:t>
            </a:r>
            <a:r>
              <a:rPr 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.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수행절차 및 방법 </a:t>
            </a:r>
            <a:r>
              <a:rPr lang="en-US" altLang="ko-KR" sz="1800" b="1" dirty="0">
                <a:latin typeface="+mn-ea"/>
                <a:ea typeface="+mn-ea"/>
                <a:cs typeface="Aharoni" panose="02010803020104030203" pitchFamily="2" charset="-79"/>
              </a:rPr>
              <a:t>3) </a:t>
            </a:r>
            <a:r>
              <a:rPr lang="ko-KR" alt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사용 모델 소개</a:t>
            </a:r>
            <a:endParaRPr 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60B88D1E-FEED-4A8E-ADB8-7C25D0DCC83C}"/>
              </a:ext>
            </a:extLst>
          </p:cNvPr>
          <p:cNvSpPr txBox="1">
            <a:spLocks/>
          </p:cNvSpPr>
          <p:nvPr/>
        </p:nvSpPr>
        <p:spPr>
          <a:xfrm>
            <a:off x="435065" y="1066800"/>
            <a:ext cx="4398305" cy="2308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KoBERT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란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  <a:endParaRPr lang="en-US" sz="15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Google Shape;1147;p91">
            <a:extLst>
              <a:ext uri="{FF2B5EF4-FFF2-40B4-BE49-F238E27FC236}">
                <a16:creationId xmlns="" xmlns:a16="http://schemas.microsoft.com/office/drawing/2014/main" id="{08BF2B0C-AA86-4A58-982A-D35B2D53B4C2}"/>
              </a:ext>
            </a:extLst>
          </p:cNvPr>
          <p:cNvSpPr/>
          <p:nvPr/>
        </p:nvSpPr>
        <p:spPr>
          <a:xfrm>
            <a:off x="330361" y="1690328"/>
            <a:ext cx="1361959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BERT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등장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41C62BE-6B26-4E48-9B4C-261157E2557E}"/>
              </a:ext>
            </a:extLst>
          </p:cNvPr>
          <p:cNvSpPr/>
          <p:nvPr/>
        </p:nvSpPr>
        <p:spPr>
          <a:xfrm>
            <a:off x="330362" y="2168268"/>
            <a:ext cx="11311491" cy="106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transformer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디코더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구조를 사용해서 만든 자연어 처리 모델인 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GPT1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발표 되자 곧바로 구글에서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GPT1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한계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왼쪽에서 오른쪽으로 진행하는 단방향구조는 문장의 맥락을 정확히 이해할 수 없다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.)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지적하며 양방향성을 띄는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Bert(Bidirectional Encoder Representations from Transformers)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발표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Google Shape;1147;p91">
            <a:extLst>
              <a:ext uri="{FF2B5EF4-FFF2-40B4-BE49-F238E27FC236}">
                <a16:creationId xmlns="" xmlns:a16="http://schemas.microsoft.com/office/drawing/2014/main" id="{5480EAF5-6EB9-413A-B0A9-5171C985350E}"/>
              </a:ext>
            </a:extLst>
          </p:cNvPr>
          <p:cNvSpPr/>
          <p:nvPr/>
        </p:nvSpPr>
        <p:spPr>
          <a:xfrm>
            <a:off x="330361" y="3019129"/>
            <a:ext cx="1607619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BERT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특징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FC3A7144-7908-4319-9C8E-B6196112D531}"/>
              </a:ext>
            </a:extLst>
          </p:cNvPr>
          <p:cNvSpPr/>
          <p:nvPr/>
        </p:nvSpPr>
        <p:spPr>
          <a:xfrm>
            <a:off x="330361" y="3472108"/>
            <a:ext cx="11311491" cy="106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양방향구조와 더불어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33</a:t>
            </a:r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억개의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단어로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pretrain(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사전학습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되어 있는 기계번역 모델로 특정 작업에 대해 이전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NLP 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모델들과 달리 처음부터 학습 시킬 필요 없이 </a:t>
            </a:r>
            <a:r>
              <a:rPr lang="ko-KR" altLang="en-US" sz="15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파인튜닝을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이용해 학습시간을 크게 단축 시킬 수 있음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Google Shape;1147;p91">
            <a:extLst>
              <a:ext uri="{FF2B5EF4-FFF2-40B4-BE49-F238E27FC236}">
                <a16:creationId xmlns="" xmlns:a16="http://schemas.microsoft.com/office/drawing/2014/main" id="{518C7A10-80F4-4A41-B50D-C7BA07AF6347}"/>
              </a:ext>
            </a:extLst>
          </p:cNvPr>
          <p:cNvSpPr/>
          <p:nvPr/>
        </p:nvSpPr>
        <p:spPr>
          <a:xfrm>
            <a:off x="330362" y="4176063"/>
            <a:ext cx="1607619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BERT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한계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D01013A4-6100-456D-9804-7283D213C16B}"/>
              </a:ext>
            </a:extLst>
          </p:cNvPr>
          <p:cNvSpPr/>
          <p:nvPr/>
        </p:nvSpPr>
        <p:spPr>
          <a:xfrm>
            <a:off x="330362" y="4865662"/>
            <a:ext cx="11311491" cy="74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외국에서 만든 것이다 보니 한국어에 대한 정확도가 떨어짐</a:t>
            </a:r>
          </a:p>
          <a:p>
            <a:pPr algn="just" fontAlgn="base"/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Google Shape;1147;p91">
            <a:extLst>
              <a:ext uri="{FF2B5EF4-FFF2-40B4-BE49-F238E27FC236}">
                <a16:creationId xmlns="" xmlns:a16="http://schemas.microsoft.com/office/drawing/2014/main" id="{69A482B1-0488-4498-BFB2-4F3396ACCCC8}"/>
              </a:ext>
            </a:extLst>
          </p:cNvPr>
          <p:cNvSpPr/>
          <p:nvPr/>
        </p:nvSpPr>
        <p:spPr>
          <a:xfrm>
            <a:off x="1272056" y="5143533"/>
            <a:ext cx="1607619" cy="3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>
              <a:lnSpc>
                <a:spcPct val="150000"/>
              </a:lnSpc>
            </a:pPr>
            <a:r>
              <a:rPr lang="en-US" sz="1500" dirty="0" err="1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KoBERT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7658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등장</a:t>
            </a:r>
            <a:endParaRPr sz="1500" dirty="0">
              <a:solidFill>
                <a:schemeClr val="bg1"/>
              </a:solidFill>
              <a:highlight>
                <a:srgbClr val="576580"/>
              </a:highligh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="" xmlns:a16="http://schemas.microsoft.com/office/drawing/2014/main" id="{CF821D8A-085F-48AB-90C8-7B11AE2895C7}"/>
              </a:ext>
            </a:extLst>
          </p:cNvPr>
          <p:cNvSpPr/>
          <p:nvPr/>
        </p:nvSpPr>
        <p:spPr>
          <a:xfrm>
            <a:off x="663323" y="5174704"/>
            <a:ext cx="470848" cy="2959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822A5559-F7E0-4BAF-BFF5-75C2E6C61911}"/>
              </a:ext>
            </a:extLst>
          </p:cNvPr>
          <p:cNvSpPr/>
          <p:nvPr/>
        </p:nvSpPr>
        <p:spPr>
          <a:xfrm>
            <a:off x="1326647" y="5539531"/>
            <a:ext cx="10462744" cy="106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SKT Brain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공개한 기계번역 모델로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BERT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한국어 데이터를 추가로 학습시킨 모델로 한국어 위키에서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백만개의 문장과 </a:t>
            </a:r>
            <a:r>
              <a:rPr lang="en-US" altLang="ko-KR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54</a:t>
            </a: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백만개의 단어를 학습시킨 모델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/>
            </a:r>
            <a:br>
              <a:rPr lang="ko-KR" altLang="en-US" sz="15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lang="ko-KR" altLang="en-US" sz="15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7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Microsoft Office PowerPoint</Application>
  <PresentationFormat>사용자 지정</PresentationFormat>
  <Paragraphs>606</Paragraphs>
  <Slides>36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Arial</vt:lpstr>
      <vt:lpstr>에스코어 드림 5 Medium</vt:lpstr>
      <vt:lpstr>Malgun Gothic</vt:lpstr>
      <vt:lpstr>에스코어 드림 6 Bold</vt:lpstr>
      <vt:lpstr>Garamond</vt:lpstr>
      <vt:lpstr>Aharoni</vt:lpstr>
      <vt:lpstr>Calibri</vt:lpstr>
      <vt:lpstr>Office Theme</vt:lpstr>
      <vt:lpstr>1_Office Theme</vt:lpstr>
      <vt:lpstr>PowerPoint 프레젠테이션</vt:lpstr>
      <vt:lpstr>목차</vt:lpstr>
      <vt:lpstr>01. 팀 구성  및 역할</vt:lpstr>
      <vt:lpstr>PowerPoint 프레젠테이션</vt:lpstr>
      <vt:lpstr>03. 수행절차 및 방법 1) work-flow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04. 결론 및 향후 과제 1) 최종 결론</vt:lpstr>
      <vt:lpstr>04. 결론 및 향후 과제 2) 향후 과제 </vt:lpstr>
      <vt:lpstr>PowerPoint 프레젠테이션</vt:lpstr>
      <vt:lpstr>05. 느낀점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2021-10-28T07:10:44Z</dcterms:modified>
</cp:coreProperties>
</file>