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0" r:id="rId3"/>
    <p:sldId id="277" r:id="rId4"/>
    <p:sldId id="278" r:id="rId5"/>
    <p:sldId id="279" r:id="rId6"/>
    <p:sldId id="265" r:id="rId7"/>
    <p:sldId id="266" r:id="rId8"/>
    <p:sldId id="267" r:id="rId9"/>
    <p:sldId id="270" r:id="rId10"/>
    <p:sldId id="268" r:id="rId11"/>
    <p:sldId id="272" r:id="rId12"/>
    <p:sldId id="273" r:id="rId13"/>
    <p:sldId id="274" r:id="rId14"/>
    <p:sldId id="276" r:id="rId15"/>
    <p:sldId id="275" r:id="rId16"/>
    <p:sldId id="258" r:id="rId17"/>
    <p:sldId id="257" r:id="rId18"/>
    <p:sldId id="25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29"/>
    <p:restoredTop sz="94694"/>
  </p:normalViewPr>
  <p:slideViewPr>
    <p:cSldViewPr snapToGrid="0" snapToObjects="1">
      <p:cViewPr>
        <p:scale>
          <a:sx n="140" d="100"/>
          <a:sy n="140" d="100"/>
        </p:scale>
        <p:origin x="216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4EEE1-787F-E244-AA50-50AC738E5B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F8EE06-8F2B-004A-A211-FABCCFD9DC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3B0CF-71B3-9D44-883C-73CCF80A8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00618-8527-7344-AC4D-508B6633AD29}" type="datetimeFigureOut">
              <a:rPr lang="en-GB" smtClean="0"/>
              <a:t>06/07/2019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171534-6F07-6E4D-A07A-FDEC594E1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5C0C8-D2FE-834E-9200-FAAD50684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247FC-CF82-5746-A466-72BD4DD35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6561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E0CE0-2145-0E41-B27F-8E1394A9D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3262BB-9E99-E74B-93D8-DC5A7B5823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DEC04-0281-6B4D-B5A2-9F4F3C0D9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00618-8527-7344-AC4D-508B6633AD29}" type="datetimeFigureOut">
              <a:rPr lang="en-GB" smtClean="0"/>
              <a:t>06/07/2019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257FD-871A-5047-873C-8299987F3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BF2A6-99E8-D046-AB1B-D718665E9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247FC-CF82-5746-A466-72BD4DD35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2367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0344FD-4698-6844-89BF-95F33860A1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142B4C-95D5-3C4D-89F3-8E89B970BD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AC255C-4BCA-EE48-AF11-ED1FC455F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00618-8527-7344-AC4D-508B6633AD29}" type="datetimeFigureOut">
              <a:rPr lang="en-GB" smtClean="0"/>
              <a:t>06/07/2019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65E3D-4D98-654A-BA76-9C730D226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6D122-C918-DC42-BA4D-AAC0AFA80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247FC-CF82-5746-A466-72BD4DD35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3386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B803E-ACBF-8D4C-BF2D-377DB8D5B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43DCE-A4E4-5542-8D2F-4D62B2D83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E9AE4-3437-0344-ACEB-3F21A174E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00618-8527-7344-AC4D-508B6633AD29}" type="datetimeFigureOut">
              <a:rPr lang="en-GB" smtClean="0"/>
              <a:t>06/07/2019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69C83-DEC6-7E48-A4B3-14EB9D2AF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B6AD8-C66D-4A41-92E2-48840A7B4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247FC-CF82-5746-A466-72BD4DD35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607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11ADC-7620-E64B-B77A-FC6786E50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038F71-7E0A-4C47-B7E3-5B42A59C6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1EE055-80D0-8940-B81C-FD61EBBCA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00618-8527-7344-AC4D-508B6633AD29}" type="datetimeFigureOut">
              <a:rPr lang="en-GB" smtClean="0"/>
              <a:t>06/07/2019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DC798B-0523-604B-B3B4-C4FB05DB0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CF44C-3E43-434E-A912-59D9945B9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247FC-CF82-5746-A466-72BD4DD35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6174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EFEDD-20F6-A341-BB42-186AD861E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EFF6E-F50D-0D42-91C3-E06ABE54AA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ABDAC3-3AA5-BB42-8D54-6CA6E626D2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719446-E49F-FA4C-8D06-BEAE2593B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00618-8527-7344-AC4D-508B6633AD29}" type="datetimeFigureOut">
              <a:rPr lang="en-GB" smtClean="0"/>
              <a:t>06/07/2019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2BBD79-D71A-A94A-9A11-2A30DB56F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C98C2A-6F55-904F-B879-7C0A9607F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247FC-CF82-5746-A466-72BD4DD35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183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8F525-BAB8-2C49-8EE5-69047BFEA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AE098D-B94C-034D-BFC5-F2E324F41B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F8E5F5-7366-AB4E-867F-238822E0FF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E8C8B4-E140-1D44-AD37-A4A51A4C10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00FE67-BFDF-234D-9F45-B614D90576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DF503A-A61B-CF4C-A9BD-E57CDD422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00618-8527-7344-AC4D-508B6633AD29}" type="datetimeFigureOut">
              <a:rPr lang="en-GB" smtClean="0"/>
              <a:t>06/07/2019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16F677-2F94-EB42-B6EF-553A4CD0E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2629B4-CBCA-F44F-B47E-AF2F7FABB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247FC-CF82-5746-A466-72BD4DD35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0875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2EA19-74CA-624C-9928-10559C55E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00EDC7-24F1-9F46-A92D-F7E3B73F7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00618-8527-7344-AC4D-508B6633AD29}" type="datetimeFigureOut">
              <a:rPr lang="en-GB" smtClean="0"/>
              <a:t>06/07/2019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4238D-E994-2445-8556-81564D978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FA1B11-03B4-EB44-811C-3AC90845E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247FC-CF82-5746-A466-72BD4DD35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2030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858A7A-83AA-EA44-8414-8F22D7392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00618-8527-7344-AC4D-508B6633AD29}" type="datetimeFigureOut">
              <a:rPr lang="en-GB" smtClean="0"/>
              <a:t>06/07/2019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54A382-4CC7-664B-9D6A-CD0F591B8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801C86-547B-C54A-B13D-758C4AD86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247FC-CF82-5746-A466-72BD4DD35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166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9EDC6-568A-E241-AC94-2D9F7FC00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ADA61-6237-F44B-BADD-BDC17E75E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B647E-8772-1444-A4BF-D962DA9F71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FD4765-A47C-FA4C-82A5-154D04056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00618-8527-7344-AC4D-508B6633AD29}" type="datetimeFigureOut">
              <a:rPr lang="en-GB" smtClean="0"/>
              <a:t>06/07/2019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A54DDC-FEA2-C34E-B4D5-8CA46D2DE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F0ECF4-AEC4-B349-8BB9-513E7BE0E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247FC-CF82-5746-A466-72BD4DD35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7156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8BEE1-4919-7443-AEF6-6F25F7A60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5DC94D-6F78-0E40-BD84-2889E87419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82F786-A6EC-504E-971D-7D059B370C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F505A0-F55A-D941-B964-4634375EC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00618-8527-7344-AC4D-508B6633AD29}" type="datetimeFigureOut">
              <a:rPr lang="en-GB" smtClean="0"/>
              <a:t>06/07/2019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5B08B6-0959-0F45-BD9F-3DEA4F90D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423981-18B3-0A4D-9718-F53D4EB8A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247FC-CF82-5746-A466-72BD4DD35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7868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9D4471-3521-7141-A8D4-1D1274B32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6E44E0-EE6E-C343-987C-2E2158DF4B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F637D7-CC24-3A4E-B43A-E7A54CBA74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00618-8527-7344-AC4D-508B6633AD29}" type="datetimeFigureOut">
              <a:rPr lang="en-GB" smtClean="0"/>
              <a:t>06/07/2019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452EF-9938-C941-9A97-AF52303EA1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5AC68-692E-0449-AF53-A057E8CC2E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247FC-CF82-5746-A466-72BD4DD35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8694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Box 115">
            <a:extLst>
              <a:ext uri="{FF2B5EF4-FFF2-40B4-BE49-F238E27FC236}">
                <a16:creationId xmlns:a16="http://schemas.microsoft.com/office/drawing/2014/main" id="{4435C69C-CCD5-C845-B3BB-212075A32130}"/>
              </a:ext>
            </a:extLst>
          </p:cNvPr>
          <p:cNvSpPr txBox="1"/>
          <p:nvPr/>
        </p:nvSpPr>
        <p:spPr>
          <a:xfrm>
            <a:off x="446520" y="301299"/>
            <a:ext cx="11292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What is the role of hierarchy in action control, how is it implemented, and does it help us generalise behaviours from one environment to another?</a:t>
            </a:r>
          </a:p>
        </p:txBody>
      </p:sp>
    </p:spTree>
    <p:extLst>
      <p:ext uri="{BB962C8B-B14F-4D97-AF65-F5344CB8AC3E}">
        <p14:creationId xmlns:p14="http://schemas.microsoft.com/office/powerpoint/2010/main" val="3082273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41D01182-E315-D74E-8B50-D951A708DE70}"/>
              </a:ext>
            </a:extLst>
          </p:cNvPr>
          <p:cNvSpPr/>
          <p:nvPr/>
        </p:nvSpPr>
        <p:spPr>
          <a:xfrm>
            <a:off x="446521" y="1658392"/>
            <a:ext cx="5551210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GB" dirty="0">
                <a:latin typeface="Helvetica" pitchFamily="2" charset="0"/>
              </a:rPr>
              <a:t>Starting from </a:t>
            </a:r>
            <a:r>
              <a:rPr lang="en-GB" b="1" dirty="0">
                <a:latin typeface="Helvetica" pitchFamily="2" charset="0"/>
              </a:rPr>
              <a:t>B</a:t>
            </a:r>
            <a:r>
              <a:rPr lang="en-GB" b="1" baseline="-25000" dirty="0">
                <a:latin typeface="Helvetica" pitchFamily="2" charset="0"/>
              </a:rPr>
              <a:t>0</a:t>
            </a:r>
            <a:r>
              <a:rPr lang="en-GB" dirty="0">
                <a:latin typeface="Helvetica" pitchFamily="2" charset="0"/>
              </a:rPr>
              <a:t>, reach </a:t>
            </a:r>
            <a:r>
              <a:rPr lang="en-GB" b="1" dirty="0">
                <a:latin typeface="Helvetica" pitchFamily="2" charset="0"/>
              </a:rPr>
              <a:t>G</a:t>
            </a:r>
            <a:r>
              <a:rPr lang="en-GB" b="1" baseline="-25000" dirty="0">
                <a:latin typeface="Helvetica" pitchFamily="2" charset="0"/>
              </a:rPr>
              <a:t>X</a:t>
            </a:r>
            <a:r>
              <a:rPr lang="en-GB" dirty="0">
                <a:latin typeface="Helvetica" pitchFamily="2" charset="0"/>
              </a:rPr>
              <a:t>.</a:t>
            </a:r>
            <a:endParaRPr lang="en-GB" baseline="-25000" dirty="0">
              <a:latin typeface="Helvetica" pitchFamily="2" charset="0"/>
            </a:endParaRPr>
          </a:p>
          <a:p>
            <a:pPr>
              <a:spcAft>
                <a:spcPts val="1200"/>
              </a:spcAft>
            </a:pPr>
            <a:r>
              <a:rPr lang="en-GB" dirty="0">
                <a:latin typeface="Helvetica" pitchFamily="2" charset="0"/>
              </a:rPr>
              <a:t>Reward at </a:t>
            </a:r>
            <a:r>
              <a:rPr lang="en-GB" b="1" dirty="0">
                <a:latin typeface="Helvetica" pitchFamily="2" charset="0"/>
              </a:rPr>
              <a:t>G</a:t>
            </a:r>
            <a:r>
              <a:rPr lang="en-GB" b="1" baseline="-25000" dirty="0">
                <a:latin typeface="Helvetica" pitchFamily="2" charset="0"/>
              </a:rPr>
              <a:t>X</a:t>
            </a:r>
            <a:r>
              <a:rPr lang="en-GB" dirty="0">
                <a:latin typeface="Helvetica" pitchFamily="2" charset="0"/>
              </a:rPr>
              <a:t> is conditional upon having visited the correct </a:t>
            </a:r>
            <a:r>
              <a:rPr lang="en-GB" b="1" dirty="0">
                <a:latin typeface="Helvetica" pitchFamily="2" charset="0"/>
              </a:rPr>
              <a:t>SG </a:t>
            </a:r>
            <a:r>
              <a:rPr lang="en-GB" dirty="0">
                <a:latin typeface="Helvetica" pitchFamily="2" charset="0"/>
              </a:rPr>
              <a:t>location.</a:t>
            </a:r>
          </a:p>
          <a:p>
            <a:pPr>
              <a:spcAft>
                <a:spcPts val="1200"/>
              </a:spcAft>
            </a:pPr>
            <a:r>
              <a:rPr lang="en-GB" dirty="0">
                <a:latin typeface="Helvetica" pitchFamily="2" charset="0"/>
              </a:rPr>
              <a:t>The correct </a:t>
            </a:r>
            <a:r>
              <a:rPr lang="en-GB" b="1" dirty="0">
                <a:latin typeface="Helvetica" pitchFamily="2" charset="0"/>
              </a:rPr>
              <a:t>SG</a:t>
            </a:r>
            <a:r>
              <a:rPr lang="en-GB" dirty="0">
                <a:latin typeface="Helvetica" pitchFamily="2" charset="0"/>
              </a:rPr>
              <a:t>-location is uniquely defined by a combination of the </a:t>
            </a:r>
            <a:r>
              <a:rPr lang="en-GB" b="1" dirty="0">
                <a:latin typeface="Helvetica" pitchFamily="2" charset="0"/>
              </a:rPr>
              <a:t>G</a:t>
            </a:r>
            <a:r>
              <a:rPr lang="en-GB" dirty="0">
                <a:latin typeface="Helvetica" pitchFamily="2" charset="0"/>
              </a:rPr>
              <a:t>-location and an imposed behavioural regime (</a:t>
            </a:r>
            <a:r>
              <a:rPr lang="en-GB" b="1" dirty="0">
                <a:solidFill>
                  <a:srgbClr val="00B050"/>
                </a:solidFill>
                <a:latin typeface="Helvetica" pitchFamily="2" charset="0"/>
              </a:rPr>
              <a:t>repeat</a:t>
            </a:r>
            <a:r>
              <a:rPr lang="en-GB" dirty="0">
                <a:latin typeface="Helvetica" pitchFamily="2" charset="0"/>
              </a:rPr>
              <a:t>/</a:t>
            </a:r>
            <a:r>
              <a:rPr lang="en-GB" b="1" dirty="0">
                <a:solidFill>
                  <a:srgbClr val="0070C0"/>
                </a:solidFill>
                <a:latin typeface="Helvetica" pitchFamily="2" charset="0"/>
              </a:rPr>
              <a:t>alternate</a:t>
            </a:r>
            <a:r>
              <a:rPr lang="en-GB" dirty="0">
                <a:latin typeface="Helvetica" pitchFamily="2" charset="0"/>
              </a:rPr>
              <a:t>).</a:t>
            </a:r>
          </a:p>
          <a:p>
            <a:pPr>
              <a:spcAft>
                <a:spcPts val="1200"/>
              </a:spcAft>
            </a:pPr>
            <a:r>
              <a:rPr lang="en-GB" dirty="0">
                <a:latin typeface="Helvetica" pitchFamily="2" charset="0"/>
              </a:rPr>
              <a:t>On half of all trials, reward will be placed on the left; on the other half, reward will be placed on the right.</a:t>
            </a:r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32BEC65F-9806-5947-B944-1531FB614CB2}"/>
              </a:ext>
            </a:extLst>
          </p:cNvPr>
          <p:cNvGrpSpPr/>
          <p:nvPr/>
        </p:nvGrpSpPr>
        <p:grpSpPr>
          <a:xfrm>
            <a:off x="6341318" y="1406140"/>
            <a:ext cx="4914946" cy="3755328"/>
            <a:chOff x="479734" y="728522"/>
            <a:chExt cx="5340276" cy="4054636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803CF2CF-AA2D-6142-9719-27E2489C8391}"/>
                </a:ext>
              </a:extLst>
            </p:cNvPr>
            <p:cNvGrpSpPr/>
            <p:nvPr/>
          </p:nvGrpSpPr>
          <p:grpSpPr>
            <a:xfrm>
              <a:off x="985744" y="728522"/>
              <a:ext cx="4834266" cy="3808868"/>
              <a:chOff x="492240" y="1048562"/>
              <a:chExt cx="4834266" cy="3808868"/>
            </a:xfrm>
          </p:grpSpPr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4EF0051D-6336-414E-A119-6E066E8DF8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8684" y="3694403"/>
                <a:ext cx="532986" cy="532156"/>
              </a:xfrm>
              <a:prstGeom prst="line">
                <a:avLst/>
              </a:prstGeom>
              <a:ln w="1016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EE9D5A31-4BE0-CA41-9418-18FAECF78F5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51448" y="2710585"/>
                <a:ext cx="532986" cy="513850"/>
              </a:xfrm>
              <a:prstGeom prst="line">
                <a:avLst/>
              </a:prstGeom>
              <a:ln w="1016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E9C80F60-B6FA-4944-8E9C-5C08C44AD4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75268" y="3723163"/>
                <a:ext cx="517465" cy="52426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BE7740F9-CEB9-224F-BED0-2F3E191B2B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175268" y="2696073"/>
                <a:ext cx="517465" cy="521745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A59EED40-A01C-D14D-95CF-A59A09508C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6934" y="1658569"/>
                <a:ext cx="532986" cy="532156"/>
              </a:xfrm>
              <a:prstGeom prst="line">
                <a:avLst/>
              </a:prstGeom>
              <a:ln w="1016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0A2BF1E2-CC83-E44B-8F01-C3F98D837C1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75268" y="1666465"/>
                <a:ext cx="517465" cy="524260"/>
              </a:xfrm>
              <a:prstGeom prst="line">
                <a:avLst/>
              </a:prstGeom>
              <a:ln w="1016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D6E80DEA-8FEF-8348-A40F-F0A5517DDFB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81598" y="2651621"/>
                <a:ext cx="532986" cy="513850"/>
              </a:xfrm>
              <a:prstGeom prst="line">
                <a:avLst/>
              </a:prstGeom>
              <a:ln w="1016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B49A79AC-A26E-3642-B7AE-0D8739BA5C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87948" y="3753367"/>
                <a:ext cx="532986" cy="532156"/>
              </a:xfrm>
              <a:prstGeom prst="line">
                <a:avLst/>
              </a:prstGeom>
              <a:ln w="1016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84C425C7-B827-1043-8134-4394F9E1D6A5}"/>
                  </a:ext>
                </a:extLst>
              </p:cNvPr>
              <p:cNvSpPr/>
              <p:nvPr/>
            </p:nvSpPr>
            <p:spPr>
              <a:xfrm>
                <a:off x="1526927" y="1048562"/>
                <a:ext cx="714667" cy="714667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7A3127A2-D561-9B4F-83C6-5C188ACE4A6E}"/>
                  </a:ext>
                </a:extLst>
              </p:cNvPr>
              <p:cNvSpPr/>
              <p:nvPr/>
            </p:nvSpPr>
            <p:spPr>
              <a:xfrm>
                <a:off x="3588071" y="1056458"/>
                <a:ext cx="714667" cy="714667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2F98D899-8283-5B4A-9BF4-D31E9DFF16CC}"/>
                  </a:ext>
                </a:extLst>
              </p:cNvPr>
              <p:cNvSpPr/>
              <p:nvPr/>
            </p:nvSpPr>
            <p:spPr>
              <a:xfrm>
                <a:off x="2565259" y="2086064"/>
                <a:ext cx="714667" cy="71466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BDF38811-38F8-3141-969A-C083DA3256EF}"/>
                  </a:ext>
                </a:extLst>
              </p:cNvPr>
              <p:cNvSpPr/>
              <p:nvPr/>
            </p:nvSpPr>
            <p:spPr>
              <a:xfrm>
                <a:off x="1526927" y="3105260"/>
                <a:ext cx="714667" cy="714667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/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10890793-D06C-3647-96CA-77AD60E3ECBD}"/>
                  </a:ext>
                </a:extLst>
              </p:cNvPr>
              <p:cNvSpPr/>
              <p:nvPr/>
            </p:nvSpPr>
            <p:spPr>
              <a:xfrm>
                <a:off x="3588071" y="3113156"/>
                <a:ext cx="714667" cy="714667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19609396-D57D-5948-9CD9-41042E22251C}"/>
                  </a:ext>
                </a:extLst>
              </p:cNvPr>
              <p:cNvSpPr/>
              <p:nvPr/>
            </p:nvSpPr>
            <p:spPr>
              <a:xfrm>
                <a:off x="2565259" y="4142763"/>
                <a:ext cx="714667" cy="71466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/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F906617-30FB-4848-921C-88A89AA10F18}"/>
                  </a:ext>
                </a:extLst>
              </p:cNvPr>
              <p:cNvSpPr txBox="1"/>
              <p:nvPr/>
            </p:nvSpPr>
            <p:spPr>
              <a:xfrm>
                <a:off x="2635307" y="4259873"/>
                <a:ext cx="568524" cy="5046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400" b="1" dirty="0">
                    <a:latin typeface="Helvetica" pitchFamily="2" charset="0"/>
                  </a:rPr>
                  <a:t>B</a:t>
                </a:r>
                <a:r>
                  <a:rPr lang="en-GB" sz="2400" b="1" baseline="-25000" dirty="0">
                    <a:latin typeface="Helvetica" pitchFamily="2" charset="0"/>
                  </a:rPr>
                  <a:t>0</a:t>
                </a:r>
                <a:endParaRPr lang="en-GB" sz="2400" b="1" dirty="0">
                  <a:latin typeface="Helvetica" pitchFamily="2" charset="0"/>
                </a:endParaRP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3786C686-6787-5D47-9B1A-BB64FDB4D8F8}"/>
                  </a:ext>
                </a:extLst>
              </p:cNvPr>
              <p:cNvSpPr txBox="1"/>
              <p:nvPr/>
            </p:nvSpPr>
            <p:spPr>
              <a:xfrm>
                <a:off x="2635307" y="2195295"/>
                <a:ext cx="568524" cy="5046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400" b="1" dirty="0">
                    <a:latin typeface="Helvetica" pitchFamily="2" charset="0"/>
                  </a:rPr>
                  <a:t>B</a:t>
                </a:r>
                <a:r>
                  <a:rPr lang="en-GB" sz="2400" b="1" baseline="-25000" dirty="0">
                    <a:latin typeface="Helvetica" pitchFamily="2" charset="0"/>
                  </a:rPr>
                  <a:t>1</a:t>
                </a: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714CC1F1-8DD1-884C-977A-C3DEFB15DEBE}"/>
                  </a:ext>
                </a:extLst>
              </p:cNvPr>
              <p:cNvSpPr txBox="1"/>
              <p:nvPr/>
            </p:nvSpPr>
            <p:spPr>
              <a:xfrm>
                <a:off x="3588917" y="3253486"/>
                <a:ext cx="739850" cy="4373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000" b="1" dirty="0">
                    <a:latin typeface="Helvetica" pitchFamily="2" charset="0"/>
                  </a:rPr>
                  <a:t>SG</a:t>
                </a:r>
                <a:r>
                  <a:rPr lang="en-GB" sz="2000" b="1" baseline="-25000" dirty="0">
                    <a:latin typeface="Helvetica" pitchFamily="2" charset="0"/>
                  </a:rPr>
                  <a:t>R</a:t>
                </a:r>
                <a:endParaRPr lang="en-GB" sz="2000" b="1" dirty="0">
                  <a:latin typeface="Helvetica" pitchFamily="2" charset="0"/>
                </a:endParaRP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B1BBE83F-9AC8-A648-8A3E-81E12BAE5450}"/>
                  </a:ext>
                </a:extLst>
              </p:cNvPr>
              <p:cNvSpPr txBox="1"/>
              <p:nvPr/>
            </p:nvSpPr>
            <p:spPr>
              <a:xfrm>
                <a:off x="3675718" y="1190001"/>
                <a:ext cx="552790" cy="4373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000" b="1" dirty="0">
                    <a:latin typeface="Helvetica" pitchFamily="2" charset="0"/>
                  </a:rPr>
                  <a:t>G</a:t>
                </a:r>
                <a:r>
                  <a:rPr lang="en-GB" sz="2000" b="1" baseline="-25000" dirty="0">
                    <a:latin typeface="Helvetica" pitchFamily="2" charset="0"/>
                  </a:rPr>
                  <a:t>R</a:t>
                </a:r>
                <a:endParaRPr lang="en-GB" sz="2000" b="1" dirty="0">
                  <a:latin typeface="Helvetica" pitchFamily="2" charset="0"/>
                </a:endParaRP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53C0A44-300B-154C-B4BC-9C50B6B7CA87}"/>
                  </a:ext>
                </a:extLst>
              </p:cNvPr>
              <p:cNvSpPr txBox="1"/>
              <p:nvPr/>
            </p:nvSpPr>
            <p:spPr>
              <a:xfrm>
                <a:off x="1621159" y="1193385"/>
                <a:ext cx="531811" cy="4373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000" b="1" dirty="0">
                    <a:latin typeface="Helvetica" pitchFamily="2" charset="0"/>
                  </a:rPr>
                  <a:t>G</a:t>
                </a:r>
                <a:r>
                  <a:rPr lang="en-GB" sz="2000" b="1" baseline="-25000" dirty="0">
                    <a:latin typeface="Helvetica" pitchFamily="2" charset="0"/>
                  </a:rPr>
                  <a:t>L</a:t>
                </a:r>
                <a:endParaRPr lang="en-GB" sz="2000" b="1" dirty="0">
                  <a:latin typeface="Helvetica" pitchFamily="2" charset="0"/>
                </a:endParaRP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1777551-5A07-134F-8E4C-AB410606FF16}"/>
                  </a:ext>
                </a:extLst>
              </p:cNvPr>
              <p:cNvSpPr txBox="1"/>
              <p:nvPr/>
            </p:nvSpPr>
            <p:spPr>
              <a:xfrm>
                <a:off x="1528536" y="3252141"/>
                <a:ext cx="718872" cy="4373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000" b="1" dirty="0">
                    <a:latin typeface="Helvetica" pitchFamily="2" charset="0"/>
                  </a:rPr>
                  <a:t>SG</a:t>
                </a:r>
                <a:r>
                  <a:rPr lang="en-GB" sz="2000" b="1" baseline="-25000" dirty="0">
                    <a:latin typeface="Helvetica" pitchFamily="2" charset="0"/>
                  </a:rPr>
                  <a:t>L</a:t>
                </a:r>
                <a:endParaRPr lang="en-GB" sz="2000" b="1" dirty="0">
                  <a:latin typeface="Helvetica" pitchFamily="2" charset="0"/>
                </a:endParaRPr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F386FC05-02E7-4243-B433-636449FCAEC2}"/>
                  </a:ext>
                </a:extLst>
              </p:cNvPr>
              <p:cNvSpPr/>
              <p:nvPr/>
            </p:nvSpPr>
            <p:spPr>
              <a:xfrm>
                <a:off x="4611839" y="2084348"/>
                <a:ext cx="714667" cy="714667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/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C932AA58-09BB-2A4E-A9B6-2B4F267F9941}"/>
                  </a:ext>
                </a:extLst>
              </p:cNvPr>
              <p:cNvSpPr/>
              <p:nvPr/>
            </p:nvSpPr>
            <p:spPr>
              <a:xfrm>
                <a:off x="492240" y="2067757"/>
                <a:ext cx="714667" cy="714667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/>
              </a:p>
            </p:txBody>
          </p: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150BE725-E132-7B4D-880B-9AB22C2214DF}"/>
                  </a:ext>
                </a:extLst>
              </p:cNvPr>
              <p:cNvCxnSpPr>
                <a:cxnSpLocks/>
                <a:stCxn id="90" idx="3"/>
                <a:endCxn id="82" idx="7"/>
              </p:cNvCxnSpPr>
              <p:nvPr/>
            </p:nvCxnSpPr>
            <p:spPr>
              <a:xfrm flipH="1">
                <a:off x="4198077" y="2694354"/>
                <a:ext cx="518423" cy="523463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EB4C15BD-9A8F-764C-BD5C-3119FB520B9A}"/>
                  </a:ext>
                </a:extLst>
              </p:cNvPr>
              <p:cNvCxnSpPr>
                <a:cxnSpLocks/>
                <a:stCxn id="91" idx="5"/>
                <a:endCxn id="81" idx="1"/>
              </p:cNvCxnSpPr>
              <p:nvPr/>
            </p:nvCxnSpPr>
            <p:spPr>
              <a:xfrm>
                <a:off x="1102246" y="2677763"/>
                <a:ext cx="529342" cy="532158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68974866-BA88-E540-8ECA-78B12BD0B3E2}"/>
                  </a:ext>
                </a:extLst>
              </p:cNvPr>
              <p:cNvSpPr txBox="1"/>
              <p:nvPr/>
            </p:nvSpPr>
            <p:spPr>
              <a:xfrm>
                <a:off x="593949" y="2207092"/>
                <a:ext cx="517826" cy="4373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000" b="1" dirty="0">
                    <a:latin typeface="Helvetica" pitchFamily="2" charset="0"/>
                  </a:rPr>
                  <a:t>D</a:t>
                </a:r>
                <a:r>
                  <a:rPr lang="en-GB" sz="2000" b="1" baseline="-25000" dirty="0">
                    <a:latin typeface="Helvetica" pitchFamily="2" charset="0"/>
                  </a:rPr>
                  <a:t>L</a:t>
                </a:r>
                <a:endParaRPr lang="en-GB" sz="2000" b="1" dirty="0">
                  <a:latin typeface="Helvetica" pitchFamily="2" charset="0"/>
                </a:endParaRP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810A5557-578F-A448-AF97-EF3A835F6F1A}"/>
                  </a:ext>
                </a:extLst>
              </p:cNvPr>
              <p:cNvSpPr txBox="1"/>
              <p:nvPr/>
            </p:nvSpPr>
            <p:spPr>
              <a:xfrm>
                <a:off x="4709817" y="2227798"/>
                <a:ext cx="538803" cy="4373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000" b="1" dirty="0">
                    <a:latin typeface="Helvetica" pitchFamily="2" charset="0"/>
                  </a:rPr>
                  <a:t>D</a:t>
                </a:r>
                <a:r>
                  <a:rPr lang="en-GB" sz="2000" b="1" baseline="-25000" dirty="0">
                    <a:latin typeface="Helvetica" pitchFamily="2" charset="0"/>
                  </a:rPr>
                  <a:t>R</a:t>
                </a:r>
                <a:endParaRPr lang="en-GB" sz="2000" b="1" dirty="0">
                  <a:latin typeface="Helvetica" pitchFamily="2" charset="0"/>
                </a:endParaRPr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F4A0F433-F63F-5943-A348-247358703A6A}"/>
                </a:ext>
              </a:extLst>
            </p:cNvPr>
            <p:cNvGrpSpPr/>
            <p:nvPr/>
          </p:nvGrpSpPr>
          <p:grpSpPr>
            <a:xfrm>
              <a:off x="479734" y="3055961"/>
              <a:ext cx="1772432" cy="1727197"/>
              <a:chOff x="6461150" y="1025381"/>
              <a:chExt cx="1772432" cy="1727197"/>
            </a:xfrm>
          </p:grpSpPr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D36F6E38-ADB4-4C45-AA3C-E496ABD22D61}"/>
                  </a:ext>
                </a:extLst>
              </p:cNvPr>
              <p:cNvSpPr txBox="1"/>
              <p:nvPr/>
            </p:nvSpPr>
            <p:spPr>
              <a:xfrm>
                <a:off x="6896674" y="1297133"/>
                <a:ext cx="1072013" cy="3700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rgbClr val="00B050"/>
                    </a:solidFill>
                    <a:latin typeface="Helvetica" pitchFamily="2" charset="0"/>
                  </a:rPr>
                  <a:t>alternate</a:t>
                </a: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6E221614-8D5F-0649-96C7-06D934B07CCA}"/>
                  </a:ext>
                </a:extLst>
              </p:cNvPr>
              <p:cNvSpPr txBox="1"/>
              <p:nvPr/>
            </p:nvSpPr>
            <p:spPr>
              <a:xfrm>
                <a:off x="6892851" y="1025381"/>
                <a:ext cx="836002" cy="3700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rgbClr val="0070C0"/>
                    </a:solidFill>
                    <a:latin typeface="Helvetica" pitchFamily="2" charset="0"/>
                  </a:rPr>
                  <a:t>repeat</a:t>
                </a:r>
              </a:p>
            </p:txBody>
          </p: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A4C4211D-CB4A-F849-912E-421A7B04245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87062" y="1206239"/>
                <a:ext cx="270938" cy="0"/>
              </a:xfrm>
              <a:prstGeom prst="line">
                <a:avLst/>
              </a:prstGeom>
              <a:ln w="1016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2321EBA4-AC46-7E43-B9D1-D60CB58C670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87062" y="1477982"/>
                <a:ext cx="270938" cy="0"/>
              </a:xfrm>
              <a:prstGeom prst="line">
                <a:avLst/>
              </a:prstGeom>
              <a:ln w="1016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37C88112-04E8-8941-9C3D-F141EF034080}"/>
                  </a:ext>
                </a:extLst>
              </p:cNvPr>
              <p:cNvSpPr txBox="1"/>
              <p:nvPr/>
            </p:nvSpPr>
            <p:spPr>
              <a:xfrm>
                <a:off x="6539879" y="1568875"/>
                <a:ext cx="362233" cy="3700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b="1" dirty="0">
                    <a:latin typeface="Helvetica" pitchFamily="2" charset="0"/>
                  </a:rPr>
                  <a:t>B</a:t>
                </a:r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91AC4EA1-224F-5A46-BE47-C3823267CDD0}"/>
                  </a:ext>
                </a:extLst>
              </p:cNvPr>
              <p:cNvSpPr txBox="1"/>
              <p:nvPr/>
            </p:nvSpPr>
            <p:spPr>
              <a:xfrm>
                <a:off x="6901082" y="1568875"/>
                <a:ext cx="1332500" cy="3700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latin typeface="Helvetica" pitchFamily="2" charset="0"/>
                  </a:rPr>
                  <a:t>bottlenecks</a:t>
                </a:r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8FDF408B-CF13-F745-A690-33AA9F873A91}"/>
                  </a:ext>
                </a:extLst>
              </p:cNvPr>
              <p:cNvSpPr txBox="1"/>
              <p:nvPr/>
            </p:nvSpPr>
            <p:spPr>
              <a:xfrm>
                <a:off x="6461150" y="1839383"/>
                <a:ext cx="524818" cy="3700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b="1" dirty="0">
                    <a:latin typeface="Helvetica" pitchFamily="2" charset="0"/>
                  </a:rPr>
                  <a:t>SG</a:t>
                </a:r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E706A09C-19DF-514F-BA48-67EDA31C2357}"/>
                  </a:ext>
                </a:extLst>
              </p:cNvPr>
              <p:cNvSpPr txBox="1"/>
              <p:nvPr/>
            </p:nvSpPr>
            <p:spPr>
              <a:xfrm>
                <a:off x="6901578" y="1839383"/>
                <a:ext cx="1169915" cy="3700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latin typeface="Helvetica" pitchFamily="2" charset="0"/>
                  </a:rPr>
                  <a:t>sub-goals</a:t>
                </a: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1A084E28-B1C0-8946-BE13-E33134A20997}"/>
                  </a:ext>
                </a:extLst>
              </p:cNvPr>
              <p:cNvSpPr txBox="1"/>
              <p:nvPr/>
            </p:nvSpPr>
            <p:spPr>
              <a:xfrm>
                <a:off x="6542442" y="2111124"/>
                <a:ext cx="362233" cy="3700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b="1" dirty="0">
                    <a:latin typeface="Helvetica" pitchFamily="2" charset="0"/>
                  </a:rPr>
                  <a:t>D</a:t>
                </a: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CB44AAEF-C7A6-CF47-A003-582565BBE9AE}"/>
                  </a:ext>
                </a:extLst>
              </p:cNvPr>
              <p:cNvSpPr txBox="1"/>
              <p:nvPr/>
            </p:nvSpPr>
            <p:spPr>
              <a:xfrm>
                <a:off x="6902464" y="2111124"/>
                <a:ext cx="1245087" cy="3700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latin typeface="Helvetica" pitchFamily="2" charset="0"/>
                  </a:rPr>
                  <a:t>dead ends</a:t>
                </a: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5C9544C5-320D-624A-833F-20E8851D8B3B}"/>
                  </a:ext>
                </a:extLst>
              </p:cNvPr>
              <p:cNvSpPr txBox="1"/>
              <p:nvPr/>
            </p:nvSpPr>
            <p:spPr>
              <a:xfrm>
                <a:off x="6532888" y="2382485"/>
                <a:ext cx="376218" cy="3700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b="1" dirty="0">
                    <a:latin typeface="Helvetica" pitchFamily="2" charset="0"/>
                  </a:rPr>
                  <a:t>G</a:t>
                </a: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4CEFC4D0-D547-0747-89FC-B06FD35C95F4}"/>
                  </a:ext>
                </a:extLst>
              </p:cNvPr>
              <p:cNvSpPr txBox="1"/>
              <p:nvPr/>
            </p:nvSpPr>
            <p:spPr>
              <a:xfrm>
                <a:off x="6892252" y="2382485"/>
                <a:ext cx="734605" cy="3700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latin typeface="Helvetica" pitchFamily="2" charset="0"/>
                  </a:rPr>
                  <a:t>goals</a:t>
                </a:r>
              </a:p>
            </p:txBody>
          </p:sp>
        </p:grp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41CD9EEB-490D-4A46-948C-20BEE91444F2}"/>
              </a:ext>
            </a:extLst>
          </p:cNvPr>
          <p:cNvSpPr/>
          <p:nvPr/>
        </p:nvSpPr>
        <p:spPr>
          <a:xfrm>
            <a:off x="446521" y="1223736"/>
            <a:ext cx="33390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GB" sz="2000" dirty="0">
                <a:latin typeface="Helvetica" pitchFamily="2" charset="0"/>
              </a:rPr>
              <a:t>A TASK…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E4329A4-6826-C548-922D-990EB429C1C6}"/>
              </a:ext>
            </a:extLst>
          </p:cNvPr>
          <p:cNvSpPr txBox="1"/>
          <p:nvPr/>
        </p:nvSpPr>
        <p:spPr>
          <a:xfrm>
            <a:off x="446520" y="301299"/>
            <a:ext cx="11292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What is the role of hierarchy in action control, how is it implemented, and does it help us generalise behaviours from one environment to another?</a:t>
            </a:r>
          </a:p>
        </p:txBody>
      </p:sp>
    </p:spTree>
    <p:extLst>
      <p:ext uri="{BB962C8B-B14F-4D97-AF65-F5344CB8AC3E}">
        <p14:creationId xmlns:p14="http://schemas.microsoft.com/office/powerpoint/2010/main" val="2821215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41D01182-E315-D74E-8B50-D951A708DE70}"/>
              </a:ext>
            </a:extLst>
          </p:cNvPr>
          <p:cNvSpPr/>
          <p:nvPr/>
        </p:nvSpPr>
        <p:spPr>
          <a:xfrm>
            <a:off x="446521" y="1658392"/>
            <a:ext cx="555121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GB" dirty="0">
                <a:latin typeface="Helvetica" pitchFamily="2" charset="0"/>
              </a:rPr>
              <a:t>Starting from </a:t>
            </a:r>
            <a:r>
              <a:rPr lang="en-GB" b="1" dirty="0">
                <a:latin typeface="Helvetica" pitchFamily="2" charset="0"/>
              </a:rPr>
              <a:t>B</a:t>
            </a:r>
            <a:r>
              <a:rPr lang="en-GB" b="1" baseline="-25000" dirty="0">
                <a:latin typeface="Helvetica" pitchFamily="2" charset="0"/>
              </a:rPr>
              <a:t>0</a:t>
            </a:r>
            <a:r>
              <a:rPr lang="en-GB" dirty="0">
                <a:latin typeface="Helvetica" pitchFamily="2" charset="0"/>
              </a:rPr>
              <a:t>, reach </a:t>
            </a:r>
            <a:r>
              <a:rPr lang="en-GB" b="1" dirty="0">
                <a:latin typeface="Helvetica" pitchFamily="2" charset="0"/>
              </a:rPr>
              <a:t>G</a:t>
            </a:r>
            <a:r>
              <a:rPr lang="en-GB" b="1" baseline="-25000" dirty="0">
                <a:latin typeface="Helvetica" pitchFamily="2" charset="0"/>
              </a:rPr>
              <a:t>X</a:t>
            </a:r>
            <a:r>
              <a:rPr lang="en-GB" dirty="0">
                <a:latin typeface="Helvetica" pitchFamily="2" charset="0"/>
              </a:rPr>
              <a:t>.</a:t>
            </a:r>
            <a:endParaRPr lang="en-GB" baseline="-25000" dirty="0">
              <a:latin typeface="Helvetica" pitchFamily="2" charset="0"/>
            </a:endParaRPr>
          </a:p>
          <a:p>
            <a:pPr>
              <a:spcAft>
                <a:spcPts val="1200"/>
              </a:spcAft>
            </a:pPr>
            <a:r>
              <a:rPr lang="en-GB" dirty="0">
                <a:latin typeface="Helvetica" pitchFamily="2" charset="0"/>
              </a:rPr>
              <a:t>Reward at </a:t>
            </a:r>
            <a:r>
              <a:rPr lang="en-GB" b="1" dirty="0">
                <a:latin typeface="Helvetica" pitchFamily="2" charset="0"/>
              </a:rPr>
              <a:t>G</a:t>
            </a:r>
            <a:r>
              <a:rPr lang="en-GB" b="1" baseline="-25000" dirty="0">
                <a:latin typeface="Helvetica" pitchFamily="2" charset="0"/>
              </a:rPr>
              <a:t>X</a:t>
            </a:r>
            <a:r>
              <a:rPr lang="en-GB" dirty="0">
                <a:latin typeface="Helvetica" pitchFamily="2" charset="0"/>
              </a:rPr>
              <a:t> is conditional upon having visited the correct </a:t>
            </a:r>
            <a:r>
              <a:rPr lang="en-GB" b="1" dirty="0">
                <a:latin typeface="Helvetica" pitchFamily="2" charset="0"/>
              </a:rPr>
              <a:t>SG </a:t>
            </a:r>
            <a:r>
              <a:rPr lang="en-GB" dirty="0">
                <a:latin typeface="Helvetica" pitchFamily="2" charset="0"/>
              </a:rPr>
              <a:t>location.</a:t>
            </a:r>
          </a:p>
          <a:p>
            <a:pPr>
              <a:spcAft>
                <a:spcPts val="1200"/>
              </a:spcAft>
            </a:pPr>
            <a:r>
              <a:rPr lang="en-GB" dirty="0">
                <a:latin typeface="Helvetica" pitchFamily="2" charset="0"/>
              </a:rPr>
              <a:t>The correct </a:t>
            </a:r>
            <a:r>
              <a:rPr lang="en-GB" b="1" dirty="0">
                <a:latin typeface="Helvetica" pitchFamily="2" charset="0"/>
              </a:rPr>
              <a:t>SG</a:t>
            </a:r>
            <a:r>
              <a:rPr lang="en-GB" dirty="0">
                <a:latin typeface="Helvetica" pitchFamily="2" charset="0"/>
              </a:rPr>
              <a:t>-location is uniquely defined by a combination of the </a:t>
            </a:r>
            <a:r>
              <a:rPr lang="en-GB" b="1" dirty="0">
                <a:latin typeface="Helvetica" pitchFamily="2" charset="0"/>
              </a:rPr>
              <a:t>G</a:t>
            </a:r>
            <a:r>
              <a:rPr lang="en-GB" dirty="0">
                <a:latin typeface="Helvetica" pitchFamily="2" charset="0"/>
              </a:rPr>
              <a:t>-location and an imposed behavioural regime (</a:t>
            </a:r>
            <a:r>
              <a:rPr lang="en-GB" b="1" dirty="0">
                <a:solidFill>
                  <a:srgbClr val="00B050"/>
                </a:solidFill>
                <a:latin typeface="Helvetica" pitchFamily="2" charset="0"/>
              </a:rPr>
              <a:t>repeat</a:t>
            </a:r>
            <a:r>
              <a:rPr lang="en-GB" dirty="0">
                <a:latin typeface="Helvetica" pitchFamily="2" charset="0"/>
              </a:rPr>
              <a:t>/</a:t>
            </a:r>
            <a:r>
              <a:rPr lang="en-GB" b="1" dirty="0">
                <a:solidFill>
                  <a:srgbClr val="0070C0"/>
                </a:solidFill>
                <a:latin typeface="Helvetica" pitchFamily="2" charset="0"/>
              </a:rPr>
              <a:t>alternate</a:t>
            </a:r>
            <a:r>
              <a:rPr lang="en-GB" dirty="0">
                <a:latin typeface="Helvetica" pitchFamily="2" charset="0"/>
              </a:rPr>
              <a:t>).</a:t>
            </a:r>
          </a:p>
          <a:p>
            <a:pPr>
              <a:spcAft>
                <a:spcPts val="1200"/>
              </a:spcAft>
            </a:pPr>
            <a:r>
              <a:rPr lang="en-GB" dirty="0">
                <a:latin typeface="Helvetica" pitchFamily="2" charset="0"/>
              </a:rPr>
              <a:t>On half of all trials, reward will be placed on the left; on the other half, reward will be placed on the right.</a:t>
            </a:r>
          </a:p>
          <a:p>
            <a:pPr>
              <a:spcAft>
                <a:spcPts val="1200"/>
              </a:spcAft>
            </a:pPr>
            <a:r>
              <a:rPr lang="en-GB" dirty="0">
                <a:latin typeface="Helvetica" pitchFamily="2" charset="0"/>
              </a:rPr>
              <a:t>The imposed behavioural regime will switch (from </a:t>
            </a:r>
            <a:r>
              <a:rPr lang="en-GB" b="1" dirty="0">
                <a:solidFill>
                  <a:srgbClr val="00B050"/>
                </a:solidFill>
                <a:latin typeface="Helvetica" pitchFamily="2" charset="0"/>
              </a:rPr>
              <a:t>repeat</a:t>
            </a:r>
            <a:r>
              <a:rPr lang="en-GB" dirty="0">
                <a:latin typeface="Helvetica" pitchFamily="2" charset="0"/>
              </a:rPr>
              <a:t> to </a:t>
            </a:r>
            <a:r>
              <a:rPr lang="en-GB" b="1" dirty="0">
                <a:solidFill>
                  <a:srgbClr val="0070C0"/>
                </a:solidFill>
                <a:latin typeface="Helvetica" pitchFamily="2" charset="0"/>
              </a:rPr>
              <a:t>alternate</a:t>
            </a:r>
            <a:r>
              <a:rPr lang="en-GB" dirty="0">
                <a:latin typeface="Helvetica" pitchFamily="2" charset="0"/>
              </a:rPr>
              <a:t> or vice versa).</a:t>
            </a:r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32BEC65F-9806-5947-B944-1531FB614CB2}"/>
              </a:ext>
            </a:extLst>
          </p:cNvPr>
          <p:cNvGrpSpPr/>
          <p:nvPr/>
        </p:nvGrpSpPr>
        <p:grpSpPr>
          <a:xfrm>
            <a:off x="6341318" y="1406140"/>
            <a:ext cx="4914946" cy="3755328"/>
            <a:chOff x="479734" y="728522"/>
            <a:chExt cx="5340276" cy="4054636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803CF2CF-AA2D-6142-9719-27E2489C8391}"/>
                </a:ext>
              </a:extLst>
            </p:cNvPr>
            <p:cNvGrpSpPr/>
            <p:nvPr/>
          </p:nvGrpSpPr>
          <p:grpSpPr>
            <a:xfrm>
              <a:off x="985744" y="728522"/>
              <a:ext cx="4834266" cy="3808868"/>
              <a:chOff x="492240" y="1048562"/>
              <a:chExt cx="4834266" cy="3808868"/>
            </a:xfrm>
          </p:grpSpPr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4EF0051D-6336-414E-A119-6E066E8DF8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8684" y="3694403"/>
                <a:ext cx="532986" cy="532156"/>
              </a:xfrm>
              <a:prstGeom prst="line">
                <a:avLst/>
              </a:prstGeom>
              <a:ln w="1016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EE9D5A31-4BE0-CA41-9418-18FAECF78F5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51448" y="2710585"/>
                <a:ext cx="532986" cy="513850"/>
              </a:xfrm>
              <a:prstGeom prst="line">
                <a:avLst/>
              </a:prstGeom>
              <a:ln w="1016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E9C80F60-B6FA-4944-8E9C-5C08C44AD4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75268" y="3723163"/>
                <a:ext cx="517465" cy="52426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BE7740F9-CEB9-224F-BED0-2F3E191B2B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175268" y="2696073"/>
                <a:ext cx="517465" cy="521745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A59EED40-A01C-D14D-95CF-A59A09508C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6934" y="1658569"/>
                <a:ext cx="532986" cy="532156"/>
              </a:xfrm>
              <a:prstGeom prst="line">
                <a:avLst/>
              </a:prstGeom>
              <a:ln w="1016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0A2BF1E2-CC83-E44B-8F01-C3F98D837C1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75268" y="1666465"/>
                <a:ext cx="517465" cy="524260"/>
              </a:xfrm>
              <a:prstGeom prst="line">
                <a:avLst/>
              </a:prstGeom>
              <a:ln w="1016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D6E80DEA-8FEF-8348-A40F-F0A5517DDFB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81598" y="2651621"/>
                <a:ext cx="532986" cy="513850"/>
              </a:xfrm>
              <a:prstGeom prst="line">
                <a:avLst/>
              </a:prstGeom>
              <a:ln w="1016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B49A79AC-A26E-3642-B7AE-0D8739BA5C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87948" y="3753367"/>
                <a:ext cx="532986" cy="532156"/>
              </a:xfrm>
              <a:prstGeom prst="line">
                <a:avLst/>
              </a:prstGeom>
              <a:ln w="1016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84C425C7-B827-1043-8134-4394F9E1D6A5}"/>
                  </a:ext>
                </a:extLst>
              </p:cNvPr>
              <p:cNvSpPr/>
              <p:nvPr/>
            </p:nvSpPr>
            <p:spPr>
              <a:xfrm>
                <a:off x="1526927" y="1048562"/>
                <a:ext cx="714667" cy="714667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7A3127A2-D561-9B4F-83C6-5C188ACE4A6E}"/>
                  </a:ext>
                </a:extLst>
              </p:cNvPr>
              <p:cNvSpPr/>
              <p:nvPr/>
            </p:nvSpPr>
            <p:spPr>
              <a:xfrm>
                <a:off x="3588071" y="1056458"/>
                <a:ext cx="714667" cy="714667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2F98D899-8283-5B4A-9BF4-D31E9DFF16CC}"/>
                  </a:ext>
                </a:extLst>
              </p:cNvPr>
              <p:cNvSpPr/>
              <p:nvPr/>
            </p:nvSpPr>
            <p:spPr>
              <a:xfrm>
                <a:off x="2565259" y="2086064"/>
                <a:ext cx="714667" cy="71466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BDF38811-38F8-3141-969A-C083DA3256EF}"/>
                  </a:ext>
                </a:extLst>
              </p:cNvPr>
              <p:cNvSpPr/>
              <p:nvPr/>
            </p:nvSpPr>
            <p:spPr>
              <a:xfrm>
                <a:off x="1526927" y="3105260"/>
                <a:ext cx="714667" cy="714667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/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10890793-D06C-3647-96CA-77AD60E3ECBD}"/>
                  </a:ext>
                </a:extLst>
              </p:cNvPr>
              <p:cNvSpPr/>
              <p:nvPr/>
            </p:nvSpPr>
            <p:spPr>
              <a:xfrm>
                <a:off x="3588071" y="3113156"/>
                <a:ext cx="714667" cy="714667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19609396-D57D-5948-9CD9-41042E22251C}"/>
                  </a:ext>
                </a:extLst>
              </p:cNvPr>
              <p:cNvSpPr/>
              <p:nvPr/>
            </p:nvSpPr>
            <p:spPr>
              <a:xfrm>
                <a:off x="2565259" y="4142763"/>
                <a:ext cx="714667" cy="71466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/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F906617-30FB-4848-921C-88A89AA10F18}"/>
                  </a:ext>
                </a:extLst>
              </p:cNvPr>
              <p:cNvSpPr txBox="1"/>
              <p:nvPr/>
            </p:nvSpPr>
            <p:spPr>
              <a:xfrm>
                <a:off x="2635307" y="4259873"/>
                <a:ext cx="568524" cy="5046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400" b="1" dirty="0">
                    <a:latin typeface="Helvetica" pitchFamily="2" charset="0"/>
                  </a:rPr>
                  <a:t>B</a:t>
                </a:r>
                <a:r>
                  <a:rPr lang="en-GB" sz="2400" b="1" baseline="-25000" dirty="0">
                    <a:latin typeface="Helvetica" pitchFamily="2" charset="0"/>
                  </a:rPr>
                  <a:t>0</a:t>
                </a:r>
                <a:endParaRPr lang="en-GB" sz="2400" b="1" dirty="0">
                  <a:latin typeface="Helvetica" pitchFamily="2" charset="0"/>
                </a:endParaRP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3786C686-6787-5D47-9B1A-BB64FDB4D8F8}"/>
                  </a:ext>
                </a:extLst>
              </p:cNvPr>
              <p:cNvSpPr txBox="1"/>
              <p:nvPr/>
            </p:nvSpPr>
            <p:spPr>
              <a:xfrm>
                <a:off x="2635307" y="2195295"/>
                <a:ext cx="568524" cy="5046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400" b="1" dirty="0">
                    <a:latin typeface="Helvetica" pitchFamily="2" charset="0"/>
                  </a:rPr>
                  <a:t>B</a:t>
                </a:r>
                <a:r>
                  <a:rPr lang="en-GB" sz="2400" b="1" baseline="-25000" dirty="0">
                    <a:latin typeface="Helvetica" pitchFamily="2" charset="0"/>
                  </a:rPr>
                  <a:t>1</a:t>
                </a: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714CC1F1-8DD1-884C-977A-C3DEFB15DEBE}"/>
                  </a:ext>
                </a:extLst>
              </p:cNvPr>
              <p:cNvSpPr txBox="1"/>
              <p:nvPr/>
            </p:nvSpPr>
            <p:spPr>
              <a:xfrm>
                <a:off x="3588917" y="3253486"/>
                <a:ext cx="739850" cy="4373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000" b="1" dirty="0">
                    <a:latin typeface="Helvetica" pitchFamily="2" charset="0"/>
                  </a:rPr>
                  <a:t>SG</a:t>
                </a:r>
                <a:r>
                  <a:rPr lang="en-GB" sz="2000" b="1" baseline="-25000" dirty="0">
                    <a:latin typeface="Helvetica" pitchFamily="2" charset="0"/>
                  </a:rPr>
                  <a:t>R</a:t>
                </a:r>
                <a:endParaRPr lang="en-GB" sz="2000" b="1" dirty="0">
                  <a:latin typeface="Helvetica" pitchFamily="2" charset="0"/>
                </a:endParaRP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B1BBE83F-9AC8-A648-8A3E-81E12BAE5450}"/>
                  </a:ext>
                </a:extLst>
              </p:cNvPr>
              <p:cNvSpPr txBox="1"/>
              <p:nvPr/>
            </p:nvSpPr>
            <p:spPr>
              <a:xfrm>
                <a:off x="3675718" y="1190001"/>
                <a:ext cx="552790" cy="4373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000" b="1" dirty="0">
                    <a:latin typeface="Helvetica" pitchFamily="2" charset="0"/>
                  </a:rPr>
                  <a:t>G</a:t>
                </a:r>
                <a:r>
                  <a:rPr lang="en-GB" sz="2000" b="1" baseline="-25000" dirty="0">
                    <a:latin typeface="Helvetica" pitchFamily="2" charset="0"/>
                  </a:rPr>
                  <a:t>R</a:t>
                </a:r>
                <a:endParaRPr lang="en-GB" sz="2000" b="1" dirty="0">
                  <a:latin typeface="Helvetica" pitchFamily="2" charset="0"/>
                </a:endParaRP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53C0A44-300B-154C-B4BC-9C50B6B7CA87}"/>
                  </a:ext>
                </a:extLst>
              </p:cNvPr>
              <p:cNvSpPr txBox="1"/>
              <p:nvPr/>
            </p:nvSpPr>
            <p:spPr>
              <a:xfrm>
                <a:off x="1621159" y="1193385"/>
                <a:ext cx="531811" cy="4373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000" b="1" dirty="0">
                    <a:latin typeface="Helvetica" pitchFamily="2" charset="0"/>
                  </a:rPr>
                  <a:t>G</a:t>
                </a:r>
                <a:r>
                  <a:rPr lang="en-GB" sz="2000" b="1" baseline="-25000" dirty="0">
                    <a:latin typeface="Helvetica" pitchFamily="2" charset="0"/>
                  </a:rPr>
                  <a:t>L</a:t>
                </a:r>
                <a:endParaRPr lang="en-GB" sz="2000" b="1" dirty="0">
                  <a:latin typeface="Helvetica" pitchFamily="2" charset="0"/>
                </a:endParaRP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1777551-5A07-134F-8E4C-AB410606FF16}"/>
                  </a:ext>
                </a:extLst>
              </p:cNvPr>
              <p:cNvSpPr txBox="1"/>
              <p:nvPr/>
            </p:nvSpPr>
            <p:spPr>
              <a:xfrm>
                <a:off x="1528536" y="3252141"/>
                <a:ext cx="718872" cy="4373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000" b="1" dirty="0">
                    <a:latin typeface="Helvetica" pitchFamily="2" charset="0"/>
                  </a:rPr>
                  <a:t>SG</a:t>
                </a:r>
                <a:r>
                  <a:rPr lang="en-GB" sz="2000" b="1" baseline="-25000" dirty="0">
                    <a:latin typeface="Helvetica" pitchFamily="2" charset="0"/>
                  </a:rPr>
                  <a:t>L</a:t>
                </a:r>
                <a:endParaRPr lang="en-GB" sz="2000" b="1" dirty="0">
                  <a:latin typeface="Helvetica" pitchFamily="2" charset="0"/>
                </a:endParaRPr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F386FC05-02E7-4243-B433-636449FCAEC2}"/>
                  </a:ext>
                </a:extLst>
              </p:cNvPr>
              <p:cNvSpPr/>
              <p:nvPr/>
            </p:nvSpPr>
            <p:spPr>
              <a:xfrm>
                <a:off x="4611839" y="2084348"/>
                <a:ext cx="714667" cy="714667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/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C932AA58-09BB-2A4E-A9B6-2B4F267F9941}"/>
                  </a:ext>
                </a:extLst>
              </p:cNvPr>
              <p:cNvSpPr/>
              <p:nvPr/>
            </p:nvSpPr>
            <p:spPr>
              <a:xfrm>
                <a:off x="492240" y="2067757"/>
                <a:ext cx="714667" cy="714667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/>
              </a:p>
            </p:txBody>
          </p: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150BE725-E132-7B4D-880B-9AB22C2214DF}"/>
                  </a:ext>
                </a:extLst>
              </p:cNvPr>
              <p:cNvCxnSpPr>
                <a:cxnSpLocks/>
                <a:stCxn id="90" idx="3"/>
                <a:endCxn id="82" idx="7"/>
              </p:cNvCxnSpPr>
              <p:nvPr/>
            </p:nvCxnSpPr>
            <p:spPr>
              <a:xfrm flipH="1">
                <a:off x="4198077" y="2694354"/>
                <a:ext cx="518423" cy="523463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EB4C15BD-9A8F-764C-BD5C-3119FB520B9A}"/>
                  </a:ext>
                </a:extLst>
              </p:cNvPr>
              <p:cNvCxnSpPr>
                <a:cxnSpLocks/>
                <a:stCxn id="91" idx="5"/>
                <a:endCxn id="81" idx="1"/>
              </p:cNvCxnSpPr>
              <p:nvPr/>
            </p:nvCxnSpPr>
            <p:spPr>
              <a:xfrm>
                <a:off x="1102246" y="2677763"/>
                <a:ext cx="529342" cy="532158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68974866-BA88-E540-8ECA-78B12BD0B3E2}"/>
                  </a:ext>
                </a:extLst>
              </p:cNvPr>
              <p:cNvSpPr txBox="1"/>
              <p:nvPr/>
            </p:nvSpPr>
            <p:spPr>
              <a:xfrm>
                <a:off x="593949" y="2207092"/>
                <a:ext cx="517826" cy="4373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000" b="1" dirty="0">
                    <a:latin typeface="Helvetica" pitchFamily="2" charset="0"/>
                  </a:rPr>
                  <a:t>D</a:t>
                </a:r>
                <a:r>
                  <a:rPr lang="en-GB" sz="2000" b="1" baseline="-25000" dirty="0">
                    <a:latin typeface="Helvetica" pitchFamily="2" charset="0"/>
                  </a:rPr>
                  <a:t>L</a:t>
                </a:r>
                <a:endParaRPr lang="en-GB" sz="2000" b="1" dirty="0">
                  <a:latin typeface="Helvetica" pitchFamily="2" charset="0"/>
                </a:endParaRP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810A5557-578F-A448-AF97-EF3A835F6F1A}"/>
                  </a:ext>
                </a:extLst>
              </p:cNvPr>
              <p:cNvSpPr txBox="1"/>
              <p:nvPr/>
            </p:nvSpPr>
            <p:spPr>
              <a:xfrm>
                <a:off x="4709817" y="2227798"/>
                <a:ext cx="538803" cy="4373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000" b="1" dirty="0">
                    <a:latin typeface="Helvetica" pitchFamily="2" charset="0"/>
                  </a:rPr>
                  <a:t>D</a:t>
                </a:r>
                <a:r>
                  <a:rPr lang="en-GB" sz="2000" b="1" baseline="-25000" dirty="0">
                    <a:latin typeface="Helvetica" pitchFamily="2" charset="0"/>
                  </a:rPr>
                  <a:t>R</a:t>
                </a:r>
                <a:endParaRPr lang="en-GB" sz="2000" b="1" dirty="0">
                  <a:latin typeface="Helvetica" pitchFamily="2" charset="0"/>
                </a:endParaRPr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F4A0F433-F63F-5943-A348-247358703A6A}"/>
                </a:ext>
              </a:extLst>
            </p:cNvPr>
            <p:cNvGrpSpPr/>
            <p:nvPr/>
          </p:nvGrpSpPr>
          <p:grpSpPr>
            <a:xfrm>
              <a:off x="479734" y="3055961"/>
              <a:ext cx="1772432" cy="1727197"/>
              <a:chOff x="6461150" y="1025381"/>
              <a:chExt cx="1772432" cy="1727197"/>
            </a:xfrm>
          </p:grpSpPr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D36F6E38-ADB4-4C45-AA3C-E496ABD22D61}"/>
                  </a:ext>
                </a:extLst>
              </p:cNvPr>
              <p:cNvSpPr txBox="1"/>
              <p:nvPr/>
            </p:nvSpPr>
            <p:spPr>
              <a:xfrm>
                <a:off x="6896674" y="1297133"/>
                <a:ext cx="1072013" cy="3700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rgbClr val="00B050"/>
                    </a:solidFill>
                    <a:latin typeface="Helvetica" pitchFamily="2" charset="0"/>
                  </a:rPr>
                  <a:t>alternate</a:t>
                </a: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6E221614-8D5F-0649-96C7-06D934B07CCA}"/>
                  </a:ext>
                </a:extLst>
              </p:cNvPr>
              <p:cNvSpPr txBox="1"/>
              <p:nvPr/>
            </p:nvSpPr>
            <p:spPr>
              <a:xfrm>
                <a:off x="6892851" y="1025381"/>
                <a:ext cx="836002" cy="3700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rgbClr val="0070C0"/>
                    </a:solidFill>
                    <a:latin typeface="Helvetica" pitchFamily="2" charset="0"/>
                  </a:rPr>
                  <a:t>repeat</a:t>
                </a:r>
              </a:p>
            </p:txBody>
          </p: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A4C4211D-CB4A-F849-912E-421A7B04245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87062" y="1206239"/>
                <a:ext cx="270938" cy="0"/>
              </a:xfrm>
              <a:prstGeom prst="line">
                <a:avLst/>
              </a:prstGeom>
              <a:ln w="1016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2321EBA4-AC46-7E43-B9D1-D60CB58C670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87062" y="1477982"/>
                <a:ext cx="270938" cy="0"/>
              </a:xfrm>
              <a:prstGeom prst="line">
                <a:avLst/>
              </a:prstGeom>
              <a:ln w="1016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37C88112-04E8-8941-9C3D-F141EF034080}"/>
                  </a:ext>
                </a:extLst>
              </p:cNvPr>
              <p:cNvSpPr txBox="1"/>
              <p:nvPr/>
            </p:nvSpPr>
            <p:spPr>
              <a:xfrm>
                <a:off x="6539879" y="1568875"/>
                <a:ext cx="362233" cy="3700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b="1" dirty="0">
                    <a:latin typeface="Helvetica" pitchFamily="2" charset="0"/>
                  </a:rPr>
                  <a:t>B</a:t>
                </a:r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91AC4EA1-224F-5A46-BE47-C3823267CDD0}"/>
                  </a:ext>
                </a:extLst>
              </p:cNvPr>
              <p:cNvSpPr txBox="1"/>
              <p:nvPr/>
            </p:nvSpPr>
            <p:spPr>
              <a:xfrm>
                <a:off x="6901082" y="1568875"/>
                <a:ext cx="1332500" cy="3700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latin typeface="Helvetica" pitchFamily="2" charset="0"/>
                  </a:rPr>
                  <a:t>bottlenecks</a:t>
                </a:r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8FDF408B-CF13-F745-A690-33AA9F873A91}"/>
                  </a:ext>
                </a:extLst>
              </p:cNvPr>
              <p:cNvSpPr txBox="1"/>
              <p:nvPr/>
            </p:nvSpPr>
            <p:spPr>
              <a:xfrm>
                <a:off x="6461150" y="1839383"/>
                <a:ext cx="524818" cy="3700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b="1" dirty="0">
                    <a:latin typeface="Helvetica" pitchFamily="2" charset="0"/>
                  </a:rPr>
                  <a:t>SG</a:t>
                </a:r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E706A09C-19DF-514F-BA48-67EDA31C2357}"/>
                  </a:ext>
                </a:extLst>
              </p:cNvPr>
              <p:cNvSpPr txBox="1"/>
              <p:nvPr/>
            </p:nvSpPr>
            <p:spPr>
              <a:xfrm>
                <a:off x="6901578" y="1839383"/>
                <a:ext cx="1169915" cy="3700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latin typeface="Helvetica" pitchFamily="2" charset="0"/>
                  </a:rPr>
                  <a:t>sub-goals</a:t>
                </a: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1A084E28-B1C0-8946-BE13-E33134A20997}"/>
                  </a:ext>
                </a:extLst>
              </p:cNvPr>
              <p:cNvSpPr txBox="1"/>
              <p:nvPr/>
            </p:nvSpPr>
            <p:spPr>
              <a:xfrm>
                <a:off x="6542442" y="2111124"/>
                <a:ext cx="362233" cy="3700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b="1" dirty="0">
                    <a:latin typeface="Helvetica" pitchFamily="2" charset="0"/>
                  </a:rPr>
                  <a:t>D</a:t>
                </a: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CB44AAEF-C7A6-CF47-A003-582565BBE9AE}"/>
                  </a:ext>
                </a:extLst>
              </p:cNvPr>
              <p:cNvSpPr txBox="1"/>
              <p:nvPr/>
            </p:nvSpPr>
            <p:spPr>
              <a:xfrm>
                <a:off x="6902464" y="2111124"/>
                <a:ext cx="1245087" cy="3700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latin typeface="Helvetica" pitchFamily="2" charset="0"/>
                  </a:rPr>
                  <a:t>dead ends</a:t>
                </a: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5C9544C5-320D-624A-833F-20E8851D8B3B}"/>
                  </a:ext>
                </a:extLst>
              </p:cNvPr>
              <p:cNvSpPr txBox="1"/>
              <p:nvPr/>
            </p:nvSpPr>
            <p:spPr>
              <a:xfrm>
                <a:off x="6532888" y="2382485"/>
                <a:ext cx="376218" cy="3700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b="1" dirty="0">
                    <a:latin typeface="Helvetica" pitchFamily="2" charset="0"/>
                  </a:rPr>
                  <a:t>G</a:t>
                </a: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4CEFC4D0-D547-0747-89FC-B06FD35C95F4}"/>
                  </a:ext>
                </a:extLst>
              </p:cNvPr>
              <p:cNvSpPr txBox="1"/>
              <p:nvPr/>
            </p:nvSpPr>
            <p:spPr>
              <a:xfrm>
                <a:off x="6892252" y="2382485"/>
                <a:ext cx="734605" cy="3700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latin typeface="Helvetica" pitchFamily="2" charset="0"/>
                  </a:rPr>
                  <a:t>goals</a:t>
                </a:r>
              </a:p>
            </p:txBody>
          </p:sp>
        </p:grp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41CD9EEB-490D-4A46-948C-20BEE91444F2}"/>
              </a:ext>
            </a:extLst>
          </p:cNvPr>
          <p:cNvSpPr/>
          <p:nvPr/>
        </p:nvSpPr>
        <p:spPr>
          <a:xfrm>
            <a:off x="446521" y="1223736"/>
            <a:ext cx="33390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GB" sz="2000" dirty="0">
                <a:latin typeface="Helvetica" pitchFamily="2" charset="0"/>
              </a:rPr>
              <a:t>A TASK…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E4329A4-6826-C548-922D-990EB429C1C6}"/>
              </a:ext>
            </a:extLst>
          </p:cNvPr>
          <p:cNvSpPr txBox="1"/>
          <p:nvPr/>
        </p:nvSpPr>
        <p:spPr>
          <a:xfrm>
            <a:off x="446520" y="301299"/>
            <a:ext cx="11292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What is the role of hierarchy in action control, how is it implemented, and does it help us generalise behaviours from one environment to another?</a:t>
            </a:r>
          </a:p>
        </p:txBody>
      </p:sp>
    </p:spTree>
    <p:extLst>
      <p:ext uri="{BB962C8B-B14F-4D97-AF65-F5344CB8AC3E}">
        <p14:creationId xmlns:p14="http://schemas.microsoft.com/office/powerpoint/2010/main" val="1871690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41D01182-E315-D74E-8B50-D951A708DE70}"/>
              </a:ext>
            </a:extLst>
          </p:cNvPr>
          <p:cNvSpPr/>
          <p:nvPr/>
        </p:nvSpPr>
        <p:spPr>
          <a:xfrm>
            <a:off x="446520" y="1658392"/>
            <a:ext cx="57990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GB" dirty="0">
                <a:latin typeface="Helvetica" pitchFamily="2" charset="0"/>
              </a:rPr>
              <a:t>People are able to learn new regimes following only 1 trial under the new imposed regime.</a:t>
            </a:r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32BEC65F-9806-5947-B944-1531FB614CB2}"/>
              </a:ext>
            </a:extLst>
          </p:cNvPr>
          <p:cNvGrpSpPr/>
          <p:nvPr/>
        </p:nvGrpSpPr>
        <p:grpSpPr>
          <a:xfrm>
            <a:off x="6341318" y="1406140"/>
            <a:ext cx="4914946" cy="3755328"/>
            <a:chOff x="479734" y="728522"/>
            <a:chExt cx="5340276" cy="4054636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803CF2CF-AA2D-6142-9719-27E2489C8391}"/>
                </a:ext>
              </a:extLst>
            </p:cNvPr>
            <p:cNvGrpSpPr/>
            <p:nvPr/>
          </p:nvGrpSpPr>
          <p:grpSpPr>
            <a:xfrm>
              <a:off x="985744" y="728522"/>
              <a:ext cx="4834266" cy="3808868"/>
              <a:chOff x="492240" y="1048562"/>
              <a:chExt cx="4834266" cy="3808868"/>
            </a:xfrm>
          </p:grpSpPr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4EF0051D-6336-414E-A119-6E066E8DF8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8684" y="3694403"/>
                <a:ext cx="532986" cy="532156"/>
              </a:xfrm>
              <a:prstGeom prst="line">
                <a:avLst/>
              </a:prstGeom>
              <a:ln w="1016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EE9D5A31-4BE0-CA41-9418-18FAECF78F5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51448" y="2710585"/>
                <a:ext cx="532986" cy="513850"/>
              </a:xfrm>
              <a:prstGeom prst="line">
                <a:avLst/>
              </a:prstGeom>
              <a:ln w="1016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E9C80F60-B6FA-4944-8E9C-5C08C44AD4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75268" y="3723163"/>
                <a:ext cx="517465" cy="52426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BE7740F9-CEB9-224F-BED0-2F3E191B2B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175268" y="2696073"/>
                <a:ext cx="517465" cy="521745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A59EED40-A01C-D14D-95CF-A59A09508C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6934" y="1658569"/>
                <a:ext cx="532986" cy="532156"/>
              </a:xfrm>
              <a:prstGeom prst="line">
                <a:avLst/>
              </a:prstGeom>
              <a:ln w="1016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0A2BF1E2-CC83-E44B-8F01-C3F98D837C1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75268" y="1666465"/>
                <a:ext cx="517465" cy="524260"/>
              </a:xfrm>
              <a:prstGeom prst="line">
                <a:avLst/>
              </a:prstGeom>
              <a:ln w="1016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D6E80DEA-8FEF-8348-A40F-F0A5517DDFB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81598" y="2651621"/>
                <a:ext cx="532986" cy="513850"/>
              </a:xfrm>
              <a:prstGeom prst="line">
                <a:avLst/>
              </a:prstGeom>
              <a:ln w="1016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B49A79AC-A26E-3642-B7AE-0D8739BA5C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87948" y="3753367"/>
                <a:ext cx="532986" cy="532156"/>
              </a:xfrm>
              <a:prstGeom prst="line">
                <a:avLst/>
              </a:prstGeom>
              <a:ln w="1016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84C425C7-B827-1043-8134-4394F9E1D6A5}"/>
                  </a:ext>
                </a:extLst>
              </p:cNvPr>
              <p:cNvSpPr/>
              <p:nvPr/>
            </p:nvSpPr>
            <p:spPr>
              <a:xfrm>
                <a:off x="1526927" y="1048562"/>
                <a:ext cx="714667" cy="714667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7A3127A2-D561-9B4F-83C6-5C188ACE4A6E}"/>
                  </a:ext>
                </a:extLst>
              </p:cNvPr>
              <p:cNvSpPr/>
              <p:nvPr/>
            </p:nvSpPr>
            <p:spPr>
              <a:xfrm>
                <a:off x="3588071" y="1056458"/>
                <a:ext cx="714667" cy="714667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2F98D899-8283-5B4A-9BF4-D31E9DFF16CC}"/>
                  </a:ext>
                </a:extLst>
              </p:cNvPr>
              <p:cNvSpPr/>
              <p:nvPr/>
            </p:nvSpPr>
            <p:spPr>
              <a:xfrm>
                <a:off x="2565259" y="2086064"/>
                <a:ext cx="714667" cy="71466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BDF38811-38F8-3141-969A-C083DA3256EF}"/>
                  </a:ext>
                </a:extLst>
              </p:cNvPr>
              <p:cNvSpPr/>
              <p:nvPr/>
            </p:nvSpPr>
            <p:spPr>
              <a:xfrm>
                <a:off x="1526927" y="3105260"/>
                <a:ext cx="714667" cy="714667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/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10890793-D06C-3647-96CA-77AD60E3ECBD}"/>
                  </a:ext>
                </a:extLst>
              </p:cNvPr>
              <p:cNvSpPr/>
              <p:nvPr/>
            </p:nvSpPr>
            <p:spPr>
              <a:xfrm>
                <a:off x="3588071" y="3113156"/>
                <a:ext cx="714667" cy="714667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19609396-D57D-5948-9CD9-41042E22251C}"/>
                  </a:ext>
                </a:extLst>
              </p:cNvPr>
              <p:cNvSpPr/>
              <p:nvPr/>
            </p:nvSpPr>
            <p:spPr>
              <a:xfrm>
                <a:off x="2565259" y="4142763"/>
                <a:ext cx="714667" cy="71466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/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F906617-30FB-4848-921C-88A89AA10F18}"/>
                  </a:ext>
                </a:extLst>
              </p:cNvPr>
              <p:cNvSpPr txBox="1"/>
              <p:nvPr/>
            </p:nvSpPr>
            <p:spPr>
              <a:xfrm>
                <a:off x="2635307" y="4259873"/>
                <a:ext cx="568524" cy="5046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400" b="1" dirty="0">
                    <a:latin typeface="Helvetica" pitchFamily="2" charset="0"/>
                  </a:rPr>
                  <a:t>B</a:t>
                </a:r>
                <a:r>
                  <a:rPr lang="en-GB" sz="2400" b="1" baseline="-25000" dirty="0">
                    <a:latin typeface="Helvetica" pitchFamily="2" charset="0"/>
                  </a:rPr>
                  <a:t>0</a:t>
                </a:r>
                <a:endParaRPr lang="en-GB" sz="2400" b="1" dirty="0">
                  <a:latin typeface="Helvetica" pitchFamily="2" charset="0"/>
                </a:endParaRP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3786C686-6787-5D47-9B1A-BB64FDB4D8F8}"/>
                  </a:ext>
                </a:extLst>
              </p:cNvPr>
              <p:cNvSpPr txBox="1"/>
              <p:nvPr/>
            </p:nvSpPr>
            <p:spPr>
              <a:xfrm>
                <a:off x="2635307" y="2195295"/>
                <a:ext cx="568524" cy="5046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400" b="1" dirty="0">
                    <a:latin typeface="Helvetica" pitchFamily="2" charset="0"/>
                  </a:rPr>
                  <a:t>B</a:t>
                </a:r>
                <a:r>
                  <a:rPr lang="en-GB" sz="2400" b="1" baseline="-25000" dirty="0">
                    <a:latin typeface="Helvetica" pitchFamily="2" charset="0"/>
                  </a:rPr>
                  <a:t>1</a:t>
                </a: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714CC1F1-8DD1-884C-977A-C3DEFB15DEBE}"/>
                  </a:ext>
                </a:extLst>
              </p:cNvPr>
              <p:cNvSpPr txBox="1"/>
              <p:nvPr/>
            </p:nvSpPr>
            <p:spPr>
              <a:xfrm>
                <a:off x="3588917" y="3253486"/>
                <a:ext cx="739850" cy="4373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000" b="1" dirty="0">
                    <a:latin typeface="Helvetica" pitchFamily="2" charset="0"/>
                  </a:rPr>
                  <a:t>SG</a:t>
                </a:r>
                <a:r>
                  <a:rPr lang="en-GB" sz="2000" b="1" baseline="-25000" dirty="0">
                    <a:latin typeface="Helvetica" pitchFamily="2" charset="0"/>
                  </a:rPr>
                  <a:t>R</a:t>
                </a:r>
                <a:endParaRPr lang="en-GB" sz="2000" b="1" dirty="0">
                  <a:latin typeface="Helvetica" pitchFamily="2" charset="0"/>
                </a:endParaRP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B1BBE83F-9AC8-A648-8A3E-81E12BAE5450}"/>
                  </a:ext>
                </a:extLst>
              </p:cNvPr>
              <p:cNvSpPr txBox="1"/>
              <p:nvPr/>
            </p:nvSpPr>
            <p:spPr>
              <a:xfrm>
                <a:off x="3675718" y="1190001"/>
                <a:ext cx="552790" cy="4373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000" b="1" dirty="0">
                    <a:latin typeface="Helvetica" pitchFamily="2" charset="0"/>
                  </a:rPr>
                  <a:t>G</a:t>
                </a:r>
                <a:r>
                  <a:rPr lang="en-GB" sz="2000" b="1" baseline="-25000" dirty="0">
                    <a:latin typeface="Helvetica" pitchFamily="2" charset="0"/>
                  </a:rPr>
                  <a:t>R</a:t>
                </a:r>
                <a:endParaRPr lang="en-GB" sz="2000" b="1" dirty="0">
                  <a:latin typeface="Helvetica" pitchFamily="2" charset="0"/>
                </a:endParaRP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53C0A44-300B-154C-B4BC-9C50B6B7CA87}"/>
                  </a:ext>
                </a:extLst>
              </p:cNvPr>
              <p:cNvSpPr txBox="1"/>
              <p:nvPr/>
            </p:nvSpPr>
            <p:spPr>
              <a:xfrm>
                <a:off x="1621159" y="1193385"/>
                <a:ext cx="531811" cy="4373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000" b="1" dirty="0">
                    <a:latin typeface="Helvetica" pitchFamily="2" charset="0"/>
                  </a:rPr>
                  <a:t>G</a:t>
                </a:r>
                <a:r>
                  <a:rPr lang="en-GB" sz="2000" b="1" baseline="-25000" dirty="0">
                    <a:latin typeface="Helvetica" pitchFamily="2" charset="0"/>
                  </a:rPr>
                  <a:t>L</a:t>
                </a:r>
                <a:endParaRPr lang="en-GB" sz="2000" b="1" dirty="0">
                  <a:latin typeface="Helvetica" pitchFamily="2" charset="0"/>
                </a:endParaRP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1777551-5A07-134F-8E4C-AB410606FF16}"/>
                  </a:ext>
                </a:extLst>
              </p:cNvPr>
              <p:cNvSpPr txBox="1"/>
              <p:nvPr/>
            </p:nvSpPr>
            <p:spPr>
              <a:xfrm>
                <a:off x="1528536" y="3252141"/>
                <a:ext cx="718872" cy="4373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000" b="1" dirty="0">
                    <a:latin typeface="Helvetica" pitchFamily="2" charset="0"/>
                  </a:rPr>
                  <a:t>SG</a:t>
                </a:r>
                <a:r>
                  <a:rPr lang="en-GB" sz="2000" b="1" baseline="-25000" dirty="0">
                    <a:latin typeface="Helvetica" pitchFamily="2" charset="0"/>
                  </a:rPr>
                  <a:t>L</a:t>
                </a:r>
                <a:endParaRPr lang="en-GB" sz="2000" b="1" dirty="0">
                  <a:latin typeface="Helvetica" pitchFamily="2" charset="0"/>
                </a:endParaRPr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F386FC05-02E7-4243-B433-636449FCAEC2}"/>
                  </a:ext>
                </a:extLst>
              </p:cNvPr>
              <p:cNvSpPr/>
              <p:nvPr/>
            </p:nvSpPr>
            <p:spPr>
              <a:xfrm>
                <a:off x="4611839" y="2084348"/>
                <a:ext cx="714667" cy="714667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/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C932AA58-09BB-2A4E-A9B6-2B4F267F9941}"/>
                  </a:ext>
                </a:extLst>
              </p:cNvPr>
              <p:cNvSpPr/>
              <p:nvPr/>
            </p:nvSpPr>
            <p:spPr>
              <a:xfrm>
                <a:off x="492240" y="2067757"/>
                <a:ext cx="714667" cy="714667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/>
              </a:p>
            </p:txBody>
          </p: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150BE725-E132-7B4D-880B-9AB22C2214DF}"/>
                  </a:ext>
                </a:extLst>
              </p:cNvPr>
              <p:cNvCxnSpPr>
                <a:cxnSpLocks/>
                <a:stCxn id="90" idx="3"/>
                <a:endCxn id="82" idx="7"/>
              </p:cNvCxnSpPr>
              <p:nvPr/>
            </p:nvCxnSpPr>
            <p:spPr>
              <a:xfrm flipH="1">
                <a:off x="4198077" y="2694354"/>
                <a:ext cx="518423" cy="523463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EB4C15BD-9A8F-764C-BD5C-3119FB520B9A}"/>
                  </a:ext>
                </a:extLst>
              </p:cNvPr>
              <p:cNvCxnSpPr>
                <a:cxnSpLocks/>
                <a:stCxn id="91" idx="5"/>
                <a:endCxn id="81" idx="1"/>
              </p:cNvCxnSpPr>
              <p:nvPr/>
            </p:nvCxnSpPr>
            <p:spPr>
              <a:xfrm>
                <a:off x="1102246" y="2677763"/>
                <a:ext cx="529342" cy="532158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68974866-BA88-E540-8ECA-78B12BD0B3E2}"/>
                  </a:ext>
                </a:extLst>
              </p:cNvPr>
              <p:cNvSpPr txBox="1"/>
              <p:nvPr/>
            </p:nvSpPr>
            <p:spPr>
              <a:xfrm>
                <a:off x="593949" y="2207092"/>
                <a:ext cx="517826" cy="4373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000" b="1" dirty="0">
                    <a:latin typeface="Helvetica" pitchFamily="2" charset="0"/>
                  </a:rPr>
                  <a:t>D</a:t>
                </a:r>
                <a:r>
                  <a:rPr lang="en-GB" sz="2000" b="1" baseline="-25000" dirty="0">
                    <a:latin typeface="Helvetica" pitchFamily="2" charset="0"/>
                  </a:rPr>
                  <a:t>L</a:t>
                </a:r>
                <a:endParaRPr lang="en-GB" sz="2000" b="1" dirty="0">
                  <a:latin typeface="Helvetica" pitchFamily="2" charset="0"/>
                </a:endParaRP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810A5557-578F-A448-AF97-EF3A835F6F1A}"/>
                  </a:ext>
                </a:extLst>
              </p:cNvPr>
              <p:cNvSpPr txBox="1"/>
              <p:nvPr/>
            </p:nvSpPr>
            <p:spPr>
              <a:xfrm>
                <a:off x="4709817" y="2227798"/>
                <a:ext cx="538803" cy="4373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000" b="1" dirty="0">
                    <a:latin typeface="Helvetica" pitchFamily="2" charset="0"/>
                  </a:rPr>
                  <a:t>D</a:t>
                </a:r>
                <a:r>
                  <a:rPr lang="en-GB" sz="2000" b="1" baseline="-25000" dirty="0">
                    <a:latin typeface="Helvetica" pitchFamily="2" charset="0"/>
                  </a:rPr>
                  <a:t>R</a:t>
                </a:r>
                <a:endParaRPr lang="en-GB" sz="2000" b="1" dirty="0">
                  <a:latin typeface="Helvetica" pitchFamily="2" charset="0"/>
                </a:endParaRPr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F4A0F433-F63F-5943-A348-247358703A6A}"/>
                </a:ext>
              </a:extLst>
            </p:cNvPr>
            <p:cNvGrpSpPr/>
            <p:nvPr/>
          </p:nvGrpSpPr>
          <p:grpSpPr>
            <a:xfrm>
              <a:off x="479734" y="3055961"/>
              <a:ext cx="1772432" cy="1727197"/>
              <a:chOff x="6461150" y="1025381"/>
              <a:chExt cx="1772432" cy="1727197"/>
            </a:xfrm>
          </p:grpSpPr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D36F6E38-ADB4-4C45-AA3C-E496ABD22D61}"/>
                  </a:ext>
                </a:extLst>
              </p:cNvPr>
              <p:cNvSpPr txBox="1"/>
              <p:nvPr/>
            </p:nvSpPr>
            <p:spPr>
              <a:xfrm>
                <a:off x="6896674" y="1297133"/>
                <a:ext cx="1072013" cy="3700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rgbClr val="00B050"/>
                    </a:solidFill>
                    <a:latin typeface="Helvetica" pitchFamily="2" charset="0"/>
                  </a:rPr>
                  <a:t>alternate</a:t>
                </a: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6E221614-8D5F-0649-96C7-06D934B07CCA}"/>
                  </a:ext>
                </a:extLst>
              </p:cNvPr>
              <p:cNvSpPr txBox="1"/>
              <p:nvPr/>
            </p:nvSpPr>
            <p:spPr>
              <a:xfrm>
                <a:off x="6892851" y="1025381"/>
                <a:ext cx="836002" cy="3700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rgbClr val="0070C0"/>
                    </a:solidFill>
                    <a:latin typeface="Helvetica" pitchFamily="2" charset="0"/>
                  </a:rPr>
                  <a:t>repeat</a:t>
                </a:r>
              </a:p>
            </p:txBody>
          </p: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A4C4211D-CB4A-F849-912E-421A7B04245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87062" y="1206239"/>
                <a:ext cx="270938" cy="0"/>
              </a:xfrm>
              <a:prstGeom prst="line">
                <a:avLst/>
              </a:prstGeom>
              <a:ln w="1016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2321EBA4-AC46-7E43-B9D1-D60CB58C670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87062" y="1477982"/>
                <a:ext cx="270938" cy="0"/>
              </a:xfrm>
              <a:prstGeom prst="line">
                <a:avLst/>
              </a:prstGeom>
              <a:ln w="1016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37C88112-04E8-8941-9C3D-F141EF034080}"/>
                  </a:ext>
                </a:extLst>
              </p:cNvPr>
              <p:cNvSpPr txBox="1"/>
              <p:nvPr/>
            </p:nvSpPr>
            <p:spPr>
              <a:xfrm>
                <a:off x="6539879" y="1568875"/>
                <a:ext cx="362233" cy="3700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b="1" dirty="0">
                    <a:latin typeface="Helvetica" pitchFamily="2" charset="0"/>
                  </a:rPr>
                  <a:t>B</a:t>
                </a:r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91AC4EA1-224F-5A46-BE47-C3823267CDD0}"/>
                  </a:ext>
                </a:extLst>
              </p:cNvPr>
              <p:cNvSpPr txBox="1"/>
              <p:nvPr/>
            </p:nvSpPr>
            <p:spPr>
              <a:xfrm>
                <a:off x="6901082" y="1568875"/>
                <a:ext cx="1332500" cy="3700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latin typeface="Helvetica" pitchFamily="2" charset="0"/>
                  </a:rPr>
                  <a:t>bottlenecks</a:t>
                </a:r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8FDF408B-CF13-F745-A690-33AA9F873A91}"/>
                  </a:ext>
                </a:extLst>
              </p:cNvPr>
              <p:cNvSpPr txBox="1"/>
              <p:nvPr/>
            </p:nvSpPr>
            <p:spPr>
              <a:xfrm>
                <a:off x="6461150" y="1839383"/>
                <a:ext cx="524818" cy="3700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b="1" dirty="0">
                    <a:latin typeface="Helvetica" pitchFamily="2" charset="0"/>
                  </a:rPr>
                  <a:t>SG</a:t>
                </a:r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E706A09C-19DF-514F-BA48-67EDA31C2357}"/>
                  </a:ext>
                </a:extLst>
              </p:cNvPr>
              <p:cNvSpPr txBox="1"/>
              <p:nvPr/>
            </p:nvSpPr>
            <p:spPr>
              <a:xfrm>
                <a:off x="6901578" y="1839383"/>
                <a:ext cx="1169915" cy="3700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latin typeface="Helvetica" pitchFamily="2" charset="0"/>
                  </a:rPr>
                  <a:t>sub-goals</a:t>
                </a: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1A084E28-B1C0-8946-BE13-E33134A20997}"/>
                  </a:ext>
                </a:extLst>
              </p:cNvPr>
              <p:cNvSpPr txBox="1"/>
              <p:nvPr/>
            </p:nvSpPr>
            <p:spPr>
              <a:xfrm>
                <a:off x="6542442" y="2111124"/>
                <a:ext cx="362233" cy="3700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b="1" dirty="0">
                    <a:latin typeface="Helvetica" pitchFamily="2" charset="0"/>
                  </a:rPr>
                  <a:t>D</a:t>
                </a: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CB44AAEF-C7A6-CF47-A003-582565BBE9AE}"/>
                  </a:ext>
                </a:extLst>
              </p:cNvPr>
              <p:cNvSpPr txBox="1"/>
              <p:nvPr/>
            </p:nvSpPr>
            <p:spPr>
              <a:xfrm>
                <a:off x="6902464" y="2111124"/>
                <a:ext cx="1245087" cy="3700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latin typeface="Helvetica" pitchFamily="2" charset="0"/>
                  </a:rPr>
                  <a:t>dead ends</a:t>
                </a: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5C9544C5-320D-624A-833F-20E8851D8B3B}"/>
                  </a:ext>
                </a:extLst>
              </p:cNvPr>
              <p:cNvSpPr txBox="1"/>
              <p:nvPr/>
            </p:nvSpPr>
            <p:spPr>
              <a:xfrm>
                <a:off x="6532888" y="2382485"/>
                <a:ext cx="376218" cy="3700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b="1" dirty="0">
                    <a:latin typeface="Helvetica" pitchFamily="2" charset="0"/>
                  </a:rPr>
                  <a:t>G</a:t>
                </a: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4CEFC4D0-D547-0747-89FC-B06FD35C95F4}"/>
                  </a:ext>
                </a:extLst>
              </p:cNvPr>
              <p:cNvSpPr txBox="1"/>
              <p:nvPr/>
            </p:nvSpPr>
            <p:spPr>
              <a:xfrm>
                <a:off x="6892252" y="2382485"/>
                <a:ext cx="734605" cy="3700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latin typeface="Helvetica" pitchFamily="2" charset="0"/>
                  </a:rPr>
                  <a:t>goals</a:t>
                </a:r>
              </a:p>
            </p:txBody>
          </p:sp>
        </p:grp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41CD9EEB-490D-4A46-948C-20BEE91444F2}"/>
              </a:ext>
            </a:extLst>
          </p:cNvPr>
          <p:cNvSpPr/>
          <p:nvPr/>
        </p:nvSpPr>
        <p:spPr>
          <a:xfrm>
            <a:off x="446521" y="1223736"/>
            <a:ext cx="33390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GB" sz="2000" dirty="0">
                <a:latin typeface="Helvetica" pitchFamily="2" charset="0"/>
              </a:rPr>
              <a:t>THE PROJECT…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E4329A4-6826-C548-922D-990EB429C1C6}"/>
              </a:ext>
            </a:extLst>
          </p:cNvPr>
          <p:cNvSpPr txBox="1"/>
          <p:nvPr/>
        </p:nvSpPr>
        <p:spPr>
          <a:xfrm>
            <a:off x="446520" y="301299"/>
            <a:ext cx="11292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What is the role of hierarchy in action control, how is it implemented, and does it help us generalise behaviours from one environment to another?</a:t>
            </a:r>
          </a:p>
        </p:txBody>
      </p:sp>
    </p:spTree>
    <p:extLst>
      <p:ext uri="{BB962C8B-B14F-4D97-AF65-F5344CB8AC3E}">
        <p14:creationId xmlns:p14="http://schemas.microsoft.com/office/powerpoint/2010/main" val="2609217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41D01182-E315-D74E-8B50-D951A708DE70}"/>
              </a:ext>
            </a:extLst>
          </p:cNvPr>
          <p:cNvSpPr/>
          <p:nvPr/>
        </p:nvSpPr>
        <p:spPr>
          <a:xfrm>
            <a:off x="446520" y="1658392"/>
            <a:ext cx="5799083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GB" dirty="0">
                <a:latin typeface="Helvetica" pitchFamily="2" charset="0"/>
              </a:rPr>
              <a:t>People are able to learn new regimes following only 1 trial under the new imposed regime.</a:t>
            </a:r>
          </a:p>
          <a:p>
            <a:pPr>
              <a:spcAft>
                <a:spcPts val="300"/>
              </a:spcAft>
            </a:pPr>
            <a:r>
              <a:rPr lang="en-GB" dirty="0">
                <a:latin typeface="Helvetica" pitchFamily="2" charset="0"/>
              </a:rPr>
              <a:t>What classes of reinforcement learning models are able to reproduce one-shot and zero-shot learning?</a:t>
            </a:r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32BEC65F-9806-5947-B944-1531FB614CB2}"/>
              </a:ext>
            </a:extLst>
          </p:cNvPr>
          <p:cNvGrpSpPr/>
          <p:nvPr/>
        </p:nvGrpSpPr>
        <p:grpSpPr>
          <a:xfrm>
            <a:off x="6341318" y="1406140"/>
            <a:ext cx="4914946" cy="3755328"/>
            <a:chOff x="479734" y="728522"/>
            <a:chExt cx="5340276" cy="4054636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803CF2CF-AA2D-6142-9719-27E2489C8391}"/>
                </a:ext>
              </a:extLst>
            </p:cNvPr>
            <p:cNvGrpSpPr/>
            <p:nvPr/>
          </p:nvGrpSpPr>
          <p:grpSpPr>
            <a:xfrm>
              <a:off x="985744" y="728522"/>
              <a:ext cx="4834266" cy="3808868"/>
              <a:chOff x="492240" y="1048562"/>
              <a:chExt cx="4834266" cy="3808868"/>
            </a:xfrm>
          </p:grpSpPr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4EF0051D-6336-414E-A119-6E066E8DF8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8684" y="3694403"/>
                <a:ext cx="532986" cy="532156"/>
              </a:xfrm>
              <a:prstGeom prst="line">
                <a:avLst/>
              </a:prstGeom>
              <a:ln w="1016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EE9D5A31-4BE0-CA41-9418-18FAECF78F5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51448" y="2710585"/>
                <a:ext cx="532986" cy="513850"/>
              </a:xfrm>
              <a:prstGeom prst="line">
                <a:avLst/>
              </a:prstGeom>
              <a:ln w="1016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E9C80F60-B6FA-4944-8E9C-5C08C44AD4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75268" y="3723163"/>
                <a:ext cx="517465" cy="52426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BE7740F9-CEB9-224F-BED0-2F3E191B2B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175268" y="2696073"/>
                <a:ext cx="517465" cy="521745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A59EED40-A01C-D14D-95CF-A59A09508C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6934" y="1658569"/>
                <a:ext cx="532986" cy="532156"/>
              </a:xfrm>
              <a:prstGeom prst="line">
                <a:avLst/>
              </a:prstGeom>
              <a:ln w="1016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0A2BF1E2-CC83-E44B-8F01-C3F98D837C1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75268" y="1666465"/>
                <a:ext cx="517465" cy="524260"/>
              </a:xfrm>
              <a:prstGeom prst="line">
                <a:avLst/>
              </a:prstGeom>
              <a:ln w="1016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D6E80DEA-8FEF-8348-A40F-F0A5517DDFB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81598" y="2651621"/>
                <a:ext cx="532986" cy="513850"/>
              </a:xfrm>
              <a:prstGeom prst="line">
                <a:avLst/>
              </a:prstGeom>
              <a:ln w="1016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B49A79AC-A26E-3642-B7AE-0D8739BA5C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87948" y="3753367"/>
                <a:ext cx="532986" cy="532156"/>
              </a:xfrm>
              <a:prstGeom prst="line">
                <a:avLst/>
              </a:prstGeom>
              <a:ln w="1016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84C425C7-B827-1043-8134-4394F9E1D6A5}"/>
                  </a:ext>
                </a:extLst>
              </p:cNvPr>
              <p:cNvSpPr/>
              <p:nvPr/>
            </p:nvSpPr>
            <p:spPr>
              <a:xfrm>
                <a:off x="1526927" y="1048562"/>
                <a:ext cx="714667" cy="714667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7A3127A2-D561-9B4F-83C6-5C188ACE4A6E}"/>
                  </a:ext>
                </a:extLst>
              </p:cNvPr>
              <p:cNvSpPr/>
              <p:nvPr/>
            </p:nvSpPr>
            <p:spPr>
              <a:xfrm>
                <a:off x="3588071" y="1056458"/>
                <a:ext cx="714667" cy="714667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2F98D899-8283-5B4A-9BF4-D31E9DFF16CC}"/>
                  </a:ext>
                </a:extLst>
              </p:cNvPr>
              <p:cNvSpPr/>
              <p:nvPr/>
            </p:nvSpPr>
            <p:spPr>
              <a:xfrm>
                <a:off x="2565259" y="2086064"/>
                <a:ext cx="714667" cy="71466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BDF38811-38F8-3141-969A-C083DA3256EF}"/>
                  </a:ext>
                </a:extLst>
              </p:cNvPr>
              <p:cNvSpPr/>
              <p:nvPr/>
            </p:nvSpPr>
            <p:spPr>
              <a:xfrm>
                <a:off x="1526927" y="3105260"/>
                <a:ext cx="714667" cy="714667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/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10890793-D06C-3647-96CA-77AD60E3ECBD}"/>
                  </a:ext>
                </a:extLst>
              </p:cNvPr>
              <p:cNvSpPr/>
              <p:nvPr/>
            </p:nvSpPr>
            <p:spPr>
              <a:xfrm>
                <a:off x="3588071" y="3113156"/>
                <a:ext cx="714667" cy="714667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19609396-D57D-5948-9CD9-41042E22251C}"/>
                  </a:ext>
                </a:extLst>
              </p:cNvPr>
              <p:cNvSpPr/>
              <p:nvPr/>
            </p:nvSpPr>
            <p:spPr>
              <a:xfrm>
                <a:off x="2565259" y="4142763"/>
                <a:ext cx="714667" cy="71466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/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F906617-30FB-4848-921C-88A89AA10F18}"/>
                  </a:ext>
                </a:extLst>
              </p:cNvPr>
              <p:cNvSpPr txBox="1"/>
              <p:nvPr/>
            </p:nvSpPr>
            <p:spPr>
              <a:xfrm>
                <a:off x="2635307" y="4259873"/>
                <a:ext cx="568524" cy="5046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400" b="1" dirty="0">
                    <a:latin typeface="Helvetica" pitchFamily="2" charset="0"/>
                  </a:rPr>
                  <a:t>B</a:t>
                </a:r>
                <a:r>
                  <a:rPr lang="en-GB" sz="2400" b="1" baseline="-25000" dirty="0">
                    <a:latin typeface="Helvetica" pitchFamily="2" charset="0"/>
                  </a:rPr>
                  <a:t>0</a:t>
                </a:r>
                <a:endParaRPr lang="en-GB" sz="2400" b="1" dirty="0">
                  <a:latin typeface="Helvetica" pitchFamily="2" charset="0"/>
                </a:endParaRP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3786C686-6787-5D47-9B1A-BB64FDB4D8F8}"/>
                  </a:ext>
                </a:extLst>
              </p:cNvPr>
              <p:cNvSpPr txBox="1"/>
              <p:nvPr/>
            </p:nvSpPr>
            <p:spPr>
              <a:xfrm>
                <a:off x="2635307" y="2195295"/>
                <a:ext cx="568524" cy="5046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400" b="1" dirty="0">
                    <a:latin typeface="Helvetica" pitchFamily="2" charset="0"/>
                  </a:rPr>
                  <a:t>B</a:t>
                </a:r>
                <a:r>
                  <a:rPr lang="en-GB" sz="2400" b="1" baseline="-25000" dirty="0">
                    <a:latin typeface="Helvetica" pitchFamily="2" charset="0"/>
                  </a:rPr>
                  <a:t>1</a:t>
                </a: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714CC1F1-8DD1-884C-977A-C3DEFB15DEBE}"/>
                  </a:ext>
                </a:extLst>
              </p:cNvPr>
              <p:cNvSpPr txBox="1"/>
              <p:nvPr/>
            </p:nvSpPr>
            <p:spPr>
              <a:xfrm>
                <a:off x="3588917" y="3253486"/>
                <a:ext cx="739850" cy="4373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000" b="1" dirty="0">
                    <a:latin typeface="Helvetica" pitchFamily="2" charset="0"/>
                  </a:rPr>
                  <a:t>SG</a:t>
                </a:r>
                <a:r>
                  <a:rPr lang="en-GB" sz="2000" b="1" baseline="-25000" dirty="0">
                    <a:latin typeface="Helvetica" pitchFamily="2" charset="0"/>
                  </a:rPr>
                  <a:t>R</a:t>
                </a:r>
                <a:endParaRPr lang="en-GB" sz="2000" b="1" dirty="0">
                  <a:latin typeface="Helvetica" pitchFamily="2" charset="0"/>
                </a:endParaRP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B1BBE83F-9AC8-A648-8A3E-81E12BAE5450}"/>
                  </a:ext>
                </a:extLst>
              </p:cNvPr>
              <p:cNvSpPr txBox="1"/>
              <p:nvPr/>
            </p:nvSpPr>
            <p:spPr>
              <a:xfrm>
                <a:off x="3675718" y="1190001"/>
                <a:ext cx="552790" cy="4373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000" b="1" dirty="0">
                    <a:latin typeface="Helvetica" pitchFamily="2" charset="0"/>
                  </a:rPr>
                  <a:t>G</a:t>
                </a:r>
                <a:r>
                  <a:rPr lang="en-GB" sz="2000" b="1" baseline="-25000" dirty="0">
                    <a:latin typeface="Helvetica" pitchFamily="2" charset="0"/>
                  </a:rPr>
                  <a:t>R</a:t>
                </a:r>
                <a:endParaRPr lang="en-GB" sz="2000" b="1" dirty="0">
                  <a:latin typeface="Helvetica" pitchFamily="2" charset="0"/>
                </a:endParaRP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53C0A44-300B-154C-B4BC-9C50B6B7CA87}"/>
                  </a:ext>
                </a:extLst>
              </p:cNvPr>
              <p:cNvSpPr txBox="1"/>
              <p:nvPr/>
            </p:nvSpPr>
            <p:spPr>
              <a:xfrm>
                <a:off x="1621159" y="1193385"/>
                <a:ext cx="531811" cy="4373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000" b="1" dirty="0">
                    <a:latin typeface="Helvetica" pitchFamily="2" charset="0"/>
                  </a:rPr>
                  <a:t>G</a:t>
                </a:r>
                <a:r>
                  <a:rPr lang="en-GB" sz="2000" b="1" baseline="-25000" dirty="0">
                    <a:latin typeface="Helvetica" pitchFamily="2" charset="0"/>
                  </a:rPr>
                  <a:t>L</a:t>
                </a:r>
                <a:endParaRPr lang="en-GB" sz="2000" b="1" dirty="0">
                  <a:latin typeface="Helvetica" pitchFamily="2" charset="0"/>
                </a:endParaRP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1777551-5A07-134F-8E4C-AB410606FF16}"/>
                  </a:ext>
                </a:extLst>
              </p:cNvPr>
              <p:cNvSpPr txBox="1"/>
              <p:nvPr/>
            </p:nvSpPr>
            <p:spPr>
              <a:xfrm>
                <a:off x="1528536" y="3252141"/>
                <a:ext cx="718872" cy="4373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000" b="1" dirty="0">
                    <a:latin typeface="Helvetica" pitchFamily="2" charset="0"/>
                  </a:rPr>
                  <a:t>SG</a:t>
                </a:r>
                <a:r>
                  <a:rPr lang="en-GB" sz="2000" b="1" baseline="-25000" dirty="0">
                    <a:latin typeface="Helvetica" pitchFamily="2" charset="0"/>
                  </a:rPr>
                  <a:t>L</a:t>
                </a:r>
                <a:endParaRPr lang="en-GB" sz="2000" b="1" dirty="0">
                  <a:latin typeface="Helvetica" pitchFamily="2" charset="0"/>
                </a:endParaRPr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F386FC05-02E7-4243-B433-636449FCAEC2}"/>
                  </a:ext>
                </a:extLst>
              </p:cNvPr>
              <p:cNvSpPr/>
              <p:nvPr/>
            </p:nvSpPr>
            <p:spPr>
              <a:xfrm>
                <a:off x="4611839" y="2084348"/>
                <a:ext cx="714667" cy="714667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/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C932AA58-09BB-2A4E-A9B6-2B4F267F9941}"/>
                  </a:ext>
                </a:extLst>
              </p:cNvPr>
              <p:cNvSpPr/>
              <p:nvPr/>
            </p:nvSpPr>
            <p:spPr>
              <a:xfrm>
                <a:off x="492240" y="2067757"/>
                <a:ext cx="714667" cy="714667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/>
              </a:p>
            </p:txBody>
          </p: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150BE725-E132-7B4D-880B-9AB22C2214DF}"/>
                  </a:ext>
                </a:extLst>
              </p:cNvPr>
              <p:cNvCxnSpPr>
                <a:cxnSpLocks/>
                <a:stCxn id="90" idx="3"/>
                <a:endCxn id="82" idx="7"/>
              </p:cNvCxnSpPr>
              <p:nvPr/>
            </p:nvCxnSpPr>
            <p:spPr>
              <a:xfrm flipH="1">
                <a:off x="4198077" y="2694354"/>
                <a:ext cx="518423" cy="523463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EB4C15BD-9A8F-764C-BD5C-3119FB520B9A}"/>
                  </a:ext>
                </a:extLst>
              </p:cNvPr>
              <p:cNvCxnSpPr>
                <a:cxnSpLocks/>
                <a:stCxn id="91" idx="5"/>
                <a:endCxn id="81" idx="1"/>
              </p:cNvCxnSpPr>
              <p:nvPr/>
            </p:nvCxnSpPr>
            <p:spPr>
              <a:xfrm>
                <a:off x="1102246" y="2677763"/>
                <a:ext cx="529342" cy="532158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68974866-BA88-E540-8ECA-78B12BD0B3E2}"/>
                  </a:ext>
                </a:extLst>
              </p:cNvPr>
              <p:cNvSpPr txBox="1"/>
              <p:nvPr/>
            </p:nvSpPr>
            <p:spPr>
              <a:xfrm>
                <a:off x="593949" y="2207092"/>
                <a:ext cx="517826" cy="4373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000" b="1" dirty="0">
                    <a:latin typeface="Helvetica" pitchFamily="2" charset="0"/>
                  </a:rPr>
                  <a:t>D</a:t>
                </a:r>
                <a:r>
                  <a:rPr lang="en-GB" sz="2000" b="1" baseline="-25000" dirty="0">
                    <a:latin typeface="Helvetica" pitchFamily="2" charset="0"/>
                  </a:rPr>
                  <a:t>L</a:t>
                </a:r>
                <a:endParaRPr lang="en-GB" sz="2000" b="1" dirty="0">
                  <a:latin typeface="Helvetica" pitchFamily="2" charset="0"/>
                </a:endParaRP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810A5557-578F-A448-AF97-EF3A835F6F1A}"/>
                  </a:ext>
                </a:extLst>
              </p:cNvPr>
              <p:cNvSpPr txBox="1"/>
              <p:nvPr/>
            </p:nvSpPr>
            <p:spPr>
              <a:xfrm>
                <a:off x="4709817" y="2227798"/>
                <a:ext cx="538803" cy="4373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000" b="1" dirty="0">
                    <a:latin typeface="Helvetica" pitchFamily="2" charset="0"/>
                  </a:rPr>
                  <a:t>D</a:t>
                </a:r>
                <a:r>
                  <a:rPr lang="en-GB" sz="2000" b="1" baseline="-25000" dirty="0">
                    <a:latin typeface="Helvetica" pitchFamily="2" charset="0"/>
                  </a:rPr>
                  <a:t>R</a:t>
                </a:r>
                <a:endParaRPr lang="en-GB" sz="2000" b="1" dirty="0">
                  <a:latin typeface="Helvetica" pitchFamily="2" charset="0"/>
                </a:endParaRPr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F4A0F433-F63F-5943-A348-247358703A6A}"/>
                </a:ext>
              </a:extLst>
            </p:cNvPr>
            <p:cNvGrpSpPr/>
            <p:nvPr/>
          </p:nvGrpSpPr>
          <p:grpSpPr>
            <a:xfrm>
              <a:off x="479734" y="3055961"/>
              <a:ext cx="1772432" cy="1727197"/>
              <a:chOff x="6461150" y="1025381"/>
              <a:chExt cx="1772432" cy="1727197"/>
            </a:xfrm>
          </p:grpSpPr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D36F6E38-ADB4-4C45-AA3C-E496ABD22D61}"/>
                  </a:ext>
                </a:extLst>
              </p:cNvPr>
              <p:cNvSpPr txBox="1"/>
              <p:nvPr/>
            </p:nvSpPr>
            <p:spPr>
              <a:xfrm>
                <a:off x="6896674" y="1297133"/>
                <a:ext cx="1072013" cy="3700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rgbClr val="00B050"/>
                    </a:solidFill>
                    <a:latin typeface="Helvetica" pitchFamily="2" charset="0"/>
                  </a:rPr>
                  <a:t>alternate</a:t>
                </a: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6E221614-8D5F-0649-96C7-06D934B07CCA}"/>
                  </a:ext>
                </a:extLst>
              </p:cNvPr>
              <p:cNvSpPr txBox="1"/>
              <p:nvPr/>
            </p:nvSpPr>
            <p:spPr>
              <a:xfrm>
                <a:off x="6892851" y="1025381"/>
                <a:ext cx="836002" cy="3700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rgbClr val="0070C0"/>
                    </a:solidFill>
                    <a:latin typeface="Helvetica" pitchFamily="2" charset="0"/>
                  </a:rPr>
                  <a:t>repeat</a:t>
                </a:r>
              </a:p>
            </p:txBody>
          </p: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A4C4211D-CB4A-F849-912E-421A7B04245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87062" y="1206239"/>
                <a:ext cx="270938" cy="0"/>
              </a:xfrm>
              <a:prstGeom prst="line">
                <a:avLst/>
              </a:prstGeom>
              <a:ln w="1016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2321EBA4-AC46-7E43-B9D1-D60CB58C670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87062" y="1477982"/>
                <a:ext cx="270938" cy="0"/>
              </a:xfrm>
              <a:prstGeom prst="line">
                <a:avLst/>
              </a:prstGeom>
              <a:ln w="1016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37C88112-04E8-8941-9C3D-F141EF034080}"/>
                  </a:ext>
                </a:extLst>
              </p:cNvPr>
              <p:cNvSpPr txBox="1"/>
              <p:nvPr/>
            </p:nvSpPr>
            <p:spPr>
              <a:xfrm>
                <a:off x="6539879" y="1568875"/>
                <a:ext cx="362233" cy="3700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b="1" dirty="0">
                    <a:latin typeface="Helvetica" pitchFamily="2" charset="0"/>
                  </a:rPr>
                  <a:t>B</a:t>
                </a:r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91AC4EA1-224F-5A46-BE47-C3823267CDD0}"/>
                  </a:ext>
                </a:extLst>
              </p:cNvPr>
              <p:cNvSpPr txBox="1"/>
              <p:nvPr/>
            </p:nvSpPr>
            <p:spPr>
              <a:xfrm>
                <a:off x="6901082" y="1568875"/>
                <a:ext cx="1332500" cy="3700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latin typeface="Helvetica" pitchFamily="2" charset="0"/>
                  </a:rPr>
                  <a:t>bottlenecks</a:t>
                </a:r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8FDF408B-CF13-F745-A690-33AA9F873A91}"/>
                  </a:ext>
                </a:extLst>
              </p:cNvPr>
              <p:cNvSpPr txBox="1"/>
              <p:nvPr/>
            </p:nvSpPr>
            <p:spPr>
              <a:xfrm>
                <a:off x="6461150" y="1839383"/>
                <a:ext cx="524818" cy="3700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b="1" dirty="0">
                    <a:latin typeface="Helvetica" pitchFamily="2" charset="0"/>
                  </a:rPr>
                  <a:t>SG</a:t>
                </a:r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E706A09C-19DF-514F-BA48-67EDA31C2357}"/>
                  </a:ext>
                </a:extLst>
              </p:cNvPr>
              <p:cNvSpPr txBox="1"/>
              <p:nvPr/>
            </p:nvSpPr>
            <p:spPr>
              <a:xfrm>
                <a:off x="6901578" y="1839383"/>
                <a:ext cx="1169915" cy="3700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latin typeface="Helvetica" pitchFamily="2" charset="0"/>
                  </a:rPr>
                  <a:t>sub-goals</a:t>
                </a: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1A084E28-B1C0-8946-BE13-E33134A20997}"/>
                  </a:ext>
                </a:extLst>
              </p:cNvPr>
              <p:cNvSpPr txBox="1"/>
              <p:nvPr/>
            </p:nvSpPr>
            <p:spPr>
              <a:xfrm>
                <a:off x="6542442" y="2111124"/>
                <a:ext cx="362233" cy="3700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b="1" dirty="0">
                    <a:latin typeface="Helvetica" pitchFamily="2" charset="0"/>
                  </a:rPr>
                  <a:t>D</a:t>
                </a: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CB44AAEF-C7A6-CF47-A003-582565BBE9AE}"/>
                  </a:ext>
                </a:extLst>
              </p:cNvPr>
              <p:cNvSpPr txBox="1"/>
              <p:nvPr/>
            </p:nvSpPr>
            <p:spPr>
              <a:xfrm>
                <a:off x="6902464" y="2111124"/>
                <a:ext cx="1245087" cy="3700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latin typeface="Helvetica" pitchFamily="2" charset="0"/>
                  </a:rPr>
                  <a:t>dead ends</a:t>
                </a: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5C9544C5-320D-624A-833F-20E8851D8B3B}"/>
                  </a:ext>
                </a:extLst>
              </p:cNvPr>
              <p:cNvSpPr txBox="1"/>
              <p:nvPr/>
            </p:nvSpPr>
            <p:spPr>
              <a:xfrm>
                <a:off x="6532888" y="2382485"/>
                <a:ext cx="376218" cy="3700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b="1" dirty="0">
                    <a:latin typeface="Helvetica" pitchFamily="2" charset="0"/>
                  </a:rPr>
                  <a:t>G</a:t>
                </a: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4CEFC4D0-D547-0747-89FC-B06FD35C95F4}"/>
                  </a:ext>
                </a:extLst>
              </p:cNvPr>
              <p:cNvSpPr txBox="1"/>
              <p:nvPr/>
            </p:nvSpPr>
            <p:spPr>
              <a:xfrm>
                <a:off x="6892252" y="2382485"/>
                <a:ext cx="734605" cy="3700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latin typeface="Helvetica" pitchFamily="2" charset="0"/>
                  </a:rPr>
                  <a:t>goals</a:t>
                </a:r>
              </a:p>
            </p:txBody>
          </p:sp>
        </p:grp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41CD9EEB-490D-4A46-948C-20BEE91444F2}"/>
              </a:ext>
            </a:extLst>
          </p:cNvPr>
          <p:cNvSpPr/>
          <p:nvPr/>
        </p:nvSpPr>
        <p:spPr>
          <a:xfrm>
            <a:off x="446521" y="1223736"/>
            <a:ext cx="33390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GB" sz="2000" dirty="0">
                <a:latin typeface="Helvetica" pitchFamily="2" charset="0"/>
              </a:rPr>
              <a:t>THE PROJECT…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E4329A4-6826-C548-922D-990EB429C1C6}"/>
              </a:ext>
            </a:extLst>
          </p:cNvPr>
          <p:cNvSpPr txBox="1"/>
          <p:nvPr/>
        </p:nvSpPr>
        <p:spPr>
          <a:xfrm>
            <a:off x="446520" y="301299"/>
            <a:ext cx="11292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What is the role of hierarchy in action control, how is it implemented, and does it help us generalise behaviours from one environment to another?</a:t>
            </a:r>
          </a:p>
        </p:txBody>
      </p:sp>
    </p:spTree>
    <p:extLst>
      <p:ext uri="{BB962C8B-B14F-4D97-AF65-F5344CB8AC3E}">
        <p14:creationId xmlns:p14="http://schemas.microsoft.com/office/powerpoint/2010/main" val="311006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41D01182-E315-D74E-8B50-D951A708DE70}"/>
              </a:ext>
            </a:extLst>
          </p:cNvPr>
          <p:cNvSpPr/>
          <p:nvPr/>
        </p:nvSpPr>
        <p:spPr>
          <a:xfrm>
            <a:off x="446520" y="1658392"/>
            <a:ext cx="5799083" cy="23006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GB" dirty="0">
                <a:latin typeface="Helvetica" pitchFamily="2" charset="0"/>
              </a:rPr>
              <a:t>People are able to learn new regimes following only 1 trial under the new imposed regime.</a:t>
            </a:r>
          </a:p>
          <a:p>
            <a:pPr>
              <a:spcAft>
                <a:spcPts val="300"/>
              </a:spcAft>
            </a:pPr>
            <a:r>
              <a:rPr lang="en-GB" dirty="0">
                <a:latin typeface="Helvetica" pitchFamily="2" charset="0"/>
              </a:rPr>
              <a:t>What classes of reinforcement learning models are able to reproduce one-shot and zero-shot learning?</a:t>
            </a:r>
          </a:p>
          <a:p>
            <a:pPr marL="285750" indent="-285750">
              <a:spcAft>
                <a:spcPts val="300"/>
              </a:spcAft>
              <a:buFont typeface="Wingdings" pitchFamily="2" charset="2"/>
              <a:buChar char="§"/>
            </a:pPr>
            <a:r>
              <a:rPr lang="en-GB" dirty="0">
                <a:latin typeface="Helvetica" pitchFamily="2" charset="0"/>
              </a:rPr>
              <a:t>Flat (i.e., non-hierarchical)</a:t>
            </a:r>
          </a:p>
          <a:p>
            <a:pPr marL="742950" lvl="1" indent="-285750">
              <a:spcAft>
                <a:spcPts val="300"/>
              </a:spcAft>
              <a:buFont typeface="Wingdings" pitchFamily="2" charset="2"/>
              <a:buChar char="§"/>
            </a:pPr>
            <a:r>
              <a:rPr lang="en-GB" dirty="0">
                <a:latin typeface="Helvetica" pitchFamily="2" charset="0"/>
              </a:rPr>
              <a:t>Without history representation</a:t>
            </a:r>
          </a:p>
          <a:p>
            <a:pPr marL="742950" lvl="1" indent="-285750">
              <a:spcAft>
                <a:spcPts val="300"/>
              </a:spcAft>
              <a:buFont typeface="Wingdings" pitchFamily="2" charset="2"/>
              <a:buChar char="§"/>
            </a:pPr>
            <a:r>
              <a:rPr lang="en-GB" dirty="0">
                <a:latin typeface="Helvetica" pitchFamily="2" charset="0"/>
              </a:rPr>
              <a:t>With history representation</a:t>
            </a:r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32BEC65F-9806-5947-B944-1531FB614CB2}"/>
              </a:ext>
            </a:extLst>
          </p:cNvPr>
          <p:cNvGrpSpPr/>
          <p:nvPr/>
        </p:nvGrpSpPr>
        <p:grpSpPr>
          <a:xfrm>
            <a:off x="6341318" y="1406140"/>
            <a:ext cx="4914946" cy="3755328"/>
            <a:chOff x="479734" y="728522"/>
            <a:chExt cx="5340276" cy="4054636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803CF2CF-AA2D-6142-9719-27E2489C8391}"/>
                </a:ext>
              </a:extLst>
            </p:cNvPr>
            <p:cNvGrpSpPr/>
            <p:nvPr/>
          </p:nvGrpSpPr>
          <p:grpSpPr>
            <a:xfrm>
              <a:off x="985744" y="728522"/>
              <a:ext cx="4834266" cy="3808868"/>
              <a:chOff x="492240" y="1048562"/>
              <a:chExt cx="4834266" cy="3808868"/>
            </a:xfrm>
          </p:grpSpPr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4EF0051D-6336-414E-A119-6E066E8DF8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8684" y="3694403"/>
                <a:ext cx="532986" cy="532156"/>
              </a:xfrm>
              <a:prstGeom prst="line">
                <a:avLst/>
              </a:prstGeom>
              <a:ln w="1016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EE9D5A31-4BE0-CA41-9418-18FAECF78F5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51448" y="2710585"/>
                <a:ext cx="532986" cy="513850"/>
              </a:xfrm>
              <a:prstGeom prst="line">
                <a:avLst/>
              </a:prstGeom>
              <a:ln w="1016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E9C80F60-B6FA-4944-8E9C-5C08C44AD4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75268" y="3723163"/>
                <a:ext cx="517465" cy="52426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BE7740F9-CEB9-224F-BED0-2F3E191B2B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175268" y="2696073"/>
                <a:ext cx="517465" cy="521745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A59EED40-A01C-D14D-95CF-A59A09508C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6934" y="1658569"/>
                <a:ext cx="532986" cy="532156"/>
              </a:xfrm>
              <a:prstGeom prst="line">
                <a:avLst/>
              </a:prstGeom>
              <a:ln w="1016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0A2BF1E2-CC83-E44B-8F01-C3F98D837C1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75268" y="1666465"/>
                <a:ext cx="517465" cy="524260"/>
              </a:xfrm>
              <a:prstGeom prst="line">
                <a:avLst/>
              </a:prstGeom>
              <a:ln w="1016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D6E80DEA-8FEF-8348-A40F-F0A5517DDFB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81598" y="2651621"/>
                <a:ext cx="532986" cy="513850"/>
              </a:xfrm>
              <a:prstGeom prst="line">
                <a:avLst/>
              </a:prstGeom>
              <a:ln w="1016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B49A79AC-A26E-3642-B7AE-0D8739BA5C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87948" y="3753367"/>
                <a:ext cx="532986" cy="532156"/>
              </a:xfrm>
              <a:prstGeom prst="line">
                <a:avLst/>
              </a:prstGeom>
              <a:ln w="1016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84C425C7-B827-1043-8134-4394F9E1D6A5}"/>
                  </a:ext>
                </a:extLst>
              </p:cNvPr>
              <p:cNvSpPr/>
              <p:nvPr/>
            </p:nvSpPr>
            <p:spPr>
              <a:xfrm>
                <a:off x="1526927" y="1048562"/>
                <a:ext cx="714667" cy="714667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7A3127A2-D561-9B4F-83C6-5C188ACE4A6E}"/>
                  </a:ext>
                </a:extLst>
              </p:cNvPr>
              <p:cNvSpPr/>
              <p:nvPr/>
            </p:nvSpPr>
            <p:spPr>
              <a:xfrm>
                <a:off x="3588071" y="1056458"/>
                <a:ext cx="714667" cy="714667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2F98D899-8283-5B4A-9BF4-D31E9DFF16CC}"/>
                  </a:ext>
                </a:extLst>
              </p:cNvPr>
              <p:cNvSpPr/>
              <p:nvPr/>
            </p:nvSpPr>
            <p:spPr>
              <a:xfrm>
                <a:off x="2565259" y="2086064"/>
                <a:ext cx="714667" cy="71466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BDF38811-38F8-3141-969A-C083DA3256EF}"/>
                  </a:ext>
                </a:extLst>
              </p:cNvPr>
              <p:cNvSpPr/>
              <p:nvPr/>
            </p:nvSpPr>
            <p:spPr>
              <a:xfrm>
                <a:off x="1526927" y="3105260"/>
                <a:ext cx="714667" cy="714667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/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10890793-D06C-3647-96CA-77AD60E3ECBD}"/>
                  </a:ext>
                </a:extLst>
              </p:cNvPr>
              <p:cNvSpPr/>
              <p:nvPr/>
            </p:nvSpPr>
            <p:spPr>
              <a:xfrm>
                <a:off x="3588071" y="3113156"/>
                <a:ext cx="714667" cy="714667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19609396-D57D-5948-9CD9-41042E22251C}"/>
                  </a:ext>
                </a:extLst>
              </p:cNvPr>
              <p:cNvSpPr/>
              <p:nvPr/>
            </p:nvSpPr>
            <p:spPr>
              <a:xfrm>
                <a:off x="2565259" y="4142763"/>
                <a:ext cx="714667" cy="71466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/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F906617-30FB-4848-921C-88A89AA10F18}"/>
                  </a:ext>
                </a:extLst>
              </p:cNvPr>
              <p:cNvSpPr txBox="1"/>
              <p:nvPr/>
            </p:nvSpPr>
            <p:spPr>
              <a:xfrm>
                <a:off x="2635307" y="4259873"/>
                <a:ext cx="568524" cy="5046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400" b="1" dirty="0">
                    <a:latin typeface="Helvetica" pitchFamily="2" charset="0"/>
                  </a:rPr>
                  <a:t>B</a:t>
                </a:r>
                <a:r>
                  <a:rPr lang="en-GB" sz="2400" b="1" baseline="-25000" dirty="0">
                    <a:latin typeface="Helvetica" pitchFamily="2" charset="0"/>
                  </a:rPr>
                  <a:t>0</a:t>
                </a:r>
                <a:endParaRPr lang="en-GB" sz="2400" b="1" dirty="0">
                  <a:latin typeface="Helvetica" pitchFamily="2" charset="0"/>
                </a:endParaRP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3786C686-6787-5D47-9B1A-BB64FDB4D8F8}"/>
                  </a:ext>
                </a:extLst>
              </p:cNvPr>
              <p:cNvSpPr txBox="1"/>
              <p:nvPr/>
            </p:nvSpPr>
            <p:spPr>
              <a:xfrm>
                <a:off x="2635307" y="2195295"/>
                <a:ext cx="568524" cy="5046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400" b="1" dirty="0">
                    <a:latin typeface="Helvetica" pitchFamily="2" charset="0"/>
                  </a:rPr>
                  <a:t>B</a:t>
                </a:r>
                <a:r>
                  <a:rPr lang="en-GB" sz="2400" b="1" baseline="-25000" dirty="0">
                    <a:latin typeface="Helvetica" pitchFamily="2" charset="0"/>
                  </a:rPr>
                  <a:t>1</a:t>
                </a: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714CC1F1-8DD1-884C-977A-C3DEFB15DEBE}"/>
                  </a:ext>
                </a:extLst>
              </p:cNvPr>
              <p:cNvSpPr txBox="1"/>
              <p:nvPr/>
            </p:nvSpPr>
            <p:spPr>
              <a:xfrm>
                <a:off x="3588917" y="3253486"/>
                <a:ext cx="739850" cy="4373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000" b="1" dirty="0">
                    <a:latin typeface="Helvetica" pitchFamily="2" charset="0"/>
                  </a:rPr>
                  <a:t>SG</a:t>
                </a:r>
                <a:r>
                  <a:rPr lang="en-GB" sz="2000" b="1" baseline="-25000" dirty="0">
                    <a:latin typeface="Helvetica" pitchFamily="2" charset="0"/>
                  </a:rPr>
                  <a:t>R</a:t>
                </a:r>
                <a:endParaRPr lang="en-GB" sz="2000" b="1" dirty="0">
                  <a:latin typeface="Helvetica" pitchFamily="2" charset="0"/>
                </a:endParaRP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B1BBE83F-9AC8-A648-8A3E-81E12BAE5450}"/>
                  </a:ext>
                </a:extLst>
              </p:cNvPr>
              <p:cNvSpPr txBox="1"/>
              <p:nvPr/>
            </p:nvSpPr>
            <p:spPr>
              <a:xfrm>
                <a:off x="3675718" y="1190001"/>
                <a:ext cx="552790" cy="4373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000" b="1" dirty="0">
                    <a:latin typeface="Helvetica" pitchFamily="2" charset="0"/>
                  </a:rPr>
                  <a:t>G</a:t>
                </a:r>
                <a:r>
                  <a:rPr lang="en-GB" sz="2000" b="1" baseline="-25000" dirty="0">
                    <a:latin typeface="Helvetica" pitchFamily="2" charset="0"/>
                  </a:rPr>
                  <a:t>R</a:t>
                </a:r>
                <a:endParaRPr lang="en-GB" sz="2000" b="1" dirty="0">
                  <a:latin typeface="Helvetica" pitchFamily="2" charset="0"/>
                </a:endParaRP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53C0A44-300B-154C-B4BC-9C50B6B7CA87}"/>
                  </a:ext>
                </a:extLst>
              </p:cNvPr>
              <p:cNvSpPr txBox="1"/>
              <p:nvPr/>
            </p:nvSpPr>
            <p:spPr>
              <a:xfrm>
                <a:off x="1621159" y="1193385"/>
                <a:ext cx="531811" cy="4373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000" b="1" dirty="0">
                    <a:latin typeface="Helvetica" pitchFamily="2" charset="0"/>
                  </a:rPr>
                  <a:t>G</a:t>
                </a:r>
                <a:r>
                  <a:rPr lang="en-GB" sz="2000" b="1" baseline="-25000" dirty="0">
                    <a:latin typeface="Helvetica" pitchFamily="2" charset="0"/>
                  </a:rPr>
                  <a:t>L</a:t>
                </a:r>
                <a:endParaRPr lang="en-GB" sz="2000" b="1" dirty="0">
                  <a:latin typeface="Helvetica" pitchFamily="2" charset="0"/>
                </a:endParaRP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1777551-5A07-134F-8E4C-AB410606FF16}"/>
                  </a:ext>
                </a:extLst>
              </p:cNvPr>
              <p:cNvSpPr txBox="1"/>
              <p:nvPr/>
            </p:nvSpPr>
            <p:spPr>
              <a:xfrm>
                <a:off x="1528536" y="3252141"/>
                <a:ext cx="718872" cy="4373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000" b="1" dirty="0">
                    <a:latin typeface="Helvetica" pitchFamily="2" charset="0"/>
                  </a:rPr>
                  <a:t>SG</a:t>
                </a:r>
                <a:r>
                  <a:rPr lang="en-GB" sz="2000" b="1" baseline="-25000" dirty="0">
                    <a:latin typeface="Helvetica" pitchFamily="2" charset="0"/>
                  </a:rPr>
                  <a:t>L</a:t>
                </a:r>
                <a:endParaRPr lang="en-GB" sz="2000" b="1" dirty="0">
                  <a:latin typeface="Helvetica" pitchFamily="2" charset="0"/>
                </a:endParaRPr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F386FC05-02E7-4243-B433-636449FCAEC2}"/>
                  </a:ext>
                </a:extLst>
              </p:cNvPr>
              <p:cNvSpPr/>
              <p:nvPr/>
            </p:nvSpPr>
            <p:spPr>
              <a:xfrm>
                <a:off x="4611839" y="2084348"/>
                <a:ext cx="714667" cy="714667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/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C932AA58-09BB-2A4E-A9B6-2B4F267F9941}"/>
                  </a:ext>
                </a:extLst>
              </p:cNvPr>
              <p:cNvSpPr/>
              <p:nvPr/>
            </p:nvSpPr>
            <p:spPr>
              <a:xfrm>
                <a:off x="492240" y="2067757"/>
                <a:ext cx="714667" cy="714667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/>
              </a:p>
            </p:txBody>
          </p: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150BE725-E132-7B4D-880B-9AB22C2214DF}"/>
                  </a:ext>
                </a:extLst>
              </p:cNvPr>
              <p:cNvCxnSpPr>
                <a:cxnSpLocks/>
                <a:stCxn id="90" idx="3"/>
                <a:endCxn id="82" idx="7"/>
              </p:cNvCxnSpPr>
              <p:nvPr/>
            </p:nvCxnSpPr>
            <p:spPr>
              <a:xfrm flipH="1">
                <a:off x="4198077" y="2694354"/>
                <a:ext cx="518423" cy="523463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EB4C15BD-9A8F-764C-BD5C-3119FB520B9A}"/>
                  </a:ext>
                </a:extLst>
              </p:cNvPr>
              <p:cNvCxnSpPr>
                <a:cxnSpLocks/>
                <a:stCxn id="91" idx="5"/>
                <a:endCxn id="81" idx="1"/>
              </p:cNvCxnSpPr>
              <p:nvPr/>
            </p:nvCxnSpPr>
            <p:spPr>
              <a:xfrm>
                <a:off x="1102246" y="2677763"/>
                <a:ext cx="529342" cy="532158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68974866-BA88-E540-8ECA-78B12BD0B3E2}"/>
                  </a:ext>
                </a:extLst>
              </p:cNvPr>
              <p:cNvSpPr txBox="1"/>
              <p:nvPr/>
            </p:nvSpPr>
            <p:spPr>
              <a:xfrm>
                <a:off x="593949" y="2207092"/>
                <a:ext cx="517826" cy="4373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000" b="1" dirty="0">
                    <a:latin typeface="Helvetica" pitchFamily="2" charset="0"/>
                  </a:rPr>
                  <a:t>D</a:t>
                </a:r>
                <a:r>
                  <a:rPr lang="en-GB" sz="2000" b="1" baseline="-25000" dirty="0">
                    <a:latin typeface="Helvetica" pitchFamily="2" charset="0"/>
                  </a:rPr>
                  <a:t>L</a:t>
                </a:r>
                <a:endParaRPr lang="en-GB" sz="2000" b="1" dirty="0">
                  <a:latin typeface="Helvetica" pitchFamily="2" charset="0"/>
                </a:endParaRP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810A5557-578F-A448-AF97-EF3A835F6F1A}"/>
                  </a:ext>
                </a:extLst>
              </p:cNvPr>
              <p:cNvSpPr txBox="1"/>
              <p:nvPr/>
            </p:nvSpPr>
            <p:spPr>
              <a:xfrm>
                <a:off x="4709817" y="2227798"/>
                <a:ext cx="538803" cy="4373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000" b="1" dirty="0">
                    <a:latin typeface="Helvetica" pitchFamily="2" charset="0"/>
                  </a:rPr>
                  <a:t>D</a:t>
                </a:r>
                <a:r>
                  <a:rPr lang="en-GB" sz="2000" b="1" baseline="-25000" dirty="0">
                    <a:latin typeface="Helvetica" pitchFamily="2" charset="0"/>
                  </a:rPr>
                  <a:t>R</a:t>
                </a:r>
                <a:endParaRPr lang="en-GB" sz="2000" b="1" dirty="0">
                  <a:latin typeface="Helvetica" pitchFamily="2" charset="0"/>
                </a:endParaRPr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F4A0F433-F63F-5943-A348-247358703A6A}"/>
                </a:ext>
              </a:extLst>
            </p:cNvPr>
            <p:cNvGrpSpPr/>
            <p:nvPr/>
          </p:nvGrpSpPr>
          <p:grpSpPr>
            <a:xfrm>
              <a:off x="479734" y="3055961"/>
              <a:ext cx="1772432" cy="1727197"/>
              <a:chOff x="6461150" y="1025381"/>
              <a:chExt cx="1772432" cy="1727197"/>
            </a:xfrm>
          </p:grpSpPr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D36F6E38-ADB4-4C45-AA3C-E496ABD22D61}"/>
                  </a:ext>
                </a:extLst>
              </p:cNvPr>
              <p:cNvSpPr txBox="1"/>
              <p:nvPr/>
            </p:nvSpPr>
            <p:spPr>
              <a:xfrm>
                <a:off x="6896674" y="1297133"/>
                <a:ext cx="1072013" cy="3700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rgbClr val="00B050"/>
                    </a:solidFill>
                    <a:latin typeface="Helvetica" pitchFamily="2" charset="0"/>
                  </a:rPr>
                  <a:t>alternate</a:t>
                </a: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6E221614-8D5F-0649-96C7-06D934B07CCA}"/>
                  </a:ext>
                </a:extLst>
              </p:cNvPr>
              <p:cNvSpPr txBox="1"/>
              <p:nvPr/>
            </p:nvSpPr>
            <p:spPr>
              <a:xfrm>
                <a:off x="6892851" y="1025381"/>
                <a:ext cx="836002" cy="3700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rgbClr val="0070C0"/>
                    </a:solidFill>
                    <a:latin typeface="Helvetica" pitchFamily="2" charset="0"/>
                  </a:rPr>
                  <a:t>repeat</a:t>
                </a:r>
              </a:p>
            </p:txBody>
          </p: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A4C4211D-CB4A-F849-912E-421A7B04245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87062" y="1206239"/>
                <a:ext cx="270938" cy="0"/>
              </a:xfrm>
              <a:prstGeom prst="line">
                <a:avLst/>
              </a:prstGeom>
              <a:ln w="1016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2321EBA4-AC46-7E43-B9D1-D60CB58C670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87062" y="1477982"/>
                <a:ext cx="270938" cy="0"/>
              </a:xfrm>
              <a:prstGeom prst="line">
                <a:avLst/>
              </a:prstGeom>
              <a:ln w="1016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37C88112-04E8-8941-9C3D-F141EF034080}"/>
                  </a:ext>
                </a:extLst>
              </p:cNvPr>
              <p:cNvSpPr txBox="1"/>
              <p:nvPr/>
            </p:nvSpPr>
            <p:spPr>
              <a:xfrm>
                <a:off x="6539879" y="1568875"/>
                <a:ext cx="362233" cy="3700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b="1" dirty="0">
                    <a:latin typeface="Helvetica" pitchFamily="2" charset="0"/>
                  </a:rPr>
                  <a:t>B</a:t>
                </a:r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91AC4EA1-224F-5A46-BE47-C3823267CDD0}"/>
                  </a:ext>
                </a:extLst>
              </p:cNvPr>
              <p:cNvSpPr txBox="1"/>
              <p:nvPr/>
            </p:nvSpPr>
            <p:spPr>
              <a:xfrm>
                <a:off x="6901082" y="1568875"/>
                <a:ext cx="1332500" cy="3700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latin typeface="Helvetica" pitchFamily="2" charset="0"/>
                  </a:rPr>
                  <a:t>bottlenecks</a:t>
                </a:r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8FDF408B-CF13-F745-A690-33AA9F873A91}"/>
                  </a:ext>
                </a:extLst>
              </p:cNvPr>
              <p:cNvSpPr txBox="1"/>
              <p:nvPr/>
            </p:nvSpPr>
            <p:spPr>
              <a:xfrm>
                <a:off x="6461150" y="1839383"/>
                <a:ext cx="524818" cy="3700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b="1" dirty="0">
                    <a:latin typeface="Helvetica" pitchFamily="2" charset="0"/>
                  </a:rPr>
                  <a:t>SG</a:t>
                </a:r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E706A09C-19DF-514F-BA48-67EDA31C2357}"/>
                  </a:ext>
                </a:extLst>
              </p:cNvPr>
              <p:cNvSpPr txBox="1"/>
              <p:nvPr/>
            </p:nvSpPr>
            <p:spPr>
              <a:xfrm>
                <a:off x="6901578" y="1839383"/>
                <a:ext cx="1169915" cy="3700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latin typeface="Helvetica" pitchFamily="2" charset="0"/>
                  </a:rPr>
                  <a:t>sub-goals</a:t>
                </a: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1A084E28-B1C0-8946-BE13-E33134A20997}"/>
                  </a:ext>
                </a:extLst>
              </p:cNvPr>
              <p:cNvSpPr txBox="1"/>
              <p:nvPr/>
            </p:nvSpPr>
            <p:spPr>
              <a:xfrm>
                <a:off x="6542442" y="2111124"/>
                <a:ext cx="362233" cy="3700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b="1" dirty="0">
                    <a:latin typeface="Helvetica" pitchFamily="2" charset="0"/>
                  </a:rPr>
                  <a:t>D</a:t>
                </a: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CB44AAEF-C7A6-CF47-A003-582565BBE9AE}"/>
                  </a:ext>
                </a:extLst>
              </p:cNvPr>
              <p:cNvSpPr txBox="1"/>
              <p:nvPr/>
            </p:nvSpPr>
            <p:spPr>
              <a:xfrm>
                <a:off x="6902464" y="2111124"/>
                <a:ext cx="1245087" cy="3700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latin typeface="Helvetica" pitchFamily="2" charset="0"/>
                  </a:rPr>
                  <a:t>dead ends</a:t>
                </a: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5C9544C5-320D-624A-833F-20E8851D8B3B}"/>
                  </a:ext>
                </a:extLst>
              </p:cNvPr>
              <p:cNvSpPr txBox="1"/>
              <p:nvPr/>
            </p:nvSpPr>
            <p:spPr>
              <a:xfrm>
                <a:off x="6532888" y="2382485"/>
                <a:ext cx="376218" cy="3700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b="1" dirty="0">
                    <a:latin typeface="Helvetica" pitchFamily="2" charset="0"/>
                  </a:rPr>
                  <a:t>G</a:t>
                </a: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4CEFC4D0-D547-0747-89FC-B06FD35C95F4}"/>
                  </a:ext>
                </a:extLst>
              </p:cNvPr>
              <p:cNvSpPr txBox="1"/>
              <p:nvPr/>
            </p:nvSpPr>
            <p:spPr>
              <a:xfrm>
                <a:off x="6892252" y="2382485"/>
                <a:ext cx="734605" cy="3700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latin typeface="Helvetica" pitchFamily="2" charset="0"/>
                  </a:rPr>
                  <a:t>goals</a:t>
                </a:r>
              </a:p>
            </p:txBody>
          </p:sp>
        </p:grp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41CD9EEB-490D-4A46-948C-20BEE91444F2}"/>
              </a:ext>
            </a:extLst>
          </p:cNvPr>
          <p:cNvSpPr/>
          <p:nvPr/>
        </p:nvSpPr>
        <p:spPr>
          <a:xfrm>
            <a:off x="446521" y="1223736"/>
            <a:ext cx="33390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GB" sz="2000" dirty="0">
                <a:latin typeface="Helvetica" pitchFamily="2" charset="0"/>
              </a:rPr>
              <a:t>THE PROJECT…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E4329A4-6826-C548-922D-990EB429C1C6}"/>
              </a:ext>
            </a:extLst>
          </p:cNvPr>
          <p:cNvSpPr txBox="1"/>
          <p:nvPr/>
        </p:nvSpPr>
        <p:spPr>
          <a:xfrm>
            <a:off x="446520" y="301299"/>
            <a:ext cx="11292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What is the role of hierarchy in action control, how is it implemented, and does it help us generalise behaviours from one environment to another?</a:t>
            </a:r>
          </a:p>
        </p:txBody>
      </p:sp>
    </p:spTree>
    <p:extLst>
      <p:ext uri="{BB962C8B-B14F-4D97-AF65-F5344CB8AC3E}">
        <p14:creationId xmlns:p14="http://schemas.microsoft.com/office/powerpoint/2010/main" val="3948241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41D01182-E315-D74E-8B50-D951A708DE70}"/>
              </a:ext>
            </a:extLst>
          </p:cNvPr>
          <p:cNvSpPr/>
          <p:nvPr/>
        </p:nvSpPr>
        <p:spPr>
          <a:xfrm>
            <a:off x="446520" y="1658392"/>
            <a:ext cx="5799083" cy="324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GB" dirty="0">
                <a:latin typeface="Helvetica" pitchFamily="2" charset="0"/>
              </a:rPr>
              <a:t>People are able to learn new regimes following only 1 trial under the new imposed regime.</a:t>
            </a:r>
          </a:p>
          <a:p>
            <a:pPr>
              <a:spcAft>
                <a:spcPts val="300"/>
              </a:spcAft>
            </a:pPr>
            <a:r>
              <a:rPr lang="en-GB" dirty="0">
                <a:latin typeface="Helvetica" pitchFamily="2" charset="0"/>
              </a:rPr>
              <a:t>What classes of reinforcement learning models are able to reproduce one-shot and zero-shot learning?</a:t>
            </a:r>
          </a:p>
          <a:p>
            <a:pPr marL="285750" indent="-285750">
              <a:spcAft>
                <a:spcPts val="300"/>
              </a:spcAft>
              <a:buFont typeface="Wingdings" pitchFamily="2" charset="2"/>
              <a:buChar char="§"/>
            </a:pPr>
            <a:r>
              <a:rPr lang="en-GB" dirty="0">
                <a:latin typeface="Helvetica" pitchFamily="2" charset="0"/>
              </a:rPr>
              <a:t>Flat (i.e., non-hierarchical)</a:t>
            </a:r>
          </a:p>
          <a:p>
            <a:pPr marL="742950" lvl="1" indent="-285750">
              <a:spcAft>
                <a:spcPts val="300"/>
              </a:spcAft>
              <a:buFont typeface="Wingdings" pitchFamily="2" charset="2"/>
              <a:buChar char="§"/>
            </a:pPr>
            <a:r>
              <a:rPr lang="en-GB" dirty="0">
                <a:latin typeface="Helvetica" pitchFamily="2" charset="0"/>
              </a:rPr>
              <a:t>Without history representation</a:t>
            </a:r>
          </a:p>
          <a:p>
            <a:pPr marL="742950" lvl="1" indent="-285750">
              <a:spcAft>
                <a:spcPts val="300"/>
              </a:spcAft>
              <a:buFont typeface="Wingdings" pitchFamily="2" charset="2"/>
              <a:buChar char="§"/>
            </a:pPr>
            <a:r>
              <a:rPr lang="en-GB" dirty="0">
                <a:latin typeface="Helvetica" pitchFamily="2" charset="0"/>
              </a:rPr>
              <a:t>With history representation</a:t>
            </a:r>
          </a:p>
          <a:p>
            <a:pPr marL="285750" indent="-285750">
              <a:spcAft>
                <a:spcPts val="300"/>
              </a:spcAft>
              <a:buFont typeface="Wingdings" pitchFamily="2" charset="2"/>
              <a:buChar char="§"/>
            </a:pPr>
            <a:r>
              <a:rPr lang="en-GB" dirty="0">
                <a:latin typeface="Helvetica" pitchFamily="2" charset="0"/>
              </a:rPr>
              <a:t>Hierarchical</a:t>
            </a:r>
          </a:p>
          <a:p>
            <a:pPr marL="742950" lvl="1" indent="-285750">
              <a:spcAft>
                <a:spcPts val="300"/>
              </a:spcAft>
              <a:buFont typeface="Wingdings" pitchFamily="2" charset="2"/>
              <a:buChar char="§"/>
            </a:pPr>
            <a:r>
              <a:rPr lang="en-GB" dirty="0">
                <a:latin typeface="Helvetica" pitchFamily="2" charset="0"/>
              </a:rPr>
              <a:t>Without generalisable action representation</a:t>
            </a:r>
          </a:p>
          <a:p>
            <a:pPr marL="742950" lvl="1" indent="-285750">
              <a:spcAft>
                <a:spcPts val="300"/>
              </a:spcAft>
              <a:buFont typeface="Wingdings" pitchFamily="2" charset="2"/>
              <a:buChar char="§"/>
            </a:pPr>
            <a:r>
              <a:rPr lang="en-GB" dirty="0">
                <a:latin typeface="Helvetica" pitchFamily="2" charset="0"/>
              </a:rPr>
              <a:t>With generalisable action representation</a:t>
            </a:r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32BEC65F-9806-5947-B944-1531FB614CB2}"/>
              </a:ext>
            </a:extLst>
          </p:cNvPr>
          <p:cNvGrpSpPr/>
          <p:nvPr/>
        </p:nvGrpSpPr>
        <p:grpSpPr>
          <a:xfrm>
            <a:off x="6341318" y="1406140"/>
            <a:ext cx="4914946" cy="3755328"/>
            <a:chOff x="479734" y="728522"/>
            <a:chExt cx="5340276" cy="4054636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803CF2CF-AA2D-6142-9719-27E2489C8391}"/>
                </a:ext>
              </a:extLst>
            </p:cNvPr>
            <p:cNvGrpSpPr/>
            <p:nvPr/>
          </p:nvGrpSpPr>
          <p:grpSpPr>
            <a:xfrm>
              <a:off x="985744" y="728522"/>
              <a:ext cx="4834266" cy="3808868"/>
              <a:chOff x="492240" y="1048562"/>
              <a:chExt cx="4834266" cy="3808868"/>
            </a:xfrm>
          </p:grpSpPr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4EF0051D-6336-414E-A119-6E066E8DF8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8684" y="3694403"/>
                <a:ext cx="532986" cy="532156"/>
              </a:xfrm>
              <a:prstGeom prst="line">
                <a:avLst/>
              </a:prstGeom>
              <a:ln w="1016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EE9D5A31-4BE0-CA41-9418-18FAECF78F5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51448" y="2710585"/>
                <a:ext cx="532986" cy="513850"/>
              </a:xfrm>
              <a:prstGeom prst="line">
                <a:avLst/>
              </a:prstGeom>
              <a:ln w="1016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E9C80F60-B6FA-4944-8E9C-5C08C44AD4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75268" y="3723163"/>
                <a:ext cx="517465" cy="52426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BE7740F9-CEB9-224F-BED0-2F3E191B2B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175268" y="2696073"/>
                <a:ext cx="517465" cy="521745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A59EED40-A01C-D14D-95CF-A59A09508C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6934" y="1658569"/>
                <a:ext cx="532986" cy="532156"/>
              </a:xfrm>
              <a:prstGeom prst="line">
                <a:avLst/>
              </a:prstGeom>
              <a:ln w="1016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0A2BF1E2-CC83-E44B-8F01-C3F98D837C1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75268" y="1666465"/>
                <a:ext cx="517465" cy="524260"/>
              </a:xfrm>
              <a:prstGeom prst="line">
                <a:avLst/>
              </a:prstGeom>
              <a:ln w="1016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D6E80DEA-8FEF-8348-A40F-F0A5517DDFB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81598" y="2651621"/>
                <a:ext cx="532986" cy="513850"/>
              </a:xfrm>
              <a:prstGeom prst="line">
                <a:avLst/>
              </a:prstGeom>
              <a:ln w="1016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B49A79AC-A26E-3642-B7AE-0D8739BA5C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87948" y="3753367"/>
                <a:ext cx="532986" cy="532156"/>
              </a:xfrm>
              <a:prstGeom prst="line">
                <a:avLst/>
              </a:prstGeom>
              <a:ln w="1016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84C425C7-B827-1043-8134-4394F9E1D6A5}"/>
                  </a:ext>
                </a:extLst>
              </p:cNvPr>
              <p:cNvSpPr/>
              <p:nvPr/>
            </p:nvSpPr>
            <p:spPr>
              <a:xfrm>
                <a:off x="1526927" y="1048562"/>
                <a:ext cx="714667" cy="714667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7A3127A2-D561-9B4F-83C6-5C188ACE4A6E}"/>
                  </a:ext>
                </a:extLst>
              </p:cNvPr>
              <p:cNvSpPr/>
              <p:nvPr/>
            </p:nvSpPr>
            <p:spPr>
              <a:xfrm>
                <a:off x="3588071" y="1056458"/>
                <a:ext cx="714667" cy="714667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2F98D899-8283-5B4A-9BF4-D31E9DFF16CC}"/>
                  </a:ext>
                </a:extLst>
              </p:cNvPr>
              <p:cNvSpPr/>
              <p:nvPr/>
            </p:nvSpPr>
            <p:spPr>
              <a:xfrm>
                <a:off x="2565259" y="2086064"/>
                <a:ext cx="714667" cy="71466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BDF38811-38F8-3141-969A-C083DA3256EF}"/>
                  </a:ext>
                </a:extLst>
              </p:cNvPr>
              <p:cNvSpPr/>
              <p:nvPr/>
            </p:nvSpPr>
            <p:spPr>
              <a:xfrm>
                <a:off x="1526927" y="3105260"/>
                <a:ext cx="714667" cy="714667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/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10890793-D06C-3647-96CA-77AD60E3ECBD}"/>
                  </a:ext>
                </a:extLst>
              </p:cNvPr>
              <p:cNvSpPr/>
              <p:nvPr/>
            </p:nvSpPr>
            <p:spPr>
              <a:xfrm>
                <a:off x="3588071" y="3113156"/>
                <a:ext cx="714667" cy="714667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19609396-D57D-5948-9CD9-41042E22251C}"/>
                  </a:ext>
                </a:extLst>
              </p:cNvPr>
              <p:cNvSpPr/>
              <p:nvPr/>
            </p:nvSpPr>
            <p:spPr>
              <a:xfrm>
                <a:off x="2565259" y="4142763"/>
                <a:ext cx="714667" cy="71466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/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F906617-30FB-4848-921C-88A89AA10F18}"/>
                  </a:ext>
                </a:extLst>
              </p:cNvPr>
              <p:cNvSpPr txBox="1"/>
              <p:nvPr/>
            </p:nvSpPr>
            <p:spPr>
              <a:xfrm>
                <a:off x="2635307" y="4259873"/>
                <a:ext cx="568524" cy="5046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400" b="1" dirty="0">
                    <a:latin typeface="Helvetica" pitchFamily="2" charset="0"/>
                  </a:rPr>
                  <a:t>B</a:t>
                </a:r>
                <a:r>
                  <a:rPr lang="en-GB" sz="2400" b="1" baseline="-25000" dirty="0">
                    <a:latin typeface="Helvetica" pitchFamily="2" charset="0"/>
                  </a:rPr>
                  <a:t>0</a:t>
                </a:r>
                <a:endParaRPr lang="en-GB" sz="2400" b="1" dirty="0">
                  <a:latin typeface="Helvetica" pitchFamily="2" charset="0"/>
                </a:endParaRP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3786C686-6787-5D47-9B1A-BB64FDB4D8F8}"/>
                  </a:ext>
                </a:extLst>
              </p:cNvPr>
              <p:cNvSpPr txBox="1"/>
              <p:nvPr/>
            </p:nvSpPr>
            <p:spPr>
              <a:xfrm>
                <a:off x="2635307" y="2195295"/>
                <a:ext cx="568524" cy="5046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400" b="1" dirty="0">
                    <a:latin typeface="Helvetica" pitchFamily="2" charset="0"/>
                  </a:rPr>
                  <a:t>B</a:t>
                </a:r>
                <a:r>
                  <a:rPr lang="en-GB" sz="2400" b="1" baseline="-25000" dirty="0">
                    <a:latin typeface="Helvetica" pitchFamily="2" charset="0"/>
                  </a:rPr>
                  <a:t>1</a:t>
                </a: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714CC1F1-8DD1-884C-977A-C3DEFB15DEBE}"/>
                  </a:ext>
                </a:extLst>
              </p:cNvPr>
              <p:cNvSpPr txBox="1"/>
              <p:nvPr/>
            </p:nvSpPr>
            <p:spPr>
              <a:xfrm>
                <a:off x="3588917" y="3253486"/>
                <a:ext cx="739850" cy="4373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000" b="1" dirty="0">
                    <a:latin typeface="Helvetica" pitchFamily="2" charset="0"/>
                  </a:rPr>
                  <a:t>SG</a:t>
                </a:r>
                <a:r>
                  <a:rPr lang="en-GB" sz="2000" b="1" baseline="-25000" dirty="0">
                    <a:latin typeface="Helvetica" pitchFamily="2" charset="0"/>
                  </a:rPr>
                  <a:t>R</a:t>
                </a:r>
                <a:endParaRPr lang="en-GB" sz="2000" b="1" dirty="0">
                  <a:latin typeface="Helvetica" pitchFamily="2" charset="0"/>
                </a:endParaRP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B1BBE83F-9AC8-A648-8A3E-81E12BAE5450}"/>
                  </a:ext>
                </a:extLst>
              </p:cNvPr>
              <p:cNvSpPr txBox="1"/>
              <p:nvPr/>
            </p:nvSpPr>
            <p:spPr>
              <a:xfrm>
                <a:off x="3675718" y="1190001"/>
                <a:ext cx="552790" cy="4373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000" b="1" dirty="0">
                    <a:latin typeface="Helvetica" pitchFamily="2" charset="0"/>
                  </a:rPr>
                  <a:t>G</a:t>
                </a:r>
                <a:r>
                  <a:rPr lang="en-GB" sz="2000" b="1" baseline="-25000" dirty="0">
                    <a:latin typeface="Helvetica" pitchFamily="2" charset="0"/>
                  </a:rPr>
                  <a:t>R</a:t>
                </a:r>
                <a:endParaRPr lang="en-GB" sz="2000" b="1" dirty="0">
                  <a:latin typeface="Helvetica" pitchFamily="2" charset="0"/>
                </a:endParaRP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53C0A44-300B-154C-B4BC-9C50B6B7CA87}"/>
                  </a:ext>
                </a:extLst>
              </p:cNvPr>
              <p:cNvSpPr txBox="1"/>
              <p:nvPr/>
            </p:nvSpPr>
            <p:spPr>
              <a:xfrm>
                <a:off x="1621159" y="1193385"/>
                <a:ext cx="531811" cy="4373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000" b="1" dirty="0">
                    <a:latin typeface="Helvetica" pitchFamily="2" charset="0"/>
                  </a:rPr>
                  <a:t>G</a:t>
                </a:r>
                <a:r>
                  <a:rPr lang="en-GB" sz="2000" b="1" baseline="-25000" dirty="0">
                    <a:latin typeface="Helvetica" pitchFamily="2" charset="0"/>
                  </a:rPr>
                  <a:t>L</a:t>
                </a:r>
                <a:endParaRPr lang="en-GB" sz="2000" b="1" dirty="0">
                  <a:latin typeface="Helvetica" pitchFamily="2" charset="0"/>
                </a:endParaRP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1777551-5A07-134F-8E4C-AB410606FF16}"/>
                  </a:ext>
                </a:extLst>
              </p:cNvPr>
              <p:cNvSpPr txBox="1"/>
              <p:nvPr/>
            </p:nvSpPr>
            <p:spPr>
              <a:xfrm>
                <a:off x="1528536" y="3252141"/>
                <a:ext cx="718872" cy="4373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000" b="1" dirty="0">
                    <a:latin typeface="Helvetica" pitchFamily="2" charset="0"/>
                  </a:rPr>
                  <a:t>SG</a:t>
                </a:r>
                <a:r>
                  <a:rPr lang="en-GB" sz="2000" b="1" baseline="-25000" dirty="0">
                    <a:latin typeface="Helvetica" pitchFamily="2" charset="0"/>
                  </a:rPr>
                  <a:t>L</a:t>
                </a:r>
                <a:endParaRPr lang="en-GB" sz="2000" b="1" dirty="0">
                  <a:latin typeface="Helvetica" pitchFamily="2" charset="0"/>
                </a:endParaRPr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F386FC05-02E7-4243-B433-636449FCAEC2}"/>
                  </a:ext>
                </a:extLst>
              </p:cNvPr>
              <p:cNvSpPr/>
              <p:nvPr/>
            </p:nvSpPr>
            <p:spPr>
              <a:xfrm>
                <a:off x="4611839" y="2084348"/>
                <a:ext cx="714667" cy="714667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/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C932AA58-09BB-2A4E-A9B6-2B4F267F9941}"/>
                  </a:ext>
                </a:extLst>
              </p:cNvPr>
              <p:cNvSpPr/>
              <p:nvPr/>
            </p:nvSpPr>
            <p:spPr>
              <a:xfrm>
                <a:off x="492240" y="2067757"/>
                <a:ext cx="714667" cy="714667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/>
              </a:p>
            </p:txBody>
          </p: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150BE725-E132-7B4D-880B-9AB22C2214DF}"/>
                  </a:ext>
                </a:extLst>
              </p:cNvPr>
              <p:cNvCxnSpPr>
                <a:cxnSpLocks/>
                <a:stCxn id="90" idx="3"/>
                <a:endCxn id="82" idx="7"/>
              </p:cNvCxnSpPr>
              <p:nvPr/>
            </p:nvCxnSpPr>
            <p:spPr>
              <a:xfrm flipH="1">
                <a:off x="4198077" y="2694354"/>
                <a:ext cx="518423" cy="523463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EB4C15BD-9A8F-764C-BD5C-3119FB520B9A}"/>
                  </a:ext>
                </a:extLst>
              </p:cNvPr>
              <p:cNvCxnSpPr>
                <a:cxnSpLocks/>
                <a:stCxn id="91" idx="5"/>
                <a:endCxn id="81" idx="1"/>
              </p:cNvCxnSpPr>
              <p:nvPr/>
            </p:nvCxnSpPr>
            <p:spPr>
              <a:xfrm>
                <a:off x="1102246" y="2677763"/>
                <a:ext cx="529342" cy="532158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68974866-BA88-E540-8ECA-78B12BD0B3E2}"/>
                  </a:ext>
                </a:extLst>
              </p:cNvPr>
              <p:cNvSpPr txBox="1"/>
              <p:nvPr/>
            </p:nvSpPr>
            <p:spPr>
              <a:xfrm>
                <a:off x="593949" y="2207092"/>
                <a:ext cx="517826" cy="4373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000" b="1" dirty="0">
                    <a:latin typeface="Helvetica" pitchFamily="2" charset="0"/>
                  </a:rPr>
                  <a:t>D</a:t>
                </a:r>
                <a:r>
                  <a:rPr lang="en-GB" sz="2000" b="1" baseline="-25000" dirty="0">
                    <a:latin typeface="Helvetica" pitchFamily="2" charset="0"/>
                  </a:rPr>
                  <a:t>L</a:t>
                </a:r>
                <a:endParaRPr lang="en-GB" sz="2000" b="1" dirty="0">
                  <a:latin typeface="Helvetica" pitchFamily="2" charset="0"/>
                </a:endParaRP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810A5557-578F-A448-AF97-EF3A835F6F1A}"/>
                  </a:ext>
                </a:extLst>
              </p:cNvPr>
              <p:cNvSpPr txBox="1"/>
              <p:nvPr/>
            </p:nvSpPr>
            <p:spPr>
              <a:xfrm>
                <a:off x="4709817" y="2227798"/>
                <a:ext cx="538803" cy="4373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000" b="1" dirty="0">
                    <a:latin typeface="Helvetica" pitchFamily="2" charset="0"/>
                  </a:rPr>
                  <a:t>D</a:t>
                </a:r>
                <a:r>
                  <a:rPr lang="en-GB" sz="2000" b="1" baseline="-25000" dirty="0">
                    <a:latin typeface="Helvetica" pitchFamily="2" charset="0"/>
                  </a:rPr>
                  <a:t>R</a:t>
                </a:r>
                <a:endParaRPr lang="en-GB" sz="2000" b="1" dirty="0">
                  <a:latin typeface="Helvetica" pitchFamily="2" charset="0"/>
                </a:endParaRPr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F4A0F433-F63F-5943-A348-247358703A6A}"/>
                </a:ext>
              </a:extLst>
            </p:cNvPr>
            <p:cNvGrpSpPr/>
            <p:nvPr/>
          </p:nvGrpSpPr>
          <p:grpSpPr>
            <a:xfrm>
              <a:off x="479734" y="3055961"/>
              <a:ext cx="1772432" cy="1727197"/>
              <a:chOff x="6461150" y="1025381"/>
              <a:chExt cx="1772432" cy="1727197"/>
            </a:xfrm>
          </p:grpSpPr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D36F6E38-ADB4-4C45-AA3C-E496ABD22D61}"/>
                  </a:ext>
                </a:extLst>
              </p:cNvPr>
              <p:cNvSpPr txBox="1"/>
              <p:nvPr/>
            </p:nvSpPr>
            <p:spPr>
              <a:xfrm>
                <a:off x="6896674" y="1297133"/>
                <a:ext cx="1072013" cy="3700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rgbClr val="00B050"/>
                    </a:solidFill>
                    <a:latin typeface="Helvetica" pitchFamily="2" charset="0"/>
                  </a:rPr>
                  <a:t>alternate</a:t>
                </a: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6E221614-8D5F-0649-96C7-06D934B07CCA}"/>
                  </a:ext>
                </a:extLst>
              </p:cNvPr>
              <p:cNvSpPr txBox="1"/>
              <p:nvPr/>
            </p:nvSpPr>
            <p:spPr>
              <a:xfrm>
                <a:off x="6892851" y="1025381"/>
                <a:ext cx="836002" cy="3700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rgbClr val="0070C0"/>
                    </a:solidFill>
                    <a:latin typeface="Helvetica" pitchFamily="2" charset="0"/>
                  </a:rPr>
                  <a:t>repeat</a:t>
                </a:r>
              </a:p>
            </p:txBody>
          </p: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A4C4211D-CB4A-F849-912E-421A7B04245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87062" y="1206239"/>
                <a:ext cx="270938" cy="0"/>
              </a:xfrm>
              <a:prstGeom prst="line">
                <a:avLst/>
              </a:prstGeom>
              <a:ln w="1016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2321EBA4-AC46-7E43-B9D1-D60CB58C670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87062" y="1477982"/>
                <a:ext cx="270938" cy="0"/>
              </a:xfrm>
              <a:prstGeom prst="line">
                <a:avLst/>
              </a:prstGeom>
              <a:ln w="1016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37C88112-04E8-8941-9C3D-F141EF034080}"/>
                  </a:ext>
                </a:extLst>
              </p:cNvPr>
              <p:cNvSpPr txBox="1"/>
              <p:nvPr/>
            </p:nvSpPr>
            <p:spPr>
              <a:xfrm>
                <a:off x="6539879" y="1568875"/>
                <a:ext cx="362233" cy="3700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b="1" dirty="0">
                    <a:latin typeface="Helvetica" pitchFamily="2" charset="0"/>
                  </a:rPr>
                  <a:t>B</a:t>
                </a:r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91AC4EA1-224F-5A46-BE47-C3823267CDD0}"/>
                  </a:ext>
                </a:extLst>
              </p:cNvPr>
              <p:cNvSpPr txBox="1"/>
              <p:nvPr/>
            </p:nvSpPr>
            <p:spPr>
              <a:xfrm>
                <a:off x="6901082" y="1568875"/>
                <a:ext cx="1332500" cy="3700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latin typeface="Helvetica" pitchFamily="2" charset="0"/>
                  </a:rPr>
                  <a:t>bottlenecks</a:t>
                </a:r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8FDF408B-CF13-F745-A690-33AA9F873A91}"/>
                  </a:ext>
                </a:extLst>
              </p:cNvPr>
              <p:cNvSpPr txBox="1"/>
              <p:nvPr/>
            </p:nvSpPr>
            <p:spPr>
              <a:xfrm>
                <a:off x="6461150" y="1839383"/>
                <a:ext cx="524818" cy="3700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b="1" dirty="0">
                    <a:latin typeface="Helvetica" pitchFamily="2" charset="0"/>
                  </a:rPr>
                  <a:t>SG</a:t>
                </a:r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E706A09C-19DF-514F-BA48-67EDA31C2357}"/>
                  </a:ext>
                </a:extLst>
              </p:cNvPr>
              <p:cNvSpPr txBox="1"/>
              <p:nvPr/>
            </p:nvSpPr>
            <p:spPr>
              <a:xfrm>
                <a:off x="6901578" y="1839383"/>
                <a:ext cx="1169915" cy="3700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latin typeface="Helvetica" pitchFamily="2" charset="0"/>
                  </a:rPr>
                  <a:t>sub-goals</a:t>
                </a: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1A084E28-B1C0-8946-BE13-E33134A20997}"/>
                  </a:ext>
                </a:extLst>
              </p:cNvPr>
              <p:cNvSpPr txBox="1"/>
              <p:nvPr/>
            </p:nvSpPr>
            <p:spPr>
              <a:xfrm>
                <a:off x="6542442" y="2111124"/>
                <a:ext cx="362233" cy="3700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b="1" dirty="0">
                    <a:latin typeface="Helvetica" pitchFamily="2" charset="0"/>
                  </a:rPr>
                  <a:t>D</a:t>
                </a: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CB44AAEF-C7A6-CF47-A003-582565BBE9AE}"/>
                  </a:ext>
                </a:extLst>
              </p:cNvPr>
              <p:cNvSpPr txBox="1"/>
              <p:nvPr/>
            </p:nvSpPr>
            <p:spPr>
              <a:xfrm>
                <a:off x="6902464" y="2111124"/>
                <a:ext cx="1245087" cy="3700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latin typeface="Helvetica" pitchFamily="2" charset="0"/>
                  </a:rPr>
                  <a:t>dead ends</a:t>
                </a: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5C9544C5-320D-624A-833F-20E8851D8B3B}"/>
                  </a:ext>
                </a:extLst>
              </p:cNvPr>
              <p:cNvSpPr txBox="1"/>
              <p:nvPr/>
            </p:nvSpPr>
            <p:spPr>
              <a:xfrm>
                <a:off x="6532888" y="2382485"/>
                <a:ext cx="376218" cy="3700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b="1" dirty="0">
                    <a:latin typeface="Helvetica" pitchFamily="2" charset="0"/>
                  </a:rPr>
                  <a:t>G</a:t>
                </a: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4CEFC4D0-D547-0747-89FC-B06FD35C95F4}"/>
                  </a:ext>
                </a:extLst>
              </p:cNvPr>
              <p:cNvSpPr txBox="1"/>
              <p:nvPr/>
            </p:nvSpPr>
            <p:spPr>
              <a:xfrm>
                <a:off x="6892252" y="2382485"/>
                <a:ext cx="734605" cy="3700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latin typeface="Helvetica" pitchFamily="2" charset="0"/>
                  </a:rPr>
                  <a:t>goals</a:t>
                </a:r>
              </a:p>
            </p:txBody>
          </p:sp>
        </p:grp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41CD9EEB-490D-4A46-948C-20BEE91444F2}"/>
              </a:ext>
            </a:extLst>
          </p:cNvPr>
          <p:cNvSpPr/>
          <p:nvPr/>
        </p:nvSpPr>
        <p:spPr>
          <a:xfrm>
            <a:off x="446521" y="1223736"/>
            <a:ext cx="33390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GB" sz="2000" dirty="0">
                <a:latin typeface="Helvetica" pitchFamily="2" charset="0"/>
              </a:rPr>
              <a:t>THE PROJECT…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E4329A4-6826-C548-922D-990EB429C1C6}"/>
              </a:ext>
            </a:extLst>
          </p:cNvPr>
          <p:cNvSpPr txBox="1"/>
          <p:nvPr/>
        </p:nvSpPr>
        <p:spPr>
          <a:xfrm>
            <a:off x="446520" y="301299"/>
            <a:ext cx="11292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What is the role of hierarchy in action control, how is it implemented, and does it help us generalise behaviours from one environment to another?</a:t>
            </a:r>
          </a:p>
        </p:txBody>
      </p:sp>
    </p:spTree>
    <p:extLst>
      <p:ext uri="{BB962C8B-B14F-4D97-AF65-F5344CB8AC3E}">
        <p14:creationId xmlns:p14="http://schemas.microsoft.com/office/powerpoint/2010/main" val="1556964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A754DE9-3F80-8447-A5EB-2CD1F3E14DF1}"/>
              </a:ext>
            </a:extLst>
          </p:cNvPr>
          <p:cNvGrpSpPr/>
          <p:nvPr/>
        </p:nvGrpSpPr>
        <p:grpSpPr>
          <a:xfrm>
            <a:off x="128017" y="204814"/>
            <a:ext cx="11786616" cy="6648426"/>
            <a:chOff x="6060379" y="554600"/>
            <a:chExt cx="5832343" cy="6648426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C17924D-35E6-A048-A457-C04DC7D092C4}"/>
                </a:ext>
              </a:extLst>
            </p:cNvPr>
            <p:cNvSpPr txBox="1"/>
            <p:nvPr/>
          </p:nvSpPr>
          <p:spPr>
            <a:xfrm>
              <a:off x="6060379" y="554600"/>
              <a:ext cx="27361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GB" sz="2400" dirty="0">
                  <a:latin typeface="Helvetica" pitchFamily="2" charset="0"/>
                </a:rPr>
                <a:t>PROJECT STEPS</a:t>
              </a:r>
              <a:endParaRPr lang="en-GB" sz="2000" dirty="0">
                <a:latin typeface="Helvetica" pitchFamily="2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650E265B-88A4-7C42-990F-98F835FE19FB}"/>
                    </a:ext>
                  </a:extLst>
                </p:cNvPr>
                <p:cNvSpPr/>
                <p:nvPr/>
              </p:nvSpPr>
              <p:spPr>
                <a:xfrm>
                  <a:off x="6060380" y="1062884"/>
                  <a:ext cx="5832342" cy="614014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342900" indent="-342900">
                    <a:spcAft>
                      <a:spcPts val="600"/>
                    </a:spcAft>
                    <a:buFont typeface="+mj-lt"/>
                    <a:buAutoNum type="arabicPeriod"/>
                  </a:pPr>
                  <a:r>
                    <a:rPr lang="en-GB" dirty="0">
                      <a:latin typeface="Helvetica" pitchFamily="2" charset="0"/>
                    </a:rPr>
                    <a:t>Build a model-free hierarchical RL agent with pre-defined options </a:t>
                  </a:r>
                  <a14:m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𝒐</m:t>
                      </m:r>
                    </m:oMath>
                  </a14:m>
                  <a:endParaRPr lang="en-GB" dirty="0">
                    <a:latin typeface="Helvetica" pitchFamily="2" charset="0"/>
                  </a:endParaRPr>
                </a:p>
                <a:p>
                  <a:pPr marL="857250" lvl="1" indent="-400050">
                    <a:spcAft>
                      <a:spcPts val="600"/>
                    </a:spcAft>
                    <a:buFont typeface="+mj-lt"/>
                    <a:buAutoNum type="romanLcPeriod"/>
                  </a:pPr>
                  <a:r>
                    <a:rPr lang="en-GB" sz="1600" dirty="0">
                      <a:latin typeface="Helvetica" pitchFamily="2" charset="0"/>
                    </a:rPr>
                    <a:t>Analyse recovery in response to a regime switch</a:t>
                  </a:r>
                </a:p>
                <a:p>
                  <a:pPr marL="400050" indent="-400050">
                    <a:spcBef>
                      <a:spcPts val="1200"/>
                    </a:spcBef>
                    <a:spcAft>
                      <a:spcPts val="600"/>
                    </a:spcAft>
                    <a:buFont typeface="+mj-lt"/>
                    <a:buAutoNum type="arabicPeriod"/>
                  </a:pPr>
                  <a:r>
                    <a:rPr lang="en-GB" dirty="0">
                      <a:latin typeface="Helvetica" pitchFamily="2" charset="0"/>
                    </a:rPr>
                    <a:t>Develop the agent such that it is able to learn options through experience</a:t>
                  </a:r>
                </a:p>
                <a:p>
                  <a:pPr marL="857250" lvl="1" indent="-400050">
                    <a:spcAft>
                      <a:spcPts val="600"/>
                    </a:spcAft>
                    <a:buFont typeface="+mj-lt"/>
                    <a:buAutoNum type="romanLcPeriod"/>
                  </a:pPr>
                  <a:r>
                    <a:rPr lang="en-GB" sz="1600" dirty="0">
                      <a:latin typeface="Helvetica" pitchFamily="2" charset="0"/>
                    </a:rPr>
                    <a:t>Investigate what form these options take</a:t>
                  </a:r>
                </a:p>
                <a:p>
                  <a:pPr marL="857250" lvl="1" indent="-400050">
                    <a:spcAft>
                      <a:spcPts val="600"/>
                    </a:spcAft>
                    <a:buFont typeface="+mj-lt"/>
                    <a:buAutoNum type="romanLcPeriod"/>
                  </a:pPr>
                  <a:r>
                    <a:rPr lang="en-GB" sz="1600" dirty="0">
                      <a:latin typeface="Helvetica" pitchFamily="2" charset="0"/>
                    </a:rPr>
                    <a:t>If not already implemented, enhance the action/option representations such that they are able to be general (i.e., a single option defines repetition at </a:t>
                  </a:r>
                  <a:r>
                    <a:rPr lang="en-GB" sz="1600" b="1" dirty="0">
                      <a:latin typeface="Helvetica" pitchFamily="2" charset="0"/>
                    </a:rPr>
                    <a:t>B</a:t>
                  </a:r>
                  <a:r>
                    <a:rPr lang="en-GB" sz="1600" b="1" baseline="-25000" dirty="0">
                      <a:latin typeface="Helvetica" pitchFamily="2" charset="0"/>
                    </a:rPr>
                    <a:t>0</a:t>
                  </a:r>
                  <a:r>
                    <a:rPr lang="en-GB" sz="1600" dirty="0">
                      <a:latin typeface="Helvetica" pitchFamily="2" charset="0"/>
                    </a:rPr>
                    <a:t> and </a:t>
                  </a:r>
                  <a:r>
                    <a:rPr lang="en-GB" sz="1600" b="1" dirty="0">
                      <a:latin typeface="Helvetica" pitchFamily="2" charset="0"/>
                    </a:rPr>
                    <a:t>B</a:t>
                  </a:r>
                  <a:r>
                    <a:rPr lang="en-GB" sz="1600" b="1" baseline="-25000" dirty="0">
                      <a:latin typeface="Helvetica" pitchFamily="2" charset="0"/>
                    </a:rPr>
                    <a:t>1</a:t>
                  </a:r>
                  <a:r>
                    <a:rPr lang="en-GB" sz="1600" dirty="0">
                      <a:latin typeface="Helvetica" pitchFamily="2" charset="0"/>
                    </a:rPr>
                    <a:t> independently of whether it is a rightwards or a leftwards action being repeated)</a:t>
                  </a:r>
                </a:p>
                <a:p>
                  <a:pPr marL="857250" lvl="1" indent="-400050">
                    <a:spcAft>
                      <a:spcPts val="600"/>
                    </a:spcAft>
                    <a:buFont typeface="+mj-lt"/>
                    <a:buAutoNum type="romanLcPeriod"/>
                  </a:pPr>
                  <a:r>
                    <a:rPr lang="en-GB" sz="1600" dirty="0">
                      <a:latin typeface="Helvetica" pitchFamily="2" charset="0"/>
                    </a:rPr>
                    <a:t>Analyse recovery in response to a regime switch</a:t>
                  </a:r>
                </a:p>
                <a:p>
                  <a:pPr marL="400050" indent="-400050">
                    <a:spcBef>
                      <a:spcPts val="1200"/>
                    </a:spcBef>
                    <a:spcAft>
                      <a:spcPts val="600"/>
                    </a:spcAft>
                    <a:buFont typeface="+mj-lt"/>
                    <a:buAutoNum type="arabicPeriod"/>
                  </a:pPr>
                  <a:r>
                    <a:rPr lang="en-GB" dirty="0">
                      <a:latin typeface="Helvetica" pitchFamily="2" charset="0"/>
                    </a:rPr>
                    <a:t>For comparison, build model-free flat RL agents with and without history included in their state representations</a:t>
                  </a:r>
                </a:p>
                <a:p>
                  <a:pPr marL="857250" lvl="1" indent="-400050">
                    <a:spcAft>
                      <a:spcPts val="600"/>
                    </a:spcAft>
                    <a:buFont typeface="+mj-lt"/>
                    <a:buAutoNum type="romanLcPeriod"/>
                  </a:pPr>
                  <a:r>
                    <a:rPr lang="en-GB" sz="1600" dirty="0">
                      <a:latin typeface="Helvetica" pitchFamily="2" charset="0"/>
                    </a:rPr>
                    <a:t>Analyse recovery in response to a regime switch</a:t>
                  </a:r>
                </a:p>
                <a:p>
                  <a:pPr marL="400050" indent="-400050">
                    <a:spcBef>
                      <a:spcPts val="1200"/>
                    </a:spcBef>
                    <a:spcAft>
                      <a:spcPts val="600"/>
                    </a:spcAft>
                    <a:buFont typeface="+mj-lt"/>
                    <a:buAutoNum type="arabicPeriod"/>
                  </a:pPr>
                  <a:r>
                    <a:rPr lang="en-GB" dirty="0">
                      <a:latin typeface="Helvetica" pitchFamily="2" charset="0"/>
                    </a:rPr>
                    <a:t>Compare speed of recovery of different RL classes (for some fixed learning rate) in response to a regime switch</a:t>
                  </a:r>
                </a:p>
                <a:p>
                  <a:pPr marL="857250" lvl="1" indent="-400050">
                    <a:spcAft>
                      <a:spcPts val="600"/>
                    </a:spcAft>
                    <a:buFont typeface="+mj-lt"/>
                    <a:buAutoNum type="romanLcPeriod"/>
                  </a:pPr>
                  <a:r>
                    <a:rPr lang="en-GB" sz="1600" dirty="0">
                      <a:latin typeface="Helvetica" pitchFamily="2" charset="0"/>
                    </a:rPr>
                    <a:t>Are any of the agents capable of performing one-shot learning and zero-shot transfer learning in response to a regime switch? Why do they fail/succeed?</a:t>
                  </a:r>
                </a:p>
                <a:p>
                  <a:pPr>
                    <a:spcBef>
                      <a:spcPts val="1200"/>
                    </a:spcBef>
                    <a:spcAft>
                      <a:spcPts val="600"/>
                    </a:spcAft>
                  </a:pPr>
                  <a:r>
                    <a:rPr lang="en-GB" dirty="0">
                      <a:latin typeface="Helvetica" pitchFamily="2" charset="0"/>
                    </a:rPr>
                    <a:t>Time permitting… 	rather than changing the imposed regime, change the allowable state transitions to 			match the map shown in Fig 2, but keep the imposed regime constant.</a:t>
                  </a:r>
                </a:p>
                <a:p>
                  <a:r>
                    <a:rPr lang="en-GB" dirty="0">
                      <a:latin typeface="Helvetica" pitchFamily="2" charset="0"/>
                    </a:rPr>
                    <a:t>			How do the developed models behave in response to this change?</a:t>
                  </a:r>
                </a:p>
              </p:txBody>
            </p:sp>
          </mc:Choice>
          <mc:Fallback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650E265B-88A4-7C42-990F-98F835FE19F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0380" y="1062884"/>
                  <a:ext cx="5832342" cy="6140142"/>
                </a:xfrm>
                <a:prstGeom prst="rect">
                  <a:avLst/>
                </a:prstGeom>
                <a:blipFill>
                  <a:blip r:embed="rId2"/>
                  <a:stretch>
                    <a:fillRect l="-323" t="-20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520439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BE628BA1-B2CD-4644-93B4-EBEF80D6C9EB}"/>
              </a:ext>
            </a:extLst>
          </p:cNvPr>
          <p:cNvGrpSpPr/>
          <p:nvPr/>
        </p:nvGrpSpPr>
        <p:grpSpPr>
          <a:xfrm>
            <a:off x="2605811" y="1493641"/>
            <a:ext cx="6980377" cy="3870718"/>
            <a:chOff x="672153" y="1695254"/>
            <a:chExt cx="6980377" cy="3870718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408E0E5-CFE6-DD4A-8922-0B486F735F99}"/>
                </a:ext>
              </a:extLst>
            </p:cNvPr>
            <p:cNvGrpSpPr/>
            <p:nvPr/>
          </p:nvGrpSpPr>
          <p:grpSpPr>
            <a:xfrm>
              <a:off x="762126" y="1695254"/>
              <a:ext cx="6890404" cy="3831888"/>
              <a:chOff x="762126" y="1695254"/>
              <a:chExt cx="6890404" cy="3831888"/>
            </a:xfrm>
          </p:grpSpPr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B1193544-0B95-F348-B6CC-489D2B71867A}"/>
                  </a:ext>
                </a:extLst>
              </p:cNvPr>
              <p:cNvCxnSpPr>
                <a:cxnSpLocks/>
                <a:stCxn id="149" idx="3"/>
              </p:cNvCxnSpPr>
              <p:nvPr/>
            </p:nvCxnSpPr>
            <p:spPr>
              <a:xfrm flipH="1">
                <a:off x="2394944" y="2305260"/>
                <a:ext cx="518423" cy="523463"/>
              </a:xfrm>
              <a:prstGeom prst="line">
                <a:avLst/>
              </a:prstGeom>
              <a:ln w="1016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AAF68D63-4A6C-DA4F-9C76-046F9E9EFE7C}"/>
                  </a:ext>
                </a:extLst>
              </p:cNvPr>
              <p:cNvCxnSpPr>
                <a:cxnSpLocks/>
                <a:stCxn id="135" idx="1"/>
                <a:endCxn id="147" idx="5"/>
              </p:cNvCxnSpPr>
              <p:nvPr/>
            </p:nvCxnSpPr>
            <p:spPr>
              <a:xfrm flipH="1" flipV="1">
                <a:off x="1372132" y="2306976"/>
                <a:ext cx="527981" cy="535154"/>
              </a:xfrm>
              <a:prstGeom prst="line">
                <a:avLst/>
              </a:prstGeom>
              <a:ln w="1016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28C2B99C-D0CA-0448-A808-0CD3AC78ED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59738" y="3393195"/>
                <a:ext cx="529342" cy="532158"/>
              </a:xfrm>
              <a:prstGeom prst="line">
                <a:avLst/>
              </a:prstGeom>
              <a:ln w="1016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29FBFD0E-522B-DF48-9056-15E212E840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2890" y="3329187"/>
                <a:ext cx="529342" cy="532158"/>
              </a:xfrm>
              <a:prstGeom prst="line">
                <a:avLst/>
              </a:prstGeom>
              <a:ln w="1016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83C7C139-6B33-CA41-95B1-E7DC187EB5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71896" y="4364115"/>
                <a:ext cx="532986" cy="532156"/>
              </a:xfrm>
              <a:prstGeom prst="line">
                <a:avLst/>
              </a:prstGeom>
              <a:ln w="1016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C94ED23A-9CCD-D249-AF54-DF903CFD1B5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78480" y="4392875"/>
                <a:ext cx="517465" cy="52426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68BD5FE2-9CEA-9B43-AF05-C9399AD5D31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478480" y="3365785"/>
                <a:ext cx="517465" cy="521745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DA1F5A40-10F1-AF48-A503-117061E17C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91160" y="4413935"/>
                <a:ext cx="532986" cy="532156"/>
              </a:xfrm>
              <a:prstGeom prst="line">
                <a:avLst/>
              </a:prstGeom>
              <a:ln w="1016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12E6B11B-1EF2-1346-B205-CFAD432AFAB6}"/>
                  </a:ext>
                </a:extLst>
              </p:cNvPr>
              <p:cNvSpPr/>
              <p:nvPr/>
            </p:nvSpPr>
            <p:spPr>
              <a:xfrm>
                <a:off x="3868471" y="2755776"/>
                <a:ext cx="714667" cy="714667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b="1"/>
              </a:p>
            </p:txBody>
          </p: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8A045935-8E76-1245-922B-71561F685E3F}"/>
                  </a:ext>
                </a:extLst>
              </p:cNvPr>
              <p:cNvSpPr/>
              <p:nvPr/>
            </p:nvSpPr>
            <p:spPr>
              <a:xfrm>
                <a:off x="2830139" y="3774972"/>
                <a:ext cx="714667" cy="714667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b="1"/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39805B8D-EF7F-A043-A03F-F98D70292327}"/>
                  </a:ext>
                </a:extLst>
              </p:cNvPr>
              <p:cNvSpPr/>
              <p:nvPr/>
            </p:nvSpPr>
            <p:spPr>
              <a:xfrm>
                <a:off x="4891283" y="3782868"/>
                <a:ext cx="714667" cy="714667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b="1"/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F940BD32-500D-5547-B10D-41B279CE713F}"/>
                  </a:ext>
                </a:extLst>
              </p:cNvPr>
              <p:cNvSpPr/>
              <p:nvPr/>
            </p:nvSpPr>
            <p:spPr>
              <a:xfrm>
                <a:off x="3868471" y="4812475"/>
                <a:ext cx="714667" cy="71466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b="1"/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0DD87277-56FA-2943-A238-45F929D7D03E}"/>
                  </a:ext>
                </a:extLst>
              </p:cNvPr>
              <p:cNvSpPr txBox="1"/>
              <p:nvPr/>
            </p:nvSpPr>
            <p:spPr>
              <a:xfrm>
                <a:off x="3948508" y="4929585"/>
                <a:ext cx="548548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600" b="1" dirty="0">
                    <a:latin typeface="Helvetica" pitchFamily="2" charset="0"/>
                  </a:rPr>
                  <a:t>B</a:t>
                </a:r>
                <a:r>
                  <a:rPr lang="en-GB" sz="2600" b="1" baseline="-25000" dirty="0">
                    <a:latin typeface="Helvetica" pitchFamily="2" charset="0"/>
                  </a:rPr>
                  <a:t>0</a:t>
                </a:r>
                <a:endParaRPr lang="en-GB" sz="2600" b="1" dirty="0">
                  <a:latin typeface="Helvetica" pitchFamily="2" charset="0"/>
                </a:endParaRP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DF8BD264-0BD3-0542-A145-7A6114AB29FE}"/>
                  </a:ext>
                </a:extLst>
              </p:cNvPr>
              <p:cNvSpPr txBox="1"/>
              <p:nvPr/>
            </p:nvSpPr>
            <p:spPr>
              <a:xfrm>
                <a:off x="4010224" y="2865007"/>
                <a:ext cx="425116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600" b="1" dirty="0">
                    <a:latin typeface="Helvetica" pitchFamily="2" charset="0"/>
                  </a:rPr>
                  <a:t>D</a:t>
                </a:r>
                <a:endParaRPr lang="en-GB" sz="2600" b="1" baseline="-25000" dirty="0">
                  <a:latin typeface="Helvetica" pitchFamily="2" charset="0"/>
                </a:endParaRP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9E6BC9C3-49AF-D949-8645-5D359E8ABB24}"/>
                  </a:ext>
                </a:extLst>
              </p:cNvPr>
              <p:cNvSpPr txBox="1"/>
              <p:nvPr/>
            </p:nvSpPr>
            <p:spPr>
              <a:xfrm>
                <a:off x="4898013" y="3923198"/>
                <a:ext cx="728084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200" b="1" dirty="0">
                    <a:latin typeface="Helvetica" pitchFamily="2" charset="0"/>
                  </a:rPr>
                  <a:t>SG</a:t>
                </a:r>
                <a:r>
                  <a:rPr lang="en-GB" sz="2200" b="1" baseline="-25000" dirty="0">
                    <a:latin typeface="Helvetica" pitchFamily="2" charset="0"/>
                  </a:rPr>
                  <a:t>R</a:t>
                </a:r>
                <a:endParaRPr lang="en-GB" sz="2200" b="1" dirty="0">
                  <a:latin typeface="Helvetica" pitchFamily="2" charset="0"/>
                </a:endParaRPr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F76DCD86-9884-054C-AEFB-7EAEB30370EC}"/>
                  </a:ext>
                </a:extLst>
              </p:cNvPr>
              <p:cNvSpPr txBox="1"/>
              <p:nvPr/>
            </p:nvSpPr>
            <p:spPr>
              <a:xfrm>
                <a:off x="2837561" y="3921852"/>
                <a:ext cx="707245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200" b="1" dirty="0">
                    <a:latin typeface="Helvetica" pitchFamily="2" charset="0"/>
                  </a:rPr>
                  <a:t>SG</a:t>
                </a:r>
                <a:r>
                  <a:rPr lang="en-GB" sz="2200" b="1" baseline="-25000" dirty="0">
                    <a:latin typeface="Helvetica" pitchFamily="2" charset="0"/>
                  </a:rPr>
                  <a:t>L</a:t>
                </a:r>
                <a:endParaRPr lang="en-GB" sz="2200" b="1" dirty="0">
                  <a:latin typeface="Helvetica" pitchFamily="2" charset="0"/>
                </a:endParaRPr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8067F049-8CB2-FE49-8246-88600DD44E0B}"/>
                  </a:ext>
                </a:extLst>
              </p:cNvPr>
              <p:cNvSpPr/>
              <p:nvPr/>
            </p:nvSpPr>
            <p:spPr>
              <a:xfrm>
                <a:off x="5915051" y="2754060"/>
                <a:ext cx="714667" cy="71466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b="1"/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72B45A40-1D86-0645-A812-5D6D70A55ED5}"/>
                  </a:ext>
                </a:extLst>
              </p:cNvPr>
              <p:cNvSpPr/>
              <p:nvPr/>
            </p:nvSpPr>
            <p:spPr>
              <a:xfrm>
                <a:off x="1795452" y="2737469"/>
                <a:ext cx="714667" cy="71466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b="1"/>
              </a:p>
            </p:txBody>
          </p: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7B3F485F-CE09-3745-ACEF-4C20EEA79DF5}"/>
                  </a:ext>
                </a:extLst>
              </p:cNvPr>
              <p:cNvCxnSpPr>
                <a:cxnSpLocks/>
                <a:stCxn id="134" idx="3"/>
                <a:endCxn id="126" idx="7"/>
              </p:cNvCxnSpPr>
              <p:nvPr/>
            </p:nvCxnSpPr>
            <p:spPr>
              <a:xfrm flipH="1">
                <a:off x="5501289" y="3364066"/>
                <a:ext cx="518423" cy="523463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0AC48123-D817-0948-864B-92B8A2EC1626}"/>
                  </a:ext>
                </a:extLst>
              </p:cNvPr>
              <p:cNvSpPr txBox="1"/>
              <p:nvPr/>
            </p:nvSpPr>
            <p:spPr>
              <a:xfrm>
                <a:off x="1909851" y="2876804"/>
                <a:ext cx="492444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200" b="1" dirty="0">
                    <a:latin typeface="Helvetica" pitchFamily="2" charset="0"/>
                  </a:rPr>
                  <a:t>B</a:t>
                </a:r>
                <a:r>
                  <a:rPr lang="en-GB" sz="2200" b="1" baseline="-25000" dirty="0">
                    <a:latin typeface="Helvetica" pitchFamily="2" charset="0"/>
                  </a:rPr>
                  <a:t>1</a:t>
                </a:r>
                <a:endParaRPr lang="en-GB" sz="2200" b="1" dirty="0">
                  <a:latin typeface="Helvetica" pitchFamily="2" charset="0"/>
                </a:endParaRPr>
              </a:p>
            </p:txBody>
          </p: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AE923451-BAF8-CA41-80F5-57D91ABCE238}"/>
                  </a:ext>
                </a:extLst>
              </p:cNvPr>
              <p:cNvSpPr txBox="1"/>
              <p:nvPr/>
            </p:nvSpPr>
            <p:spPr>
              <a:xfrm>
                <a:off x="6036207" y="2897510"/>
                <a:ext cx="492444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200" b="1" dirty="0">
                    <a:latin typeface="Helvetica" pitchFamily="2" charset="0"/>
                  </a:rPr>
                  <a:t>B</a:t>
                </a:r>
                <a:r>
                  <a:rPr lang="en-GB" sz="2200" b="1" baseline="-25000" dirty="0">
                    <a:latin typeface="Helvetica" pitchFamily="2" charset="0"/>
                  </a:rPr>
                  <a:t>1</a:t>
                </a:r>
                <a:endParaRPr lang="en-GB" sz="2200" b="1" dirty="0">
                  <a:latin typeface="Helvetica" pitchFamily="2" charset="0"/>
                </a:endParaRPr>
              </a:p>
            </p:txBody>
          </p: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02CBB74D-88E7-E44D-8945-41A75F2F637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01292" y="2310084"/>
                <a:ext cx="517465" cy="521745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7665318E-0034-EB47-BC26-EBE8A8C21FBE}"/>
                  </a:ext>
                </a:extLst>
              </p:cNvPr>
              <p:cNvSpPr/>
              <p:nvPr/>
            </p:nvSpPr>
            <p:spPr>
              <a:xfrm>
                <a:off x="4891283" y="1700075"/>
                <a:ext cx="714667" cy="714667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b="1"/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DF1AAC9F-AF0A-7F4A-AE83-2069796A2E65}"/>
                  </a:ext>
                </a:extLst>
              </p:cNvPr>
              <p:cNvSpPr txBox="1"/>
              <p:nvPr/>
            </p:nvSpPr>
            <p:spPr>
              <a:xfrm>
                <a:off x="4955290" y="1809306"/>
                <a:ext cx="580608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600" b="1" dirty="0">
                    <a:latin typeface="Helvetica" pitchFamily="2" charset="0"/>
                  </a:rPr>
                  <a:t>G</a:t>
                </a:r>
                <a:r>
                  <a:rPr lang="en-GB" sz="2600" b="1" baseline="-25000" dirty="0">
                    <a:latin typeface="Helvetica" pitchFamily="2" charset="0"/>
                  </a:rPr>
                  <a:t>L</a:t>
                </a:r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94B0B4D0-D251-FC49-A5A5-97D5AB01A6F3}"/>
                  </a:ext>
                </a:extLst>
              </p:cNvPr>
              <p:cNvSpPr/>
              <p:nvPr/>
            </p:nvSpPr>
            <p:spPr>
              <a:xfrm>
                <a:off x="6937863" y="1698359"/>
                <a:ext cx="714667" cy="714667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b="1"/>
              </a:p>
            </p:txBody>
          </p: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4250E387-BD5B-C843-A92C-593E67A67379}"/>
                  </a:ext>
                </a:extLst>
              </p:cNvPr>
              <p:cNvCxnSpPr>
                <a:cxnSpLocks/>
                <a:stCxn id="143" idx="3"/>
              </p:cNvCxnSpPr>
              <p:nvPr/>
            </p:nvCxnSpPr>
            <p:spPr>
              <a:xfrm flipH="1">
                <a:off x="6524101" y="2308365"/>
                <a:ext cx="518423" cy="523463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CBC9F8D6-C829-FA42-80B0-454235C63690}"/>
                  </a:ext>
                </a:extLst>
              </p:cNvPr>
              <p:cNvSpPr txBox="1"/>
              <p:nvPr/>
            </p:nvSpPr>
            <p:spPr>
              <a:xfrm>
                <a:off x="7034975" y="1841809"/>
                <a:ext cx="540533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200" b="1" dirty="0">
                    <a:latin typeface="Helvetica" pitchFamily="2" charset="0"/>
                  </a:rPr>
                  <a:t>G</a:t>
                </a:r>
                <a:r>
                  <a:rPr lang="en-GB" sz="2200" b="1" baseline="-25000" dirty="0">
                    <a:latin typeface="Helvetica" pitchFamily="2" charset="0"/>
                  </a:rPr>
                  <a:t>R</a:t>
                </a:r>
                <a:endParaRPr lang="en-GB" sz="2200" b="1" dirty="0">
                  <a:latin typeface="Helvetica" pitchFamily="2" charset="0"/>
                </a:endParaRPr>
              </a:p>
            </p:txBody>
          </p:sp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0B8C5B14-FB3D-3144-BAA4-2F4BA8C2CD99}"/>
                  </a:ext>
                </a:extLst>
              </p:cNvPr>
              <p:cNvSpPr/>
              <p:nvPr/>
            </p:nvSpPr>
            <p:spPr>
              <a:xfrm>
                <a:off x="762126" y="1696970"/>
                <a:ext cx="714667" cy="714667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b="1"/>
              </a:p>
            </p:txBody>
          </p: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3B308302-CBB8-6741-A1F7-2D7206D1B20A}"/>
                  </a:ext>
                </a:extLst>
              </p:cNvPr>
              <p:cNvSpPr txBox="1"/>
              <p:nvPr/>
            </p:nvSpPr>
            <p:spPr>
              <a:xfrm>
                <a:off x="826133" y="1806201"/>
                <a:ext cx="580608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600" b="1" dirty="0">
                    <a:latin typeface="Helvetica" pitchFamily="2" charset="0"/>
                  </a:rPr>
                  <a:t>G</a:t>
                </a:r>
                <a:r>
                  <a:rPr lang="en-GB" sz="2600" b="1" baseline="-25000" dirty="0">
                    <a:latin typeface="Helvetica" pitchFamily="2" charset="0"/>
                  </a:rPr>
                  <a:t>L</a:t>
                </a:r>
              </a:p>
            </p:txBody>
          </p: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9F74A163-2B3F-4C46-8BE8-53B5001E4C42}"/>
                  </a:ext>
                </a:extLst>
              </p:cNvPr>
              <p:cNvSpPr/>
              <p:nvPr/>
            </p:nvSpPr>
            <p:spPr>
              <a:xfrm>
                <a:off x="2808706" y="1695254"/>
                <a:ext cx="714667" cy="714667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b="1"/>
              </a:p>
            </p:txBody>
          </p: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243D2BA4-E064-5C40-833C-BBE51CD1CA43}"/>
                  </a:ext>
                </a:extLst>
              </p:cNvPr>
              <p:cNvSpPr txBox="1"/>
              <p:nvPr/>
            </p:nvSpPr>
            <p:spPr>
              <a:xfrm>
                <a:off x="2905818" y="1838704"/>
                <a:ext cx="540533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200" b="1" dirty="0">
                    <a:latin typeface="Helvetica" pitchFamily="2" charset="0"/>
                  </a:rPr>
                  <a:t>G</a:t>
                </a:r>
                <a:r>
                  <a:rPr lang="en-GB" sz="2200" b="1" baseline="-25000" dirty="0">
                    <a:latin typeface="Helvetica" pitchFamily="2" charset="0"/>
                  </a:rPr>
                  <a:t>R</a:t>
                </a:r>
                <a:endParaRPr lang="en-GB" sz="2200" b="1" dirty="0">
                  <a:latin typeface="Helvetica" pitchFamily="2" charset="0"/>
                </a:endParaRPr>
              </a:p>
            </p:txBody>
          </p: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E31DA185-609E-6446-8577-9BB074800F54}"/>
                  </a:ext>
                </a:extLst>
              </p:cNvPr>
              <p:cNvCxnSpPr>
                <a:cxnSpLocks/>
                <a:stCxn id="124" idx="3"/>
                <a:endCxn id="125" idx="7"/>
              </p:cNvCxnSpPr>
              <p:nvPr/>
            </p:nvCxnSpPr>
            <p:spPr>
              <a:xfrm flipH="1">
                <a:off x="3440145" y="3365782"/>
                <a:ext cx="532987" cy="513851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B02C6182-B3D1-604E-BD66-42022BF65B1F}"/>
                </a:ext>
              </a:extLst>
            </p:cNvPr>
            <p:cNvGrpSpPr/>
            <p:nvPr/>
          </p:nvGrpSpPr>
          <p:grpSpPr>
            <a:xfrm>
              <a:off x="672153" y="3839536"/>
              <a:ext cx="1778646" cy="1726436"/>
              <a:chOff x="6464512" y="1025381"/>
              <a:chExt cx="1778646" cy="1726436"/>
            </a:xfrm>
          </p:grpSpPr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526635C7-F08E-9342-97B7-8C483318CD56}"/>
                  </a:ext>
                </a:extLst>
              </p:cNvPr>
              <p:cNvSpPr txBox="1"/>
              <p:nvPr/>
            </p:nvSpPr>
            <p:spPr>
              <a:xfrm>
                <a:off x="6891506" y="1297133"/>
                <a:ext cx="10823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rgbClr val="00B050"/>
                    </a:solidFill>
                    <a:latin typeface="Helvetica" pitchFamily="2" charset="0"/>
                  </a:rPr>
                  <a:t>alternate</a:t>
                </a:r>
              </a:p>
            </p:txBody>
          </p: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EADE4491-CC0A-7C41-918F-1D7B2785A5F3}"/>
                  </a:ext>
                </a:extLst>
              </p:cNvPr>
              <p:cNvSpPr txBox="1"/>
              <p:nvPr/>
            </p:nvSpPr>
            <p:spPr>
              <a:xfrm>
                <a:off x="6891506" y="1025381"/>
                <a:ext cx="8386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rgbClr val="0070C0"/>
                    </a:solidFill>
                    <a:latin typeface="Helvetica" pitchFamily="2" charset="0"/>
                  </a:rPr>
                  <a:t>repeat</a:t>
                </a:r>
              </a:p>
            </p:txBody>
          </p: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BA43BCBB-2129-9541-8BFD-0C90BF1731F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87062" y="1206239"/>
                <a:ext cx="270938" cy="0"/>
              </a:xfrm>
              <a:prstGeom prst="line">
                <a:avLst/>
              </a:prstGeom>
              <a:ln w="1016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FE51FCEB-C8BE-5944-B5B6-C953559BCC7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87062" y="1477982"/>
                <a:ext cx="270938" cy="0"/>
              </a:xfrm>
              <a:prstGeom prst="line">
                <a:avLst/>
              </a:prstGeom>
              <a:ln w="1016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E28FA440-5AD8-BC4B-A3DA-146D7367BF7F}"/>
                  </a:ext>
                </a:extLst>
              </p:cNvPr>
              <p:cNvSpPr txBox="1"/>
              <p:nvPr/>
            </p:nvSpPr>
            <p:spPr>
              <a:xfrm>
                <a:off x="6545307" y="1568875"/>
                <a:ext cx="351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b="1" dirty="0">
                    <a:latin typeface="Helvetica" pitchFamily="2" charset="0"/>
                  </a:rPr>
                  <a:t>B</a:t>
                </a:r>
              </a:p>
            </p:txBody>
          </p:sp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9A54A29A-44D2-7D46-B0FA-881CDE51CA4B}"/>
                  </a:ext>
                </a:extLst>
              </p:cNvPr>
              <p:cNvSpPr txBox="1"/>
              <p:nvPr/>
            </p:nvSpPr>
            <p:spPr>
              <a:xfrm>
                <a:off x="6891506" y="1568875"/>
                <a:ext cx="13516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Helvetica" pitchFamily="2" charset="0"/>
                  </a:rPr>
                  <a:t>bottlenecks</a:t>
                </a:r>
              </a:p>
            </p:txBody>
          </p:sp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180BDE46-AAA2-2040-B247-6CAACBB4D65C}"/>
                  </a:ext>
                </a:extLst>
              </p:cNvPr>
              <p:cNvSpPr txBox="1"/>
              <p:nvPr/>
            </p:nvSpPr>
            <p:spPr>
              <a:xfrm>
                <a:off x="6464512" y="1839383"/>
                <a:ext cx="5180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b="1" dirty="0">
                    <a:latin typeface="Helvetica" pitchFamily="2" charset="0"/>
                  </a:rPr>
                  <a:t>SG</a:t>
                </a:r>
              </a:p>
            </p:txBody>
          </p:sp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7D5B499F-95BF-9F42-84B9-3E4E6A905625}"/>
                  </a:ext>
                </a:extLst>
              </p:cNvPr>
              <p:cNvSpPr txBox="1"/>
              <p:nvPr/>
            </p:nvSpPr>
            <p:spPr>
              <a:xfrm>
                <a:off x="6894067" y="1839383"/>
                <a:ext cx="11849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Helvetica" pitchFamily="2" charset="0"/>
                  </a:rPr>
                  <a:t>sub-goals</a:t>
                </a:r>
              </a:p>
            </p:txBody>
          </p:sp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85BE701C-7ED0-8641-9EDF-55238770F8D6}"/>
                  </a:ext>
                </a:extLst>
              </p:cNvPr>
              <p:cNvSpPr txBox="1"/>
              <p:nvPr/>
            </p:nvSpPr>
            <p:spPr>
              <a:xfrm>
                <a:off x="6547869" y="2111125"/>
                <a:ext cx="351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b="1" dirty="0">
                    <a:latin typeface="Helvetica" pitchFamily="2" charset="0"/>
                  </a:rPr>
                  <a:t>D</a:t>
                </a:r>
              </a:p>
            </p:txBody>
          </p: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CD1E7276-A67D-4D4B-9682-353E8E79E9D9}"/>
                  </a:ext>
                </a:extLst>
              </p:cNvPr>
              <p:cNvSpPr txBox="1"/>
              <p:nvPr/>
            </p:nvSpPr>
            <p:spPr>
              <a:xfrm>
                <a:off x="6894067" y="2111125"/>
                <a:ext cx="12618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Helvetica" pitchFamily="2" charset="0"/>
                  </a:rPr>
                  <a:t>dead ends</a:t>
                </a:r>
              </a:p>
            </p:txBody>
          </p:sp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3EE76932-7458-DC4A-AEF5-E709C26F65C8}"/>
                  </a:ext>
                </a:extLst>
              </p:cNvPr>
              <p:cNvSpPr txBox="1"/>
              <p:nvPr/>
            </p:nvSpPr>
            <p:spPr>
              <a:xfrm>
                <a:off x="6538895" y="2382485"/>
                <a:ext cx="3642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b="1" dirty="0">
                    <a:latin typeface="Helvetica" pitchFamily="2" charset="0"/>
                  </a:rPr>
                  <a:t>G</a:t>
                </a:r>
              </a:p>
            </p:txBody>
          </p:sp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3C7B82A0-74A1-0D4E-8591-A3EAC498E5CC}"/>
                  </a:ext>
                </a:extLst>
              </p:cNvPr>
              <p:cNvSpPr txBox="1"/>
              <p:nvPr/>
            </p:nvSpPr>
            <p:spPr>
              <a:xfrm>
                <a:off x="6891505" y="2382485"/>
                <a:ext cx="620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Helvetica" pitchFamily="2" charset="0"/>
                  </a:rPr>
                  <a:t>goal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864657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44CB20F-F487-6643-83A9-27AF4F737ADA}"/>
              </a:ext>
            </a:extLst>
          </p:cNvPr>
          <p:cNvCxnSpPr>
            <a:cxnSpLocks/>
          </p:cNvCxnSpPr>
          <p:nvPr/>
        </p:nvCxnSpPr>
        <p:spPr>
          <a:xfrm flipH="1">
            <a:off x="5918196" y="4006627"/>
            <a:ext cx="517465" cy="52426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302B244-204B-6D40-AA61-EE1AC4CA12E5}"/>
              </a:ext>
            </a:extLst>
          </p:cNvPr>
          <p:cNvCxnSpPr>
            <a:cxnSpLocks/>
          </p:cNvCxnSpPr>
          <p:nvPr/>
        </p:nvCxnSpPr>
        <p:spPr>
          <a:xfrm flipH="1" flipV="1">
            <a:off x="5918196" y="2979537"/>
            <a:ext cx="517465" cy="52174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87F6E44-E33B-E74A-BF5D-58E385A51FF4}"/>
              </a:ext>
            </a:extLst>
          </p:cNvPr>
          <p:cNvCxnSpPr>
            <a:cxnSpLocks/>
          </p:cNvCxnSpPr>
          <p:nvPr/>
        </p:nvCxnSpPr>
        <p:spPr>
          <a:xfrm>
            <a:off x="4879862" y="1942033"/>
            <a:ext cx="532986" cy="53215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0D400B1-7366-304E-9544-D70D77199C17}"/>
              </a:ext>
            </a:extLst>
          </p:cNvPr>
          <p:cNvCxnSpPr>
            <a:cxnSpLocks/>
          </p:cNvCxnSpPr>
          <p:nvPr/>
        </p:nvCxnSpPr>
        <p:spPr>
          <a:xfrm flipH="1">
            <a:off x="5918196" y="1949929"/>
            <a:ext cx="517465" cy="52426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C0D991C2-E830-3F4D-9618-F3E94257745C}"/>
              </a:ext>
            </a:extLst>
          </p:cNvPr>
          <p:cNvCxnSpPr>
            <a:cxnSpLocks/>
            <a:stCxn id="75" idx="7"/>
            <a:endCxn id="74" idx="3"/>
          </p:cNvCxnSpPr>
          <p:nvPr/>
        </p:nvCxnSpPr>
        <p:spPr>
          <a:xfrm flipV="1">
            <a:off x="4879861" y="2979534"/>
            <a:ext cx="532987" cy="51385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6507E7C6-94C4-034F-A06C-2ABBF7E533FA}"/>
              </a:ext>
            </a:extLst>
          </p:cNvPr>
          <p:cNvCxnSpPr>
            <a:cxnSpLocks/>
            <a:stCxn id="75" idx="5"/>
            <a:endCxn id="77" idx="1"/>
          </p:cNvCxnSpPr>
          <p:nvPr/>
        </p:nvCxnSpPr>
        <p:spPr>
          <a:xfrm>
            <a:off x="4879861" y="3998730"/>
            <a:ext cx="532987" cy="53215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DFBE4137-0B43-834A-B426-EF2483F68710}"/>
              </a:ext>
            </a:extLst>
          </p:cNvPr>
          <p:cNvSpPr/>
          <p:nvPr/>
        </p:nvSpPr>
        <p:spPr>
          <a:xfrm>
            <a:off x="4269855" y="1332026"/>
            <a:ext cx="714667" cy="714667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F44C3E6B-B46F-F14E-916C-C2912092DBB6}"/>
              </a:ext>
            </a:extLst>
          </p:cNvPr>
          <p:cNvSpPr/>
          <p:nvPr/>
        </p:nvSpPr>
        <p:spPr>
          <a:xfrm>
            <a:off x="6330999" y="1339922"/>
            <a:ext cx="714667" cy="714667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EF18B123-1163-BE42-9B90-F01EF26D6644}"/>
              </a:ext>
            </a:extLst>
          </p:cNvPr>
          <p:cNvSpPr/>
          <p:nvPr/>
        </p:nvSpPr>
        <p:spPr>
          <a:xfrm>
            <a:off x="5308187" y="2369528"/>
            <a:ext cx="714667" cy="714667"/>
          </a:xfrm>
          <a:prstGeom prst="ellipse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18CA68C2-E8DE-E84E-A127-80398D62F8F3}"/>
              </a:ext>
            </a:extLst>
          </p:cNvPr>
          <p:cNvSpPr/>
          <p:nvPr/>
        </p:nvSpPr>
        <p:spPr>
          <a:xfrm>
            <a:off x="4269855" y="3388724"/>
            <a:ext cx="714667" cy="714667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9654C003-6864-7345-9F6C-43E81D67DA6A}"/>
              </a:ext>
            </a:extLst>
          </p:cNvPr>
          <p:cNvSpPr/>
          <p:nvPr/>
        </p:nvSpPr>
        <p:spPr>
          <a:xfrm>
            <a:off x="6330999" y="3396620"/>
            <a:ext cx="714667" cy="714667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5A6EC6B4-05D6-E447-BC7A-BF374062A334}"/>
              </a:ext>
            </a:extLst>
          </p:cNvPr>
          <p:cNvSpPr/>
          <p:nvPr/>
        </p:nvSpPr>
        <p:spPr>
          <a:xfrm>
            <a:off x="5308187" y="4426227"/>
            <a:ext cx="714667" cy="714667"/>
          </a:xfrm>
          <a:prstGeom prst="ellipse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C124525-6B90-F349-B72C-9989FC6EDA3A}"/>
              </a:ext>
            </a:extLst>
          </p:cNvPr>
          <p:cNvSpPr txBox="1"/>
          <p:nvPr/>
        </p:nvSpPr>
        <p:spPr>
          <a:xfrm>
            <a:off x="5337729" y="4543337"/>
            <a:ext cx="64953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600" b="1" dirty="0">
                <a:latin typeface="Helvetica" pitchFamily="2" charset="0"/>
              </a:rPr>
              <a:t>0/1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591D290-E4AD-7141-B5FA-0BB8B014E9F7}"/>
              </a:ext>
            </a:extLst>
          </p:cNvPr>
          <p:cNvSpPr txBox="1"/>
          <p:nvPr/>
        </p:nvSpPr>
        <p:spPr>
          <a:xfrm>
            <a:off x="5477191" y="2478759"/>
            <a:ext cx="37061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600" b="1" dirty="0">
                <a:latin typeface="Helvetica" pitchFamily="2" charset="0"/>
              </a:rPr>
              <a:t>5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2B8D88C-D874-B946-918A-93A36A0EED21}"/>
              </a:ext>
            </a:extLst>
          </p:cNvPr>
          <p:cNvSpPr txBox="1"/>
          <p:nvPr/>
        </p:nvSpPr>
        <p:spPr>
          <a:xfrm>
            <a:off x="6530891" y="3536950"/>
            <a:ext cx="341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200" b="1" dirty="0">
                <a:latin typeface="Helvetica" pitchFamily="2" charset="0"/>
              </a:rPr>
              <a:t>3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C996C69-3EC6-4449-8653-4D7BE7B69428}"/>
              </a:ext>
            </a:extLst>
          </p:cNvPr>
          <p:cNvSpPr txBox="1"/>
          <p:nvPr/>
        </p:nvSpPr>
        <p:spPr>
          <a:xfrm>
            <a:off x="6524161" y="1473465"/>
            <a:ext cx="341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200" b="1" dirty="0">
                <a:latin typeface="Helvetica" pitchFamily="2" charset="0"/>
              </a:rPr>
              <a:t>8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B273C18-2108-BB46-B9F6-A019C95F5C51}"/>
              </a:ext>
            </a:extLst>
          </p:cNvPr>
          <p:cNvSpPr txBox="1"/>
          <p:nvPr/>
        </p:nvSpPr>
        <p:spPr>
          <a:xfrm>
            <a:off x="4459113" y="1476849"/>
            <a:ext cx="341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200" b="1" dirty="0">
                <a:latin typeface="Helvetica" pitchFamily="2" charset="0"/>
              </a:rPr>
              <a:t>7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21A821E-9408-A348-B251-2F62B4638305}"/>
              </a:ext>
            </a:extLst>
          </p:cNvPr>
          <p:cNvSpPr txBox="1"/>
          <p:nvPr/>
        </p:nvSpPr>
        <p:spPr>
          <a:xfrm>
            <a:off x="4460019" y="3535604"/>
            <a:ext cx="341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200" b="1" dirty="0">
                <a:latin typeface="Helvetica" pitchFamily="2" charset="0"/>
              </a:rPr>
              <a:t>2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B528A2D6-449B-D147-8426-FE34E3DD33FC}"/>
              </a:ext>
            </a:extLst>
          </p:cNvPr>
          <p:cNvSpPr/>
          <p:nvPr/>
        </p:nvSpPr>
        <p:spPr>
          <a:xfrm>
            <a:off x="7354767" y="2367812"/>
            <a:ext cx="714667" cy="714667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C1AD1320-5922-7641-A125-9AA5FCEEBC39}"/>
              </a:ext>
            </a:extLst>
          </p:cNvPr>
          <p:cNvSpPr/>
          <p:nvPr/>
        </p:nvSpPr>
        <p:spPr>
          <a:xfrm>
            <a:off x="3235168" y="2351221"/>
            <a:ext cx="714667" cy="714667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/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E48EF535-F580-0347-ABBE-489CBDDE2252}"/>
              </a:ext>
            </a:extLst>
          </p:cNvPr>
          <p:cNvCxnSpPr>
            <a:cxnSpLocks/>
            <a:stCxn id="84" idx="3"/>
            <a:endCxn id="76" idx="7"/>
          </p:cNvCxnSpPr>
          <p:nvPr/>
        </p:nvCxnSpPr>
        <p:spPr>
          <a:xfrm flipH="1">
            <a:off x="6941005" y="2977818"/>
            <a:ext cx="518423" cy="52346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BD037FD4-CEE6-DF44-B60B-D6D23A037F35}"/>
              </a:ext>
            </a:extLst>
          </p:cNvPr>
          <p:cNvCxnSpPr>
            <a:cxnSpLocks/>
            <a:stCxn id="85" idx="5"/>
            <a:endCxn id="75" idx="1"/>
          </p:cNvCxnSpPr>
          <p:nvPr/>
        </p:nvCxnSpPr>
        <p:spPr>
          <a:xfrm>
            <a:off x="3845174" y="2961227"/>
            <a:ext cx="529342" cy="53215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2B83B8F1-0B9C-AD4C-9061-8C027E39322C}"/>
              </a:ext>
            </a:extLst>
          </p:cNvPr>
          <p:cNvSpPr txBox="1"/>
          <p:nvPr/>
        </p:nvSpPr>
        <p:spPr>
          <a:xfrm>
            <a:off x="3424909" y="2490556"/>
            <a:ext cx="341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200" b="1" dirty="0">
                <a:latin typeface="Helvetica" pitchFamily="2" charset="0"/>
              </a:rPr>
              <a:t>4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505FDF4-5A6D-114F-87AC-F5BE7A3E532D}"/>
              </a:ext>
            </a:extLst>
          </p:cNvPr>
          <p:cNvSpPr txBox="1"/>
          <p:nvPr/>
        </p:nvSpPr>
        <p:spPr>
          <a:xfrm>
            <a:off x="7551266" y="2511262"/>
            <a:ext cx="341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200" b="1" dirty="0">
                <a:latin typeface="Helvetica" pitchFamily="2" charset="0"/>
              </a:rPr>
              <a:t>6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746E870-E8EC-2546-BEE4-C156A09A3B30}"/>
              </a:ext>
            </a:extLst>
          </p:cNvPr>
          <p:cNvGrpSpPr/>
          <p:nvPr/>
        </p:nvGrpSpPr>
        <p:grpSpPr>
          <a:xfrm>
            <a:off x="8377579" y="3332544"/>
            <a:ext cx="2388500" cy="2187365"/>
            <a:chOff x="7796582" y="3794529"/>
            <a:chExt cx="2388500" cy="2187365"/>
          </a:xfrm>
        </p:grpSpPr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4962E2ED-1965-FC47-83E6-F5EDF176BF6A}"/>
                </a:ext>
              </a:extLst>
            </p:cNvPr>
            <p:cNvCxnSpPr>
              <a:cxnSpLocks/>
            </p:cNvCxnSpPr>
            <p:nvPr/>
          </p:nvCxnSpPr>
          <p:spPr>
            <a:xfrm>
              <a:off x="8201781" y="4103391"/>
              <a:ext cx="1559249" cy="1542209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CFEE355-1BC5-1248-BB37-77BBD519A0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01781" y="4103391"/>
              <a:ext cx="1559250" cy="1542209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8C70205-8205-9F46-BCE7-F68284776491}"/>
                </a:ext>
              </a:extLst>
            </p:cNvPr>
            <p:cNvSpPr txBox="1"/>
            <p:nvPr/>
          </p:nvSpPr>
          <p:spPr>
            <a:xfrm>
              <a:off x="9674352" y="3812817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Helvetica" pitchFamily="2" charset="0"/>
                </a:rPr>
                <a:t>NE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9979CD31-B726-3440-9DE9-BE4BE663ABB9}"/>
                </a:ext>
              </a:extLst>
            </p:cNvPr>
            <p:cNvSpPr txBox="1"/>
            <p:nvPr/>
          </p:nvSpPr>
          <p:spPr>
            <a:xfrm>
              <a:off x="9692639" y="5585130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Helvetica" pitchFamily="2" charset="0"/>
                </a:rPr>
                <a:t>SE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F2FB4FCD-C8FD-C749-B034-62D5D0BCF1EC}"/>
                </a:ext>
              </a:extLst>
            </p:cNvPr>
            <p:cNvSpPr txBox="1"/>
            <p:nvPr/>
          </p:nvSpPr>
          <p:spPr>
            <a:xfrm>
              <a:off x="7796582" y="3794529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Helvetica" pitchFamily="2" charset="0"/>
                </a:rPr>
                <a:t>NW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57BC015D-31EE-474F-8E88-9138815477BE}"/>
                </a:ext>
              </a:extLst>
            </p:cNvPr>
            <p:cNvSpPr txBox="1"/>
            <p:nvPr/>
          </p:nvSpPr>
          <p:spPr>
            <a:xfrm>
              <a:off x="7819497" y="5612562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Helvetica" pitchFamily="2" charset="0"/>
                </a:rPr>
                <a:t>SW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2372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41D01182-E315-D74E-8B50-D951A708DE70}"/>
              </a:ext>
            </a:extLst>
          </p:cNvPr>
          <p:cNvSpPr/>
          <p:nvPr/>
        </p:nvSpPr>
        <p:spPr>
          <a:xfrm>
            <a:off x="446520" y="1232880"/>
            <a:ext cx="11292839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GB" sz="2000" dirty="0">
                <a:latin typeface="Helvetica" pitchFamily="2" charset="0"/>
              </a:rPr>
              <a:t>SOME MOTIVATION…</a:t>
            </a:r>
          </a:p>
          <a:p>
            <a:pPr marL="342900" indent="-342900">
              <a:spcAft>
                <a:spcPts val="1200"/>
              </a:spcAft>
              <a:buFont typeface="Wingdings" pitchFamily="2" charset="2"/>
              <a:buChar char="§"/>
            </a:pPr>
            <a:r>
              <a:rPr lang="en-GB" sz="2000" dirty="0">
                <a:latin typeface="Helvetica" pitchFamily="2" charset="0"/>
              </a:rPr>
              <a:t>Hierarchical structures are pervasive in human behaviour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435C69C-CCD5-C845-B3BB-212075A32130}"/>
              </a:ext>
            </a:extLst>
          </p:cNvPr>
          <p:cNvSpPr txBox="1"/>
          <p:nvPr/>
        </p:nvSpPr>
        <p:spPr>
          <a:xfrm>
            <a:off x="446520" y="301299"/>
            <a:ext cx="11292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What is the role of hierarchy in action control, how is it implemented, and does it help us generalise behaviours from one environment to another?</a:t>
            </a:r>
          </a:p>
        </p:txBody>
      </p:sp>
    </p:spTree>
    <p:extLst>
      <p:ext uri="{BB962C8B-B14F-4D97-AF65-F5344CB8AC3E}">
        <p14:creationId xmlns:p14="http://schemas.microsoft.com/office/powerpoint/2010/main" val="4084849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41D01182-E315-D74E-8B50-D951A708DE70}"/>
              </a:ext>
            </a:extLst>
          </p:cNvPr>
          <p:cNvSpPr/>
          <p:nvPr/>
        </p:nvSpPr>
        <p:spPr>
          <a:xfrm>
            <a:off x="446520" y="1232880"/>
            <a:ext cx="11292839" cy="28546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GB" sz="2000" dirty="0">
                <a:latin typeface="Helvetica" pitchFamily="2" charset="0"/>
              </a:rPr>
              <a:t>SOME MOTIVATION…</a:t>
            </a:r>
          </a:p>
          <a:p>
            <a:pPr marL="342900" indent="-342900">
              <a:spcAft>
                <a:spcPts val="1200"/>
              </a:spcAft>
              <a:buFont typeface="Wingdings" pitchFamily="2" charset="2"/>
              <a:buChar char="§"/>
            </a:pPr>
            <a:r>
              <a:rPr lang="en-GB" sz="2000" dirty="0">
                <a:latin typeface="Helvetica" pitchFamily="2" charset="0"/>
              </a:rPr>
              <a:t>Hierarchical structures are pervasive in human behaviour</a:t>
            </a:r>
          </a:p>
          <a:p>
            <a:pPr marL="342900" indent="-342900">
              <a:spcAft>
                <a:spcPts val="300"/>
              </a:spcAft>
              <a:buFont typeface="Wingdings" pitchFamily="2" charset="2"/>
              <a:buChar char="§"/>
            </a:pPr>
            <a:r>
              <a:rPr lang="en-GB" sz="2000" dirty="0">
                <a:latin typeface="Helvetica" pitchFamily="2" charset="0"/>
              </a:rPr>
              <a:t>The goal-directedness of human action is often explained in reinforcement learning (RL) terms, however…</a:t>
            </a:r>
          </a:p>
          <a:p>
            <a:pPr marL="800100" lvl="1" indent="-342900">
              <a:spcAft>
                <a:spcPts val="300"/>
              </a:spcAft>
              <a:buFont typeface="Wingdings" pitchFamily="2" charset="2"/>
              <a:buChar char="§"/>
            </a:pPr>
            <a:r>
              <a:rPr lang="en-GB" dirty="0">
                <a:latin typeface="Helvetica" pitchFamily="2" charset="0"/>
              </a:rPr>
              <a:t>RL is limited by the </a:t>
            </a:r>
            <a:r>
              <a:rPr lang="en-GB" i="1" dirty="0">
                <a:latin typeface="Helvetica" pitchFamily="2" charset="0"/>
              </a:rPr>
              <a:t>scaling problem</a:t>
            </a:r>
            <a:r>
              <a:rPr lang="en-GB" dirty="0">
                <a:latin typeface="Helvetica" pitchFamily="2" charset="0"/>
              </a:rPr>
              <a:t> </a:t>
            </a:r>
          </a:p>
          <a:p>
            <a:pPr marL="800100" lvl="1" indent="-342900">
              <a:spcAft>
                <a:spcPts val="300"/>
              </a:spcAft>
              <a:buFont typeface="Wingdings" pitchFamily="2" charset="2"/>
              <a:buChar char="§"/>
            </a:pPr>
            <a:r>
              <a:rPr lang="en-GB" dirty="0">
                <a:latin typeface="Helvetica" pitchFamily="2" charset="0"/>
              </a:rPr>
              <a:t>If the brain implements RL-like mechanisms, the scaling problem must pertain in the brain as it does in machine learning</a:t>
            </a:r>
          </a:p>
          <a:p>
            <a:pPr marL="800100" lvl="1" indent="-342900">
              <a:spcAft>
                <a:spcPts val="600"/>
              </a:spcAft>
              <a:buFont typeface="Wingdings" pitchFamily="2" charset="2"/>
              <a:buChar char="§"/>
            </a:pPr>
            <a:r>
              <a:rPr lang="en-GB" dirty="0">
                <a:latin typeface="Helvetica" pitchFamily="2" charset="0"/>
              </a:rPr>
              <a:t>Hierarchical action control presents one solution to the scaling problem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435C69C-CCD5-C845-B3BB-212075A32130}"/>
              </a:ext>
            </a:extLst>
          </p:cNvPr>
          <p:cNvSpPr txBox="1"/>
          <p:nvPr/>
        </p:nvSpPr>
        <p:spPr>
          <a:xfrm>
            <a:off x="446520" y="301299"/>
            <a:ext cx="11292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What is the role of hierarchy in action control, how is it implemented, and does it help us generalise behaviours from one environment to another?</a:t>
            </a:r>
          </a:p>
        </p:txBody>
      </p:sp>
    </p:spTree>
    <p:extLst>
      <p:ext uri="{BB962C8B-B14F-4D97-AF65-F5344CB8AC3E}">
        <p14:creationId xmlns:p14="http://schemas.microsoft.com/office/powerpoint/2010/main" val="990756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angle 151">
            <a:extLst>
              <a:ext uri="{FF2B5EF4-FFF2-40B4-BE49-F238E27FC236}">
                <a16:creationId xmlns:a16="http://schemas.microsoft.com/office/drawing/2014/main" id="{D3431A60-1911-1B47-906F-917754BB4D6D}"/>
              </a:ext>
            </a:extLst>
          </p:cNvPr>
          <p:cNvSpPr/>
          <p:nvPr/>
        </p:nvSpPr>
        <p:spPr>
          <a:xfrm>
            <a:off x="483096" y="4460912"/>
            <a:ext cx="10187952" cy="282804"/>
          </a:xfrm>
          <a:prstGeom prst="rect">
            <a:avLst/>
          </a:prstGeom>
          <a:solidFill>
            <a:srgbClr val="FFFF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81F20471-CA7F-8E4E-ACB7-BAB550FAD137}"/>
              </a:ext>
            </a:extLst>
          </p:cNvPr>
          <p:cNvSpPr/>
          <p:nvPr/>
        </p:nvSpPr>
        <p:spPr>
          <a:xfrm>
            <a:off x="473952" y="4762004"/>
            <a:ext cx="4966728" cy="282804"/>
          </a:xfrm>
          <a:prstGeom prst="rect">
            <a:avLst/>
          </a:prstGeom>
          <a:solidFill>
            <a:srgbClr val="FFFF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1D01182-E315-D74E-8B50-D951A708DE70}"/>
              </a:ext>
            </a:extLst>
          </p:cNvPr>
          <p:cNvSpPr/>
          <p:nvPr/>
        </p:nvSpPr>
        <p:spPr>
          <a:xfrm>
            <a:off x="446520" y="1232880"/>
            <a:ext cx="11292839" cy="3901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GB" sz="2000" dirty="0">
                <a:latin typeface="Helvetica" pitchFamily="2" charset="0"/>
              </a:rPr>
              <a:t>SOME MOTIVATION…</a:t>
            </a:r>
          </a:p>
          <a:p>
            <a:pPr marL="342900" indent="-342900">
              <a:spcAft>
                <a:spcPts val="1200"/>
              </a:spcAft>
              <a:buFont typeface="Wingdings" pitchFamily="2" charset="2"/>
              <a:buChar char="§"/>
            </a:pPr>
            <a:r>
              <a:rPr lang="en-GB" sz="2000" dirty="0">
                <a:latin typeface="Helvetica" pitchFamily="2" charset="0"/>
              </a:rPr>
              <a:t>Hierarchical structures are pervasive in human behaviour</a:t>
            </a:r>
          </a:p>
          <a:p>
            <a:pPr marL="342900" indent="-342900">
              <a:spcAft>
                <a:spcPts val="300"/>
              </a:spcAft>
              <a:buFont typeface="Wingdings" pitchFamily="2" charset="2"/>
              <a:buChar char="§"/>
            </a:pPr>
            <a:r>
              <a:rPr lang="en-GB" sz="2000" dirty="0">
                <a:latin typeface="Helvetica" pitchFamily="2" charset="0"/>
              </a:rPr>
              <a:t>The goal-directedness of human action is often explained in reinforcement learning (RL) terms, however…</a:t>
            </a:r>
          </a:p>
          <a:p>
            <a:pPr marL="800100" lvl="1" indent="-342900">
              <a:spcAft>
                <a:spcPts val="300"/>
              </a:spcAft>
              <a:buFont typeface="Wingdings" pitchFamily="2" charset="2"/>
              <a:buChar char="§"/>
            </a:pPr>
            <a:r>
              <a:rPr lang="en-GB" dirty="0">
                <a:latin typeface="Helvetica" pitchFamily="2" charset="0"/>
              </a:rPr>
              <a:t>RL is limited by the </a:t>
            </a:r>
            <a:r>
              <a:rPr lang="en-GB" i="1" dirty="0">
                <a:latin typeface="Helvetica" pitchFamily="2" charset="0"/>
              </a:rPr>
              <a:t>scaling problem</a:t>
            </a:r>
            <a:r>
              <a:rPr lang="en-GB" dirty="0">
                <a:latin typeface="Helvetica" pitchFamily="2" charset="0"/>
              </a:rPr>
              <a:t> </a:t>
            </a:r>
          </a:p>
          <a:p>
            <a:pPr marL="800100" lvl="1" indent="-342900">
              <a:spcAft>
                <a:spcPts val="300"/>
              </a:spcAft>
              <a:buFont typeface="Wingdings" pitchFamily="2" charset="2"/>
              <a:buChar char="§"/>
            </a:pPr>
            <a:r>
              <a:rPr lang="en-GB" dirty="0">
                <a:latin typeface="Helvetica" pitchFamily="2" charset="0"/>
              </a:rPr>
              <a:t>If the brain implements RL-like mechanisms, the scaling problem must pertain in the brain as it does in machine learning</a:t>
            </a:r>
          </a:p>
          <a:p>
            <a:pPr marL="800100" lvl="1" indent="-342900">
              <a:spcAft>
                <a:spcPts val="600"/>
              </a:spcAft>
              <a:buFont typeface="Wingdings" pitchFamily="2" charset="2"/>
              <a:buChar char="§"/>
            </a:pPr>
            <a:r>
              <a:rPr lang="en-GB" dirty="0">
                <a:latin typeface="Helvetica" pitchFamily="2" charset="0"/>
              </a:rPr>
              <a:t>Hierarchical action control presents one solution to the scaling problem</a:t>
            </a:r>
          </a:p>
          <a:p>
            <a:pPr>
              <a:spcAft>
                <a:spcPts val="600"/>
              </a:spcAft>
            </a:pPr>
            <a:endParaRPr lang="en-GB" dirty="0">
              <a:latin typeface="Helvetica" pitchFamily="2" charset="0"/>
            </a:endParaRPr>
          </a:p>
          <a:p>
            <a:pPr>
              <a:spcAft>
                <a:spcPts val="600"/>
              </a:spcAft>
            </a:pPr>
            <a:r>
              <a:rPr lang="en-GB" sz="2000" dirty="0">
                <a:latin typeface="Helvetica" pitchFamily="2" charset="0"/>
              </a:rPr>
              <a:t>Hierarchical RL presents a framework which could be applied to study human behavioural hierarchy, its implementation, and its utility.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435C69C-CCD5-C845-B3BB-212075A32130}"/>
              </a:ext>
            </a:extLst>
          </p:cNvPr>
          <p:cNvSpPr txBox="1"/>
          <p:nvPr/>
        </p:nvSpPr>
        <p:spPr>
          <a:xfrm>
            <a:off x="446520" y="301299"/>
            <a:ext cx="11292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What is the role of hierarchy in action control, how is it implemented, and does it help us generalise behaviours from one environment to another?</a:t>
            </a:r>
          </a:p>
        </p:txBody>
      </p:sp>
    </p:spTree>
    <p:extLst>
      <p:ext uri="{BB962C8B-B14F-4D97-AF65-F5344CB8AC3E}">
        <p14:creationId xmlns:p14="http://schemas.microsoft.com/office/powerpoint/2010/main" val="2094346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Rectangle 150">
            <a:extLst>
              <a:ext uri="{FF2B5EF4-FFF2-40B4-BE49-F238E27FC236}">
                <a16:creationId xmlns:a16="http://schemas.microsoft.com/office/drawing/2014/main" id="{5B00EBF1-FDD7-EC45-B90C-4868C8CDD95E}"/>
              </a:ext>
            </a:extLst>
          </p:cNvPr>
          <p:cNvSpPr/>
          <p:nvPr/>
        </p:nvSpPr>
        <p:spPr>
          <a:xfrm>
            <a:off x="483096" y="5207686"/>
            <a:ext cx="10297680" cy="282804"/>
          </a:xfrm>
          <a:prstGeom prst="rect">
            <a:avLst/>
          </a:prstGeom>
          <a:solidFill>
            <a:srgbClr val="FFFF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195FE6E4-7424-8840-BE76-5AC29B483B89}"/>
              </a:ext>
            </a:extLst>
          </p:cNvPr>
          <p:cNvSpPr/>
          <p:nvPr/>
        </p:nvSpPr>
        <p:spPr>
          <a:xfrm>
            <a:off x="483096" y="5515682"/>
            <a:ext cx="8788920" cy="282804"/>
          </a:xfrm>
          <a:prstGeom prst="rect">
            <a:avLst/>
          </a:prstGeom>
          <a:solidFill>
            <a:srgbClr val="FFFF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D3431A60-1911-1B47-906F-917754BB4D6D}"/>
              </a:ext>
            </a:extLst>
          </p:cNvPr>
          <p:cNvSpPr/>
          <p:nvPr/>
        </p:nvSpPr>
        <p:spPr>
          <a:xfrm>
            <a:off x="483096" y="4460912"/>
            <a:ext cx="10187952" cy="282804"/>
          </a:xfrm>
          <a:prstGeom prst="rect">
            <a:avLst/>
          </a:prstGeom>
          <a:solidFill>
            <a:srgbClr val="FFFF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81F20471-CA7F-8E4E-ACB7-BAB550FAD137}"/>
              </a:ext>
            </a:extLst>
          </p:cNvPr>
          <p:cNvSpPr/>
          <p:nvPr/>
        </p:nvSpPr>
        <p:spPr>
          <a:xfrm>
            <a:off x="473952" y="4762004"/>
            <a:ext cx="4966728" cy="282804"/>
          </a:xfrm>
          <a:prstGeom prst="rect">
            <a:avLst/>
          </a:prstGeom>
          <a:solidFill>
            <a:srgbClr val="FFFF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1D01182-E315-D74E-8B50-D951A708DE70}"/>
              </a:ext>
            </a:extLst>
          </p:cNvPr>
          <p:cNvSpPr/>
          <p:nvPr/>
        </p:nvSpPr>
        <p:spPr>
          <a:xfrm>
            <a:off x="446520" y="1232880"/>
            <a:ext cx="11292839" cy="46705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GB" sz="2000" dirty="0">
                <a:latin typeface="Helvetica" pitchFamily="2" charset="0"/>
              </a:rPr>
              <a:t>SOME MOTIVATION…</a:t>
            </a:r>
          </a:p>
          <a:p>
            <a:pPr marL="342900" indent="-342900">
              <a:spcAft>
                <a:spcPts val="1200"/>
              </a:spcAft>
              <a:buFont typeface="Wingdings" pitchFamily="2" charset="2"/>
              <a:buChar char="§"/>
            </a:pPr>
            <a:r>
              <a:rPr lang="en-GB" sz="2000" dirty="0">
                <a:latin typeface="Helvetica" pitchFamily="2" charset="0"/>
              </a:rPr>
              <a:t>Hierarchical structures are pervasive in human behaviour</a:t>
            </a:r>
          </a:p>
          <a:p>
            <a:pPr marL="342900" indent="-342900">
              <a:spcAft>
                <a:spcPts val="300"/>
              </a:spcAft>
              <a:buFont typeface="Wingdings" pitchFamily="2" charset="2"/>
              <a:buChar char="§"/>
            </a:pPr>
            <a:r>
              <a:rPr lang="en-GB" sz="2000" dirty="0">
                <a:latin typeface="Helvetica" pitchFamily="2" charset="0"/>
              </a:rPr>
              <a:t>The goal-directedness of human action is often explained in reinforcement learning (RL) terms, however…</a:t>
            </a:r>
          </a:p>
          <a:p>
            <a:pPr marL="800100" lvl="1" indent="-342900">
              <a:spcAft>
                <a:spcPts val="300"/>
              </a:spcAft>
              <a:buFont typeface="Wingdings" pitchFamily="2" charset="2"/>
              <a:buChar char="§"/>
            </a:pPr>
            <a:r>
              <a:rPr lang="en-GB" dirty="0">
                <a:latin typeface="Helvetica" pitchFamily="2" charset="0"/>
              </a:rPr>
              <a:t>RL is limited by the </a:t>
            </a:r>
            <a:r>
              <a:rPr lang="en-GB" i="1" dirty="0">
                <a:latin typeface="Helvetica" pitchFamily="2" charset="0"/>
              </a:rPr>
              <a:t>scaling problem</a:t>
            </a:r>
            <a:r>
              <a:rPr lang="en-GB" dirty="0">
                <a:latin typeface="Helvetica" pitchFamily="2" charset="0"/>
              </a:rPr>
              <a:t> </a:t>
            </a:r>
          </a:p>
          <a:p>
            <a:pPr marL="800100" lvl="1" indent="-342900">
              <a:spcAft>
                <a:spcPts val="300"/>
              </a:spcAft>
              <a:buFont typeface="Wingdings" pitchFamily="2" charset="2"/>
              <a:buChar char="§"/>
            </a:pPr>
            <a:r>
              <a:rPr lang="en-GB" dirty="0">
                <a:latin typeface="Helvetica" pitchFamily="2" charset="0"/>
              </a:rPr>
              <a:t>If the brain implements RL-like mechanisms, the scaling problem must pertain in the brain as it does in machine learning</a:t>
            </a:r>
          </a:p>
          <a:p>
            <a:pPr marL="800100" lvl="1" indent="-342900">
              <a:spcAft>
                <a:spcPts val="600"/>
              </a:spcAft>
              <a:buFont typeface="Wingdings" pitchFamily="2" charset="2"/>
              <a:buChar char="§"/>
            </a:pPr>
            <a:r>
              <a:rPr lang="en-GB" dirty="0">
                <a:latin typeface="Helvetica" pitchFamily="2" charset="0"/>
              </a:rPr>
              <a:t>Hierarchical action control presents one solution to the scaling problem</a:t>
            </a:r>
          </a:p>
          <a:p>
            <a:pPr>
              <a:spcAft>
                <a:spcPts val="600"/>
              </a:spcAft>
            </a:pPr>
            <a:endParaRPr lang="en-GB" dirty="0">
              <a:latin typeface="Helvetica" pitchFamily="2" charset="0"/>
            </a:endParaRPr>
          </a:p>
          <a:p>
            <a:pPr>
              <a:spcAft>
                <a:spcPts val="1200"/>
              </a:spcAft>
            </a:pPr>
            <a:r>
              <a:rPr lang="en-GB" sz="2000" dirty="0">
                <a:latin typeface="Helvetica" pitchFamily="2" charset="0"/>
              </a:rPr>
              <a:t>Hierarchical RL presents a framework which could be applied to study human behavioural hierarchy, its implementation, and its utility.</a:t>
            </a:r>
          </a:p>
          <a:p>
            <a:pPr>
              <a:spcAft>
                <a:spcPts val="600"/>
              </a:spcAft>
            </a:pPr>
            <a:r>
              <a:rPr lang="en-GB" sz="2000" dirty="0">
                <a:latin typeface="Helvetica" pitchFamily="2" charset="0"/>
              </a:rPr>
              <a:t>The options framework, which supplements the set of primitive actions found in flat RL with temporally abstract options,</a:t>
            </a:r>
            <a:r>
              <a:rPr lang="en-GB" sz="2000" b="1" dirty="0">
                <a:latin typeface="Helvetica" pitchFamily="2" charset="0"/>
              </a:rPr>
              <a:t> </a:t>
            </a:r>
            <a:r>
              <a:rPr lang="en-GB" sz="2000" dirty="0">
                <a:latin typeface="Helvetica" pitchFamily="2" charset="0"/>
              </a:rPr>
              <a:t>is one popular implementation of hierarchical RL.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435C69C-CCD5-C845-B3BB-212075A32130}"/>
              </a:ext>
            </a:extLst>
          </p:cNvPr>
          <p:cNvSpPr txBox="1"/>
          <p:nvPr/>
        </p:nvSpPr>
        <p:spPr>
          <a:xfrm>
            <a:off x="446520" y="301299"/>
            <a:ext cx="11292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What is the role of hierarchy in action control, how is it implemented, and does it help us generalise behaviours from one environment to another?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92B095-646C-334E-B2F4-0F8D8B7CA75E}"/>
              </a:ext>
            </a:extLst>
          </p:cNvPr>
          <p:cNvSpPr txBox="1"/>
          <p:nvPr/>
        </p:nvSpPr>
        <p:spPr>
          <a:xfrm>
            <a:off x="8297065" y="6317340"/>
            <a:ext cx="36599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2000" dirty="0">
                <a:latin typeface="Helvetica" pitchFamily="2" charset="0"/>
                <a:cs typeface="Arial" panose="020B0604020202020204" pitchFamily="34" charset="0"/>
              </a:rPr>
              <a:t>Sutton, Precup &amp; Singh (1999)</a:t>
            </a:r>
          </a:p>
        </p:txBody>
      </p:sp>
    </p:spTree>
    <p:extLst>
      <p:ext uri="{BB962C8B-B14F-4D97-AF65-F5344CB8AC3E}">
        <p14:creationId xmlns:p14="http://schemas.microsoft.com/office/powerpoint/2010/main" val="2226477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08">
            <a:extLst>
              <a:ext uri="{FF2B5EF4-FFF2-40B4-BE49-F238E27FC236}">
                <a16:creationId xmlns:a16="http://schemas.microsoft.com/office/drawing/2014/main" id="{32BEC65F-9806-5947-B944-1531FB614CB2}"/>
              </a:ext>
            </a:extLst>
          </p:cNvPr>
          <p:cNvGrpSpPr/>
          <p:nvPr/>
        </p:nvGrpSpPr>
        <p:grpSpPr>
          <a:xfrm>
            <a:off x="6341318" y="1406140"/>
            <a:ext cx="4914946" cy="3755328"/>
            <a:chOff x="479734" y="728522"/>
            <a:chExt cx="5340276" cy="4054636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803CF2CF-AA2D-6142-9719-27E2489C8391}"/>
                </a:ext>
              </a:extLst>
            </p:cNvPr>
            <p:cNvGrpSpPr/>
            <p:nvPr/>
          </p:nvGrpSpPr>
          <p:grpSpPr>
            <a:xfrm>
              <a:off x="985744" y="728522"/>
              <a:ext cx="4834266" cy="3808868"/>
              <a:chOff x="492240" y="1048562"/>
              <a:chExt cx="4834266" cy="3808868"/>
            </a:xfrm>
          </p:grpSpPr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4EF0051D-6336-414E-A119-6E066E8DF8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8684" y="3694403"/>
                <a:ext cx="532986" cy="532156"/>
              </a:xfrm>
              <a:prstGeom prst="line">
                <a:avLst/>
              </a:prstGeom>
              <a:ln w="1016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EE9D5A31-4BE0-CA41-9418-18FAECF78F5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51448" y="2710585"/>
                <a:ext cx="532986" cy="513850"/>
              </a:xfrm>
              <a:prstGeom prst="line">
                <a:avLst/>
              </a:prstGeom>
              <a:ln w="1016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E9C80F60-B6FA-4944-8E9C-5C08C44AD4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75268" y="3723163"/>
                <a:ext cx="517465" cy="52426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BE7740F9-CEB9-224F-BED0-2F3E191B2B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175268" y="2696073"/>
                <a:ext cx="517465" cy="521745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A59EED40-A01C-D14D-95CF-A59A09508C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6934" y="1658569"/>
                <a:ext cx="532986" cy="532156"/>
              </a:xfrm>
              <a:prstGeom prst="line">
                <a:avLst/>
              </a:prstGeom>
              <a:ln w="1016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0A2BF1E2-CC83-E44B-8F01-C3F98D837C1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75268" y="1666465"/>
                <a:ext cx="517465" cy="524260"/>
              </a:xfrm>
              <a:prstGeom prst="line">
                <a:avLst/>
              </a:prstGeom>
              <a:ln w="1016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D6E80DEA-8FEF-8348-A40F-F0A5517DDFB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81598" y="2651621"/>
                <a:ext cx="532986" cy="513850"/>
              </a:xfrm>
              <a:prstGeom prst="line">
                <a:avLst/>
              </a:prstGeom>
              <a:ln w="1016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B49A79AC-A26E-3642-B7AE-0D8739BA5C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87948" y="3753367"/>
                <a:ext cx="532986" cy="532156"/>
              </a:xfrm>
              <a:prstGeom prst="line">
                <a:avLst/>
              </a:prstGeom>
              <a:ln w="1016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84C425C7-B827-1043-8134-4394F9E1D6A5}"/>
                  </a:ext>
                </a:extLst>
              </p:cNvPr>
              <p:cNvSpPr/>
              <p:nvPr/>
            </p:nvSpPr>
            <p:spPr>
              <a:xfrm>
                <a:off x="1526927" y="1048562"/>
                <a:ext cx="714667" cy="714667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7A3127A2-D561-9B4F-83C6-5C188ACE4A6E}"/>
                  </a:ext>
                </a:extLst>
              </p:cNvPr>
              <p:cNvSpPr/>
              <p:nvPr/>
            </p:nvSpPr>
            <p:spPr>
              <a:xfrm>
                <a:off x="3588071" y="1056458"/>
                <a:ext cx="714667" cy="714667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2F98D899-8283-5B4A-9BF4-D31E9DFF16CC}"/>
                  </a:ext>
                </a:extLst>
              </p:cNvPr>
              <p:cNvSpPr/>
              <p:nvPr/>
            </p:nvSpPr>
            <p:spPr>
              <a:xfrm>
                <a:off x="2565259" y="2086064"/>
                <a:ext cx="714667" cy="71466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BDF38811-38F8-3141-969A-C083DA3256EF}"/>
                  </a:ext>
                </a:extLst>
              </p:cNvPr>
              <p:cNvSpPr/>
              <p:nvPr/>
            </p:nvSpPr>
            <p:spPr>
              <a:xfrm>
                <a:off x="1526927" y="3105260"/>
                <a:ext cx="714667" cy="714667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/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10890793-D06C-3647-96CA-77AD60E3ECBD}"/>
                  </a:ext>
                </a:extLst>
              </p:cNvPr>
              <p:cNvSpPr/>
              <p:nvPr/>
            </p:nvSpPr>
            <p:spPr>
              <a:xfrm>
                <a:off x="3588071" y="3113156"/>
                <a:ext cx="714667" cy="714667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19609396-D57D-5948-9CD9-41042E22251C}"/>
                  </a:ext>
                </a:extLst>
              </p:cNvPr>
              <p:cNvSpPr/>
              <p:nvPr/>
            </p:nvSpPr>
            <p:spPr>
              <a:xfrm>
                <a:off x="2565259" y="4142763"/>
                <a:ext cx="714667" cy="71466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/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F906617-30FB-4848-921C-88A89AA10F18}"/>
                  </a:ext>
                </a:extLst>
              </p:cNvPr>
              <p:cNvSpPr txBox="1"/>
              <p:nvPr/>
            </p:nvSpPr>
            <p:spPr>
              <a:xfrm>
                <a:off x="2635307" y="4259873"/>
                <a:ext cx="568524" cy="5046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400" b="1" dirty="0">
                    <a:latin typeface="Helvetica" pitchFamily="2" charset="0"/>
                  </a:rPr>
                  <a:t>B</a:t>
                </a:r>
                <a:r>
                  <a:rPr lang="en-GB" sz="2400" b="1" baseline="-25000" dirty="0">
                    <a:latin typeface="Helvetica" pitchFamily="2" charset="0"/>
                  </a:rPr>
                  <a:t>0</a:t>
                </a:r>
                <a:endParaRPr lang="en-GB" sz="2400" b="1" dirty="0">
                  <a:latin typeface="Helvetica" pitchFamily="2" charset="0"/>
                </a:endParaRP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3786C686-6787-5D47-9B1A-BB64FDB4D8F8}"/>
                  </a:ext>
                </a:extLst>
              </p:cNvPr>
              <p:cNvSpPr txBox="1"/>
              <p:nvPr/>
            </p:nvSpPr>
            <p:spPr>
              <a:xfrm>
                <a:off x="2635307" y="2195295"/>
                <a:ext cx="568524" cy="5046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400" b="1" dirty="0">
                    <a:latin typeface="Helvetica" pitchFamily="2" charset="0"/>
                  </a:rPr>
                  <a:t>B</a:t>
                </a:r>
                <a:r>
                  <a:rPr lang="en-GB" sz="2400" b="1" baseline="-25000" dirty="0">
                    <a:latin typeface="Helvetica" pitchFamily="2" charset="0"/>
                  </a:rPr>
                  <a:t>1</a:t>
                </a: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714CC1F1-8DD1-884C-977A-C3DEFB15DEBE}"/>
                  </a:ext>
                </a:extLst>
              </p:cNvPr>
              <p:cNvSpPr txBox="1"/>
              <p:nvPr/>
            </p:nvSpPr>
            <p:spPr>
              <a:xfrm>
                <a:off x="3588917" y="3253486"/>
                <a:ext cx="739850" cy="4373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000" b="1" dirty="0">
                    <a:latin typeface="Helvetica" pitchFamily="2" charset="0"/>
                  </a:rPr>
                  <a:t>SG</a:t>
                </a:r>
                <a:r>
                  <a:rPr lang="en-GB" sz="2000" b="1" baseline="-25000" dirty="0">
                    <a:latin typeface="Helvetica" pitchFamily="2" charset="0"/>
                  </a:rPr>
                  <a:t>R</a:t>
                </a:r>
                <a:endParaRPr lang="en-GB" sz="2000" b="1" dirty="0">
                  <a:latin typeface="Helvetica" pitchFamily="2" charset="0"/>
                </a:endParaRP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B1BBE83F-9AC8-A648-8A3E-81E12BAE5450}"/>
                  </a:ext>
                </a:extLst>
              </p:cNvPr>
              <p:cNvSpPr txBox="1"/>
              <p:nvPr/>
            </p:nvSpPr>
            <p:spPr>
              <a:xfrm>
                <a:off x="3675718" y="1190001"/>
                <a:ext cx="552790" cy="4373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000" b="1" dirty="0">
                    <a:latin typeface="Helvetica" pitchFamily="2" charset="0"/>
                  </a:rPr>
                  <a:t>G</a:t>
                </a:r>
                <a:r>
                  <a:rPr lang="en-GB" sz="2000" b="1" baseline="-25000" dirty="0">
                    <a:latin typeface="Helvetica" pitchFamily="2" charset="0"/>
                  </a:rPr>
                  <a:t>R</a:t>
                </a:r>
                <a:endParaRPr lang="en-GB" sz="2000" b="1" dirty="0">
                  <a:latin typeface="Helvetica" pitchFamily="2" charset="0"/>
                </a:endParaRP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53C0A44-300B-154C-B4BC-9C50B6B7CA87}"/>
                  </a:ext>
                </a:extLst>
              </p:cNvPr>
              <p:cNvSpPr txBox="1"/>
              <p:nvPr/>
            </p:nvSpPr>
            <p:spPr>
              <a:xfrm>
                <a:off x="1621159" y="1193385"/>
                <a:ext cx="531811" cy="4373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000" b="1" dirty="0">
                    <a:latin typeface="Helvetica" pitchFamily="2" charset="0"/>
                  </a:rPr>
                  <a:t>G</a:t>
                </a:r>
                <a:r>
                  <a:rPr lang="en-GB" sz="2000" b="1" baseline="-25000" dirty="0">
                    <a:latin typeface="Helvetica" pitchFamily="2" charset="0"/>
                  </a:rPr>
                  <a:t>L</a:t>
                </a:r>
                <a:endParaRPr lang="en-GB" sz="2000" b="1" dirty="0">
                  <a:latin typeface="Helvetica" pitchFamily="2" charset="0"/>
                </a:endParaRP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1777551-5A07-134F-8E4C-AB410606FF16}"/>
                  </a:ext>
                </a:extLst>
              </p:cNvPr>
              <p:cNvSpPr txBox="1"/>
              <p:nvPr/>
            </p:nvSpPr>
            <p:spPr>
              <a:xfrm>
                <a:off x="1528536" y="3252141"/>
                <a:ext cx="718872" cy="4373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000" b="1" dirty="0">
                    <a:latin typeface="Helvetica" pitchFamily="2" charset="0"/>
                  </a:rPr>
                  <a:t>SG</a:t>
                </a:r>
                <a:r>
                  <a:rPr lang="en-GB" sz="2000" b="1" baseline="-25000" dirty="0">
                    <a:latin typeface="Helvetica" pitchFamily="2" charset="0"/>
                  </a:rPr>
                  <a:t>L</a:t>
                </a:r>
                <a:endParaRPr lang="en-GB" sz="2000" b="1" dirty="0">
                  <a:latin typeface="Helvetica" pitchFamily="2" charset="0"/>
                </a:endParaRPr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F386FC05-02E7-4243-B433-636449FCAEC2}"/>
                  </a:ext>
                </a:extLst>
              </p:cNvPr>
              <p:cNvSpPr/>
              <p:nvPr/>
            </p:nvSpPr>
            <p:spPr>
              <a:xfrm>
                <a:off x="4611839" y="2084348"/>
                <a:ext cx="714667" cy="714667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/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C932AA58-09BB-2A4E-A9B6-2B4F267F9941}"/>
                  </a:ext>
                </a:extLst>
              </p:cNvPr>
              <p:cNvSpPr/>
              <p:nvPr/>
            </p:nvSpPr>
            <p:spPr>
              <a:xfrm>
                <a:off x="492240" y="2067757"/>
                <a:ext cx="714667" cy="714667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/>
              </a:p>
            </p:txBody>
          </p: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150BE725-E132-7B4D-880B-9AB22C2214DF}"/>
                  </a:ext>
                </a:extLst>
              </p:cNvPr>
              <p:cNvCxnSpPr>
                <a:cxnSpLocks/>
                <a:stCxn id="90" idx="3"/>
                <a:endCxn id="82" idx="7"/>
              </p:cNvCxnSpPr>
              <p:nvPr/>
            </p:nvCxnSpPr>
            <p:spPr>
              <a:xfrm flipH="1">
                <a:off x="4198077" y="2694354"/>
                <a:ext cx="518423" cy="523463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EB4C15BD-9A8F-764C-BD5C-3119FB520B9A}"/>
                  </a:ext>
                </a:extLst>
              </p:cNvPr>
              <p:cNvCxnSpPr>
                <a:cxnSpLocks/>
                <a:stCxn id="91" idx="5"/>
                <a:endCxn id="81" idx="1"/>
              </p:cNvCxnSpPr>
              <p:nvPr/>
            </p:nvCxnSpPr>
            <p:spPr>
              <a:xfrm>
                <a:off x="1102246" y="2677763"/>
                <a:ext cx="529342" cy="532158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68974866-BA88-E540-8ECA-78B12BD0B3E2}"/>
                  </a:ext>
                </a:extLst>
              </p:cNvPr>
              <p:cNvSpPr txBox="1"/>
              <p:nvPr/>
            </p:nvSpPr>
            <p:spPr>
              <a:xfrm>
                <a:off x="593949" y="2207092"/>
                <a:ext cx="517826" cy="4373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000" b="1" dirty="0">
                    <a:latin typeface="Helvetica" pitchFamily="2" charset="0"/>
                  </a:rPr>
                  <a:t>D</a:t>
                </a:r>
                <a:r>
                  <a:rPr lang="en-GB" sz="2000" b="1" baseline="-25000" dirty="0">
                    <a:latin typeface="Helvetica" pitchFamily="2" charset="0"/>
                  </a:rPr>
                  <a:t>L</a:t>
                </a:r>
                <a:endParaRPr lang="en-GB" sz="2000" b="1" dirty="0">
                  <a:latin typeface="Helvetica" pitchFamily="2" charset="0"/>
                </a:endParaRP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810A5557-578F-A448-AF97-EF3A835F6F1A}"/>
                  </a:ext>
                </a:extLst>
              </p:cNvPr>
              <p:cNvSpPr txBox="1"/>
              <p:nvPr/>
            </p:nvSpPr>
            <p:spPr>
              <a:xfrm>
                <a:off x="4709817" y="2227798"/>
                <a:ext cx="538803" cy="4373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000" b="1" dirty="0">
                    <a:latin typeface="Helvetica" pitchFamily="2" charset="0"/>
                  </a:rPr>
                  <a:t>D</a:t>
                </a:r>
                <a:r>
                  <a:rPr lang="en-GB" sz="2000" b="1" baseline="-25000" dirty="0">
                    <a:latin typeface="Helvetica" pitchFamily="2" charset="0"/>
                  </a:rPr>
                  <a:t>R</a:t>
                </a:r>
                <a:endParaRPr lang="en-GB" sz="2000" b="1" dirty="0">
                  <a:latin typeface="Helvetica" pitchFamily="2" charset="0"/>
                </a:endParaRPr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F4A0F433-F63F-5943-A348-247358703A6A}"/>
                </a:ext>
              </a:extLst>
            </p:cNvPr>
            <p:cNvGrpSpPr/>
            <p:nvPr/>
          </p:nvGrpSpPr>
          <p:grpSpPr>
            <a:xfrm>
              <a:off x="479734" y="3055961"/>
              <a:ext cx="1772432" cy="1727197"/>
              <a:chOff x="6461150" y="1025381"/>
              <a:chExt cx="1772432" cy="1727197"/>
            </a:xfrm>
          </p:grpSpPr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D36F6E38-ADB4-4C45-AA3C-E496ABD22D61}"/>
                  </a:ext>
                </a:extLst>
              </p:cNvPr>
              <p:cNvSpPr txBox="1"/>
              <p:nvPr/>
            </p:nvSpPr>
            <p:spPr>
              <a:xfrm>
                <a:off x="6896674" y="1297133"/>
                <a:ext cx="1072013" cy="3700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rgbClr val="00B050"/>
                    </a:solidFill>
                    <a:latin typeface="Helvetica" pitchFamily="2" charset="0"/>
                  </a:rPr>
                  <a:t>alternate</a:t>
                </a: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6E221614-8D5F-0649-96C7-06D934B07CCA}"/>
                  </a:ext>
                </a:extLst>
              </p:cNvPr>
              <p:cNvSpPr txBox="1"/>
              <p:nvPr/>
            </p:nvSpPr>
            <p:spPr>
              <a:xfrm>
                <a:off x="6892851" y="1025381"/>
                <a:ext cx="836002" cy="3700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rgbClr val="0070C0"/>
                    </a:solidFill>
                    <a:latin typeface="Helvetica" pitchFamily="2" charset="0"/>
                  </a:rPr>
                  <a:t>repeat</a:t>
                </a:r>
              </a:p>
            </p:txBody>
          </p: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A4C4211D-CB4A-F849-912E-421A7B04245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87062" y="1206239"/>
                <a:ext cx="270938" cy="0"/>
              </a:xfrm>
              <a:prstGeom prst="line">
                <a:avLst/>
              </a:prstGeom>
              <a:ln w="1016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2321EBA4-AC46-7E43-B9D1-D60CB58C670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87062" y="1477982"/>
                <a:ext cx="270938" cy="0"/>
              </a:xfrm>
              <a:prstGeom prst="line">
                <a:avLst/>
              </a:prstGeom>
              <a:ln w="1016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37C88112-04E8-8941-9C3D-F141EF034080}"/>
                  </a:ext>
                </a:extLst>
              </p:cNvPr>
              <p:cNvSpPr txBox="1"/>
              <p:nvPr/>
            </p:nvSpPr>
            <p:spPr>
              <a:xfrm>
                <a:off x="6539879" y="1568875"/>
                <a:ext cx="362233" cy="3700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b="1" dirty="0">
                    <a:latin typeface="Helvetica" pitchFamily="2" charset="0"/>
                  </a:rPr>
                  <a:t>B</a:t>
                </a:r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91AC4EA1-224F-5A46-BE47-C3823267CDD0}"/>
                  </a:ext>
                </a:extLst>
              </p:cNvPr>
              <p:cNvSpPr txBox="1"/>
              <p:nvPr/>
            </p:nvSpPr>
            <p:spPr>
              <a:xfrm>
                <a:off x="6901082" y="1568875"/>
                <a:ext cx="1332500" cy="3700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latin typeface="Helvetica" pitchFamily="2" charset="0"/>
                  </a:rPr>
                  <a:t>bottlenecks</a:t>
                </a:r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8FDF408B-CF13-F745-A690-33AA9F873A91}"/>
                  </a:ext>
                </a:extLst>
              </p:cNvPr>
              <p:cNvSpPr txBox="1"/>
              <p:nvPr/>
            </p:nvSpPr>
            <p:spPr>
              <a:xfrm>
                <a:off x="6461150" y="1839383"/>
                <a:ext cx="524818" cy="3700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b="1" dirty="0">
                    <a:latin typeface="Helvetica" pitchFamily="2" charset="0"/>
                  </a:rPr>
                  <a:t>SG</a:t>
                </a:r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E706A09C-19DF-514F-BA48-67EDA31C2357}"/>
                  </a:ext>
                </a:extLst>
              </p:cNvPr>
              <p:cNvSpPr txBox="1"/>
              <p:nvPr/>
            </p:nvSpPr>
            <p:spPr>
              <a:xfrm>
                <a:off x="6901578" y="1839383"/>
                <a:ext cx="1169915" cy="3700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latin typeface="Helvetica" pitchFamily="2" charset="0"/>
                  </a:rPr>
                  <a:t>sub-goals</a:t>
                </a: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1A084E28-B1C0-8946-BE13-E33134A20997}"/>
                  </a:ext>
                </a:extLst>
              </p:cNvPr>
              <p:cNvSpPr txBox="1"/>
              <p:nvPr/>
            </p:nvSpPr>
            <p:spPr>
              <a:xfrm>
                <a:off x="6542442" y="2111124"/>
                <a:ext cx="362233" cy="3700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b="1" dirty="0">
                    <a:latin typeface="Helvetica" pitchFamily="2" charset="0"/>
                  </a:rPr>
                  <a:t>D</a:t>
                </a: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CB44AAEF-C7A6-CF47-A003-582565BBE9AE}"/>
                  </a:ext>
                </a:extLst>
              </p:cNvPr>
              <p:cNvSpPr txBox="1"/>
              <p:nvPr/>
            </p:nvSpPr>
            <p:spPr>
              <a:xfrm>
                <a:off x="6902464" y="2111124"/>
                <a:ext cx="1245087" cy="3700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latin typeface="Helvetica" pitchFamily="2" charset="0"/>
                  </a:rPr>
                  <a:t>dead ends</a:t>
                </a: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5C9544C5-320D-624A-833F-20E8851D8B3B}"/>
                  </a:ext>
                </a:extLst>
              </p:cNvPr>
              <p:cNvSpPr txBox="1"/>
              <p:nvPr/>
            </p:nvSpPr>
            <p:spPr>
              <a:xfrm>
                <a:off x="6532888" y="2382485"/>
                <a:ext cx="376218" cy="3700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b="1" dirty="0">
                    <a:latin typeface="Helvetica" pitchFamily="2" charset="0"/>
                  </a:rPr>
                  <a:t>G</a:t>
                </a: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4CEFC4D0-D547-0747-89FC-B06FD35C95F4}"/>
                  </a:ext>
                </a:extLst>
              </p:cNvPr>
              <p:cNvSpPr txBox="1"/>
              <p:nvPr/>
            </p:nvSpPr>
            <p:spPr>
              <a:xfrm>
                <a:off x="6892252" y="2382485"/>
                <a:ext cx="734605" cy="3700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latin typeface="Helvetica" pitchFamily="2" charset="0"/>
                  </a:rPr>
                  <a:t>goals</a:t>
                </a:r>
              </a:p>
            </p:txBody>
          </p:sp>
        </p:grp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41CD9EEB-490D-4A46-948C-20BEE91444F2}"/>
              </a:ext>
            </a:extLst>
          </p:cNvPr>
          <p:cNvSpPr/>
          <p:nvPr/>
        </p:nvSpPr>
        <p:spPr>
          <a:xfrm>
            <a:off x="446521" y="1223736"/>
            <a:ext cx="33390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GB" sz="2000" dirty="0">
                <a:latin typeface="Helvetica" pitchFamily="2" charset="0"/>
              </a:rPr>
              <a:t>A TASK…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E4329A4-6826-C548-922D-990EB429C1C6}"/>
              </a:ext>
            </a:extLst>
          </p:cNvPr>
          <p:cNvSpPr txBox="1"/>
          <p:nvPr/>
        </p:nvSpPr>
        <p:spPr>
          <a:xfrm>
            <a:off x="446520" y="301299"/>
            <a:ext cx="11292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What is the role of hierarchy in action control, how is it implemented, and does it help us generalise behaviours from one environment to another?</a:t>
            </a:r>
          </a:p>
        </p:txBody>
      </p:sp>
    </p:spTree>
    <p:extLst>
      <p:ext uri="{BB962C8B-B14F-4D97-AF65-F5344CB8AC3E}">
        <p14:creationId xmlns:p14="http://schemas.microsoft.com/office/powerpoint/2010/main" val="1977361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41D01182-E315-D74E-8B50-D951A708DE70}"/>
              </a:ext>
            </a:extLst>
          </p:cNvPr>
          <p:cNvSpPr/>
          <p:nvPr/>
        </p:nvSpPr>
        <p:spPr>
          <a:xfrm>
            <a:off x="446521" y="1658392"/>
            <a:ext cx="55512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GB" dirty="0">
                <a:latin typeface="Helvetica" pitchFamily="2" charset="0"/>
              </a:rPr>
              <a:t>Starting from </a:t>
            </a:r>
            <a:r>
              <a:rPr lang="en-GB" b="1" dirty="0">
                <a:latin typeface="Helvetica" pitchFamily="2" charset="0"/>
              </a:rPr>
              <a:t>B</a:t>
            </a:r>
            <a:r>
              <a:rPr lang="en-GB" b="1" baseline="-25000" dirty="0">
                <a:latin typeface="Helvetica" pitchFamily="2" charset="0"/>
              </a:rPr>
              <a:t>0</a:t>
            </a:r>
            <a:r>
              <a:rPr lang="en-GB" dirty="0">
                <a:latin typeface="Helvetica" pitchFamily="2" charset="0"/>
              </a:rPr>
              <a:t>, reach </a:t>
            </a:r>
            <a:r>
              <a:rPr lang="en-GB" b="1" dirty="0">
                <a:latin typeface="Helvetica" pitchFamily="2" charset="0"/>
              </a:rPr>
              <a:t>G</a:t>
            </a:r>
            <a:r>
              <a:rPr lang="en-GB" b="1" baseline="-25000" dirty="0">
                <a:latin typeface="Helvetica" pitchFamily="2" charset="0"/>
              </a:rPr>
              <a:t>X</a:t>
            </a:r>
            <a:r>
              <a:rPr lang="en-GB" dirty="0">
                <a:latin typeface="Helvetica" pitchFamily="2" charset="0"/>
              </a:rPr>
              <a:t>.</a:t>
            </a:r>
            <a:endParaRPr lang="en-GB" baseline="-25000" dirty="0">
              <a:latin typeface="Helvetica" pitchFamily="2" charset="0"/>
            </a:endParaRPr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32BEC65F-9806-5947-B944-1531FB614CB2}"/>
              </a:ext>
            </a:extLst>
          </p:cNvPr>
          <p:cNvGrpSpPr/>
          <p:nvPr/>
        </p:nvGrpSpPr>
        <p:grpSpPr>
          <a:xfrm>
            <a:off x="6341318" y="1406140"/>
            <a:ext cx="4914946" cy="3755328"/>
            <a:chOff x="479734" y="728522"/>
            <a:chExt cx="5340276" cy="4054636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803CF2CF-AA2D-6142-9719-27E2489C8391}"/>
                </a:ext>
              </a:extLst>
            </p:cNvPr>
            <p:cNvGrpSpPr/>
            <p:nvPr/>
          </p:nvGrpSpPr>
          <p:grpSpPr>
            <a:xfrm>
              <a:off x="985744" y="728522"/>
              <a:ext cx="4834266" cy="3808868"/>
              <a:chOff x="492240" y="1048562"/>
              <a:chExt cx="4834266" cy="3808868"/>
            </a:xfrm>
          </p:grpSpPr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4EF0051D-6336-414E-A119-6E066E8DF8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8684" y="3694403"/>
                <a:ext cx="532986" cy="532156"/>
              </a:xfrm>
              <a:prstGeom prst="line">
                <a:avLst/>
              </a:prstGeom>
              <a:ln w="1016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EE9D5A31-4BE0-CA41-9418-18FAECF78F5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51448" y="2710585"/>
                <a:ext cx="532986" cy="513850"/>
              </a:xfrm>
              <a:prstGeom prst="line">
                <a:avLst/>
              </a:prstGeom>
              <a:ln w="1016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E9C80F60-B6FA-4944-8E9C-5C08C44AD4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75268" y="3723163"/>
                <a:ext cx="517465" cy="52426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BE7740F9-CEB9-224F-BED0-2F3E191B2B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175268" y="2696073"/>
                <a:ext cx="517465" cy="521745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A59EED40-A01C-D14D-95CF-A59A09508C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6934" y="1658569"/>
                <a:ext cx="532986" cy="532156"/>
              </a:xfrm>
              <a:prstGeom prst="line">
                <a:avLst/>
              </a:prstGeom>
              <a:ln w="1016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0A2BF1E2-CC83-E44B-8F01-C3F98D837C1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75268" y="1666465"/>
                <a:ext cx="517465" cy="524260"/>
              </a:xfrm>
              <a:prstGeom prst="line">
                <a:avLst/>
              </a:prstGeom>
              <a:ln w="1016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D6E80DEA-8FEF-8348-A40F-F0A5517DDFB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81598" y="2651621"/>
                <a:ext cx="532986" cy="513850"/>
              </a:xfrm>
              <a:prstGeom prst="line">
                <a:avLst/>
              </a:prstGeom>
              <a:ln w="1016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B49A79AC-A26E-3642-B7AE-0D8739BA5C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87948" y="3753367"/>
                <a:ext cx="532986" cy="532156"/>
              </a:xfrm>
              <a:prstGeom prst="line">
                <a:avLst/>
              </a:prstGeom>
              <a:ln w="1016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84C425C7-B827-1043-8134-4394F9E1D6A5}"/>
                  </a:ext>
                </a:extLst>
              </p:cNvPr>
              <p:cNvSpPr/>
              <p:nvPr/>
            </p:nvSpPr>
            <p:spPr>
              <a:xfrm>
                <a:off x="1526927" y="1048562"/>
                <a:ext cx="714667" cy="714667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7A3127A2-D561-9B4F-83C6-5C188ACE4A6E}"/>
                  </a:ext>
                </a:extLst>
              </p:cNvPr>
              <p:cNvSpPr/>
              <p:nvPr/>
            </p:nvSpPr>
            <p:spPr>
              <a:xfrm>
                <a:off x="3588071" y="1056458"/>
                <a:ext cx="714667" cy="714667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2F98D899-8283-5B4A-9BF4-D31E9DFF16CC}"/>
                  </a:ext>
                </a:extLst>
              </p:cNvPr>
              <p:cNvSpPr/>
              <p:nvPr/>
            </p:nvSpPr>
            <p:spPr>
              <a:xfrm>
                <a:off x="2565259" y="2086064"/>
                <a:ext cx="714667" cy="71466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BDF38811-38F8-3141-969A-C083DA3256EF}"/>
                  </a:ext>
                </a:extLst>
              </p:cNvPr>
              <p:cNvSpPr/>
              <p:nvPr/>
            </p:nvSpPr>
            <p:spPr>
              <a:xfrm>
                <a:off x="1526927" y="3105260"/>
                <a:ext cx="714667" cy="714667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/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10890793-D06C-3647-96CA-77AD60E3ECBD}"/>
                  </a:ext>
                </a:extLst>
              </p:cNvPr>
              <p:cNvSpPr/>
              <p:nvPr/>
            </p:nvSpPr>
            <p:spPr>
              <a:xfrm>
                <a:off x="3588071" y="3113156"/>
                <a:ext cx="714667" cy="714667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19609396-D57D-5948-9CD9-41042E22251C}"/>
                  </a:ext>
                </a:extLst>
              </p:cNvPr>
              <p:cNvSpPr/>
              <p:nvPr/>
            </p:nvSpPr>
            <p:spPr>
              <a:xfrm>
                <a:off x="2565259" y="4142763"/>
                <a:ext cx="714667" cy="71466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/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F906617-30FB-4848-921C-88A89AA10F18}"/>
                  </a:ext>
                </a:extLst>
              </p:cNvPr>
              <p:cNvSpPr txBox="1"/>
              <p:nvPr/>
            </p:nvSpPr>
            <p:spPr>
              <a:xfrm>
                <a:off x="2635307" y="4259873"/>
                <a:ext cx="568524" cy="5046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400" b="1" dirty="0">
                    <a:latin typeface="Helvetica" pitchFamily="2" charset="0"/>
                  </a:rPr>
                  <a:t>B</a:t>
                </a:r>
                <a:r>
                  <a:rPr lang="en-GB" sz="2400" b="1" baseline="-25000" dirty="0">
                    <a:latin typeface="Helvetica" pitchFamily="2" charset="0"/>
                  </a:rPr>
                  <a:t>0</a:t>
                </a:r>
                <a:endParaRPr lang="en-GB" sz="2400" b="1" dirty="0">
                  <a:latin typeface="Helvetica" pitchFamily="2" charset="0"/>
                </a:endParaRP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3786C686-6787-5D47-9B1A-BB64FDB4D8F8}"/>
                  </a:ext>
                </a:extLst>
              </p:cNvPr>
              <p:cNvSpPr txBox="1"/>
              <p:nvPr/>
            </p:nvSpPr>
            <p:spPr>
              <a:xfrm>
                <a:off x="2635307" y="2195295"/>
                <a:ext cx="568524" cy="5046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400" b="1" dirty="0">
                    <a:latin typeface="Helvetica" pitchFamily="2" charset="0"/>
                  </a:rPr>
                  <a:t>B</a:t>
                </a:r>
                <a:r>
                  <a:rPr lang="en-GB" sz="2400" b="1" baseline="-25000" dirty="0">
                    <a:latin typeface="Helvetica" pitchFamily="2" charset="0"/>
                  </a:rPr>
                  <a:t>1</a:t>
                </a: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714CC1F1-8DD1-884C-977A-C3DEFB15DEBE}"/>
                  </a:ext>
                </a:extLst>
              </p:cNvPr>
              <p:cNvSpPr txBox="1"/>
              <p:nvPr/>
            </p:nvSpPr>
            <p:spPr>
              <a:xfrm>
                <a:off x="3588917" y="3253486"/>
                <a:ext cx="739850" cy="4373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000" b="1" dirty="0">
                    <a:latin typeface="Helvetica" pitchFamily="2" charset="0"/>
                  </a:rPr>
                  <a:t>SG</a:t>
                </a:r>
                <a:r>
                  <a:rPr lang="en-GB" sz="2000" b="1" baseline="-25000" dirty="0">
                    <a:latin typeface="Helvetica" pitchFamily="2" charset="0"/>
                  </a:rPr>
                  <a:t>R</a:t>
                </a:r>
                <a:endParaRPr lang="en-GB" sz="2000" b="1" dirty="0">
                  <a:latin typeface="Helvetica" pitchFamily="2" charset="0"/>
                </a:endParaRP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B1BBE83F-9AC8-A648-8A3E-81E12BAE5450}"/>
                  </a:ext>
                </a:extLst>
              </p:cNvPr>
              <p:cNvSpPr txBox="1"/>
              <p:nvPr/>
            </p:nvSpPr>
            <p:spPr>
              <a:xfrm>
                <a:off x="3675718" y="1190001"/>
                <a:ext cx="552790" cy="4373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000" b="1" dirty="0">
                    <a:latin typeface="Helvetica" pitchFamily="2" charset="0"/>
                  </a:rPr>
                  <a:t>G</a:t>
                </a:r>
                <a:r>
                  <a:rPr lang="en-GB" sz="2000" b="1" baseline="-25000" dirty="0">
                    <a:latin typeface="Helvetica" pitchFamily="2" charset="0"/>
                  </a:rPr>
                  <a:t>R</a:t>
                </a:r>
                <a:endParaRPr lang="en-GB" sz="2000" b="1" dirty="0">
                  <a:latin typeface="Helvetica" pitchFamily="2" charset="0"/>
                </a:endParaRP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53C0A44-300B-154C-B4BC-9C50B6B7CA87}"/>
                  </a:ext>
                </a:extLst>
              </p:cNvPr>
              <p:cNvSpPr txBox="1"/>
              <p:nvPr/>
            </p:nvSpPr>
            <p:spPr>
              <a:xfrm>
                <a:off x="1621159" y="1193385"/>
                <a:ext cx="531811" cy="4373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000" b="1" dirty="0">
                    <a:latin typeface="Helvetica" pitchFamily="2" charset="0"/>
                  </a:rPr>
                  <a:t>G</a:t>
                </a:r>
                <a:r>
                  <a:rPr lang="en-GB" sz="2000" b="1" baseline="-25000" dirty="0">
                    <a:latin typeface="Helvetica" pitchFamily="2" charset="0"/>
                  </a:rPr>
                  <a:t>L</a:t>
                </a:r>
                <a:endParaRPr lang="en-GB" sz="2000" b="1" dirty="0">
                  <a:latin typeface="Helvetica" pitchFamily="2" charset="0"/>
                </a:endParaRP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1777551-5A07-134F-8E4C-AB410606FF16}"/>
                  </a:ext>
                </a:extLst>
              </p:cNvPr>
              <p:cNvSpPr txBox="1"/>
              <p:nvPr/>
            </p:nvSpPr>
            <p:spPr>
              <a:xfrm>
                <a:off x="1528536" y="3252141"/>
                <a:ext cx="718872" cy="4373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000" b="1" dirty="0">
                    <a:latin typeface="Helvetica" pitchFamily="2" charset="0"/>
                  </a:rPr>
                  <a:t>SG</a:t>
                </a:r>
                <a:r>
                  <a:rPr lang="en-GB" sz="2000" b="1" baseline="-25000" dirty="0">
                    <a:latin typeface="Helvetica" pitchFamily="2" charset="0"/>
                  </a:rPr>
                  <a:t>L</a:t>
                </a:r>
                <a:endParaRPr lang="en-GB" sz="2000" b="1" dirty="0">
                  <a:latin typeface="Helvetica" pitchFamily="2" charset="0"/>
                </a:endParaRPr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F386FC05-02E7-4243-B433-636449FCAEC2}"/>
                  </a:ext>
                </a:extLst>
              </p:cNvPr>
              <p:cNvSpPr/>
              <p:nvPr/>
            </p:nvSpPr>
            <p:spPr>
              <a:xfrm>
                <a:off x="4611839" y="2084348"/>
                <a:ext cx="714667" cy="714667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/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C932AA58-09BB-2A4E-A9B6-2B4F267F9941}"/>
                  </a:ext>
                </a:extLst>
              </p:cNvPr>
              <p:cNvSpPr/>
              <p:nvPr/>
            </p:nvSpPr>
            <p:spPr>
              <a:xfrm>
                <a:off x="492240" y="2067757"/>
                <a:ext cx="714667" cy="714667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/>
              </a:p>
            </p:txBody>
          </p: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150BE725-E132-7B4D-880B-9AB22C2214DF}"/>
                  </a:ext>
                </a:extLst>
              </p:cNvPr>
              <p:cNvCxnSpPr>
                <a:cxnSpLocks/>
                <a:stCxn id="90" idx="3"/>
                <a:endCxn id="82" idx="7"/>
              </p:cNvCxnSpPr>
              <p:nvPr/>
            </p:nvCxnSpPr>
            <p:spPr>
              <a:xfrm flipH="1">
                <a:off x="4198077" y="2694354"/>
                <a:ext cx="518423" cy="523463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EB4C15BD-9A8F-764C-BD5C-3119FB520B9A}"/>
                  </a:ext>
                </a:extLst>
              </p:cNvPr>
              <p:cNvCxnSpPr>
                <a:cxnSpLocks/>
                <a:stCxn id="91" idx="5"/>
                <a:endCxn id="81" idx="1"/>
              </p:cNvCxnSpPr>
              <p:nvPr/>
            </p:nvCxnSpPr>
            <p:spPr>
              <a:xfrm>
                <a:off x="1102246" y="2677763"/>
                <a:ext cx="529342" cy="532158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68974866-BA88-E540-8ECA-78B12BD0B3E2}"/>
                  </a:ext>
                </a:extLst>
              </p:cNvPr>
              <p:cNvSpPr txBox="1"/>
              <p:nvPr/>
            </p:nvSpPr>
            <p:spPr>
              <a:xfrm>
                <a:off x="593949" y="2207092"/>
                <a:ext cx="517826" cy="4373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000" b="1" dirty="0">
                    <a:latin typeface="Helvetica" pitchFamily="2" charset="0"/>
                  </a:rPr>
                  <a:t>D</a:t>
                </a:r>
                <a:r>
                  <a:rPr lang="en-GB" sz="2000" b="1" baseline="-25000" dirty="0">
                    <a:latin typeface="Helvetica" pitchFamily="2" charset="0"/>
                  </a:rPr>
                  <a:t>L</a:t>
                </a:r>
                <a:endParaRPr lang="en-GB" sz="2000" b="1" dirty="0">
                  <a:latin typeface="Helvetica" pitchFamily="2" charset="0"/>
                </a:endParaRP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810A5557-578F-A448-AF97-EF3A835F6F1A}"/>
                  </a:ext>
                </a:extLst>
              </p:cNvPr>
              <p:cNvSpPr txBox="1"/>
              <p:nvPr/>
            </p:nvSpPr>
            <p:spPr>
              <a:xfrm>
                <a:off x="4709817" y="2227798"/>
                <a:ext cx="538803" cy="4373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000" b="1" dirty="0">
                    <a:latin typeface="Helvetica" pitchFamily="2" charset="0"/>
                  </a:rPr>
                  <a:t>D</a:t>
                </a:r>
                <a:r>
                  <a:rPr lang="en-GB" sz="2000" b="1" baseline="-25000" dirty="0">
                    <a:latin typeface="Helvetica" pitchFamily="2" charset="0"/>
                  </a:rPr>
                  <a:t>R</a:t>
                </a:r>
                <a:endParaRPr lang="en-GB" sz="2000" b="1" dirty="0">
                  <a:latin typeface="Helvetica" pitchFamily="2" charset="0"/>
                </a:endParaRPr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F4A0F433-F63F-5943-A348-247358703A6A}"/>
                </a:ext>
              </a:extLst>
            </p:cNvPr>
            <p:cNvGrpSpPr/>
            <p:nvPr/>
          </p:nvGrpSpPr>
          <p:grpSpPr>
            <a:xfrm>
              <a:off x="479734" y="3055961"/>
              <a:ext cx="1772432" cy="1727197"/>
              <a:chOff x="6461150" y="1025381"/>
              <a:chExt cx="1772432" cy="1727197"/>
            </a:xfrm>
          </p:grpSpPr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D36F6E38-ADB4-4C45-AA3C-E496ABD22D61}"/>
                  </a:ext>
                </a:extLst>
              </p:cNvPr>
              <p:cNvSpPr txBox="1"/>
              <p:nvPr/>
            </p:nvSpPr>
            <p:spPr>
              <a:xfrm>
                <a:off x="6896674" y="1297133"/>
                <a:ext cx="1072013" cy="3700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rgbClr val="00B050"/>
                    </a:solidFill>
                    <a:latin typeface="Helvetica" pitchFamily="2" charset="0"/>
                  </a:rPr>
                  <a:t>alternate</a:t>
                </a: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6E221614-8D5F-0649-96C7-06D934B07CCA}"/>
                  </a:ext>
                </a:extLst>
              </p:cNvPr>
              <p:cNvSpPr txBox="1"/>
              <p:nvPr/>
            </p:nvSpPr>
            <p:spPr>
              <a:xfrm>
                <a:off x="6892851" y="1025381"/>
                <a:ext cx="836002" cy="3700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rgbClr val="0070C0"/>
                    </a:solidFill>
                    <a:latin typeface="Helvetica" pitchFamily="2" charset="0"/>
                  </a:rPr>
                  <a:t>repeat</a:t>
                </a:r>
              </a:p>
            </p:txBody>
          </p: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A4C4211D-CB4A-F849-912E-421A7B04245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87062" y="1206239"/>
                <a:ext cx="270938" cy="0"/>
              </a:xfrm>
              <a:prstGeom prst="line">
                <a:avLst/>
              </a:prstGeom>
              <a:ln w="1016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2321EBA4-AC46-7E43-B9D1-D60CB58C670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87062" y="1477982"/>
                <a:ext cx="270938" cy="0"/>
              </a:xfrm>
              <a:prstGeom prst="line">
                <a:avLst/>
              </a:prstGeom>
              <a:ln w="1016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37C88112-04E8-8941-9C3D-F141EF034080}"/>
                  </a:ext>
                </a:extLst>
              </p:cNvPr>
              <p:cNvSpPr txBox="1"/>
              <p:nvPr/>
            </p:nvSpPr>
            <p:spPr>
              <a:xfrm>
                <a:off x="6539879" y="1568875"/>
                <a:ext cx="362233" cy="3700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b="1" dirty="0">
                    <a:latin typeface="Helvetica" pitchFamily="2" charset="0"/>
                  </a:rPr>
                  <a:t>B</a:t>
                </a:r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91AC4EA1-224F-5A46-BE47-C3823267CDD0}"/>
                  </a:ext>
                </a:extLst>
              </p:cNvPr>
              <p:cNvSpPr txBox="1"/>
              <p:nvPr/>
            </p:nvSpPr>
            <p:spPr>
              <a:xfrm>
                <a:off x="6901082" y="1568875"/>
                <a:ext cx="1332500" cy="3700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latin typeface="Helvetica" pitchFamily="2" charset="0"/>
                  </a:rPr>
                  <a:t>bottlenecks</a:t>
                </a:r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8FDF408B-CF13-F745-A690-33AA9F873A91}"/>
                  </a:ext>
                </a:extLst>
              </p:cNvPr>
              <p:cNvSpPr txBox="1"/>
              <p:nvPr/>
            </p:nvSpPr>
            <p:spPr>
              <a:xfrm>
                <a:off x="6461150" y="1839383"/>
                <a:ext cx="524818" cy="3700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b="1" dirty="0">
                    <a:latin typeface="Helvetica" pitchFamily="2" charset="0"/>
                  </a:rPr>
                  <a:t>SG</a:t>
                </a:r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E706A09C-19DF-514F-BA48-67EDA31C2357}"/>
                  </a:ext>
                </a:extLst>
              </p:cNvPr>
              <p:cNvSpPr txBox="1"/>
              <p:nvPr/>
            </p:nvSpPr>
            <p:spPr>
              <a:xfrm>
                <a:off x="6901578" y="1839383"/>
                <a:ext cx="1169915" cy="3700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latin typeface="Helvetica" pitchFamily="2" charset="0"/>
                  </a:rPr>
                  <a:t>sub-goals</a:t>
                </a: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1A084E28-B1C0-8946-BE13-E33134A20997}"/>
                  </a:ext>
                </a:extLst>
              </p:cNvPr>
              <p:cNvSpPr txBox="1"/>
              <p:nvPr/>
            </p:nvSpPr>
            <p:spPr>
              <a:xfrm>
                <a:off x="6542442" y="2111124"/>
                <a:ext cx="362233" cy="3700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b="1" dirty="0">
                    <a:latin typeface="Helvetica" pitchFamily="2" charset="0"/>
                  </a:rPr>
                  <a:t>D</a:t>
                </a: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CB44AAEF-C7A6-CF47-A003-582565BBE9AE}"/>
                  </a:ext>
                </a:extLst>
              </p:cNvPr>
              <p:cNvSpPr txBox="1"/>
              <p:nvPr/>
            </p:nvSpPr>
            <p:spPr>
              <a:xfrm>
                <a:off x="6902464" y="2111124"/>
                <a:ext cx="1245087" cy="3700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latin typeface="Helvetica" pitchFamily="2" charset="0"/>
                  </a:rPr>
                  <a:t>dead ends</a:t>
                </a: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5C9544C5-320D-624A-833F-20E8851D8B3B}"/>
                  </a:ext>
                </a:extLst>
              </p:cNvPr>
              <p:cNvSpPr txBox="1"/>
              <p:nvPr/>
            </p:nvSpPr>
            <p:spPr>
              <a:xfrm>
                <a:off x="6532888" y="2382485"/>
                <a:ext cx="376218" cy="3700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b="1" dirty="0">
                    <a:latin typeface="Helvetica" pitchFamily="2" charset="0"/>
                  </a:rPr>
                  <a:t>G</a:t>
                </a: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4CEFC4D0-D547-0747-89FC-B06FD35C95F4}"/>
                  </a:ext>
                </a:extLst>
              </p:cNvPr>
              <p:cNvSpPr txBox="1"/>
              <p:nvPr/>
            </p:nvSpPr>
            <p:spPr>
              <a:xfrm>
                <a:off x="6892252" y="2382485"/>
                <a:ext cx="734605" cy="3700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latin typeface="Helvetica" pitchFamily="2" charset="0"/>
                  </a:rPr>
                  <a:t>goals</a:t>
                </a:r>
              </a:p>
            </p:txBody>
          </p:sp>
        </p:grp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41CD9EEB-490D-4A46-948C-20BEE91444F2}"/>
              </a:ext>
            </a:extLst>
          </p:cNvPr>
          <p:cNvSpPr/>
          <p:nvPr/>
        </p:nvSpPr>
        <p:spPr>
          <a:xfrm>
            <a:off x="446521" y="1223736"/>
            <a:ext cx="33390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GB" sz="2000" dirty="0">
                <a:latin typeface="Helvetica" pitchFamily="2" charset="0"/>
              </a:rPr>
              <a:t>A TASK…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E4329A4-6826-C548-922D-990EB429C1C6}"/>
              </a:ext>
            </a:extLst>
          </p:cNvPr>
          <p:cNvSpPr txBox="1"/>
          <p:nvPr/>
        </p:nvSpPr>
        <p:spPr>
          <a:xfrm>
            <a:off x="446520" y="301299"/>
            <a:ext cx="11292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What is the role of hierarchy in action control, how is it implemented, and does it help us generalise behaviours from one environment to another?</a:t>
            </a:r>
          </a:p>
        </p:txBody>
      </p:sp>
    </p:spTree>
    <p:extLst>
      <p:ext uri="{BB962C8B-B14F-4D97-AF65-F5344CB8AC3E}">
        <p14:creationId xmlns:p14="http://schemas.microsoft.com/office/powerpoint/2010/main" val="1790489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41D01182-E315-D74E-8B50-D951A708DE70}"/>
              </a:ext>
            </a:extLst>
          </p:cNvPr>
          <p:cNvSpPr/>
          <p:nvPr/>
        </p:nvSpPr>
        <p:spPr>
          <a:xfrm>
            <a:off x="446521" y="1658392"/>
            <a:ext cx="555121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GB" dirty="0">
                <a:latin typeface="Helvetica" pitchFamily="2" charset="0"/>
              </a:rPr>
              <a:t>Starting from </a:t>
            </a:r>
            <a:r>
              <a:rPr lang="en-GB" b="1" dirty="0">
                <a:latin typeface="Helvetica" pitchFamily="2" charset="0"/>
              </a:rPr>
              <a:t>B</a:t>
            </a:r>
            <a:r>
              <a:rPr lang="en-GB" b="1" baseline="-25000" dirty="0">
                <a:latin typeface="Helvetica" pitchFamily="2" charset="0"/>
              </a:rPr>
              <a:t>0</a:t>
            </a:r>
            <a:r>
              <a:rPr lang="en-GB" dirty="0">
                <a:latin typeface="Helvetica" pitchFamily="2" charset="0"/>
              </a:rPr>
              <a:t>, reach </a:t>
            </a:r>
            <a:r>
              <a:rPr lang="en-GB" b="1" dirty="0">
                <a:latin typeface="Helvetica" pitchFamily="2" charset="0"/>
              </a:rPr>
              <a:t>G</a:t>
            </a:r>
            <a:r>
              <a:rPr lang="en-GB" b="1" baseline="-25000" dirty="0">
                <a:latin typeface="Helvetica" pitchFamily="2" charset="0"/>
              </a:rPr>
              <a:t>X</a:t>
            </a:r>
            <a:r>
              <a:rPr lang="en-GB" dirty="0">
                <a:latin typeface="Helvetica" pitchFamily="2" charset="0"/>
              </a:rPr>
              <a:t>.</a:t>
            </a:r>
            <a:endParaRPr lang="en-GB" baseline="-25000" dirty="0">
              <a:latin typeface="Helvetica" pitchFamily="2" charset="0"/>
            </a:endParaRPr>
          </a:p>
          <a:p>
            <a:pPr>
              <a:spcAft>
                <a:spcPts val="1200"/>
              </a:spcAft>
            </a:pPr>
            <a:r>
              <a:rPr lang="en-GB" dirty="0">
                <a:latin typeface="Helvetica" pitchFamily="2" charset="0"/>
              </a:rPr>
              <a:t>Reward at </a:t>
            </a:r>
            <a:r>
              <a:rPr lang="en-GB" b="1" dirty="0">
                <a:latin typeface="Helvetica" pitchFamily="2" charset="0"/>
              </a:rPr>
              <a:t>G</a:t>
            </a:r>
            <a:r>
              <a:rPr lang="en-GB" b="1" baseline="-25000" dirty="0">
                <a:latin typeface="Helvetica" pitchFamily="2" charset="0"/>
              </a:rPr>
              <a:t>X</a:t>
            </a:r>
            <a:r>
              <a:rPr lang="en-GB" dirty="0">
                <a:latin typeface="Helvetica" pitchFamily="2" charset="0"/>
              </a:rPr>
              <a:t> is conditional upon having visited the correct </a:t>
            </a:r>
            <a:r>
              <a:rPr lang="en-GB" b="1" dirty="0">
                <a:latin typeface="Helvetica" pitchFamily="2" charset="0"/>
              </a:rPr>
              <a:t>SG </a:t>
            </a:r>
            <a:r>
              <a:rPr lang="en-GB" dirty="0">
                <a:latin typeface="Helvetica" pitchFamily="2" charset="0"/>
              </a:rPr>
              <a:t>location.</a:t>
            </a:r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32BEC65F-9806-5947-B944-1531FB614CB2}"/>
              </a:ext>
            </a:extLst>
          </p:cNvPr>
          <p:cNvGrpSpPr/>
          <p:nvPr/>
        </p:nvGrpSpPr>
        <p:grpSpPr>
          <a:xfrm>
            <a:off x="6341318" y="1406140"/>
            <a:ext cx="4914946" cy="3755328"/>
            <a:chOff x="479734" y="728522"/>
            <a:chExt cx="5340276" cy="4054636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803CF2CF-AA2D-6142-9719-27E2489C8391}"/>
                </a:ext>
              </a:extLst>
            </p:cNvPr>
            <p:cNvGrpSpPr/>
            <p:nvPr/>
          </p:nvGrpSpPr>
          <p:grpSpPr>
            <a:xfrm>
              <a:off x="985744" y="728522"/>
              <a:ext cx="4834266" cy="3808868"/>
              <a:chOff x="492240" y="1048562"/>
              <a:chExt cx="4834266" cy="3808868"/>
            </a:xfrm>
          </p:grpSpPr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4EF0051D-6336-414E-A119-6E066E8DF8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8684" y="3694403"/>
                <a:ext cx="532986" cy="532156"/>
              </a:xfrm>
              <a:prstGeom prst="line">
                <a:avLst/>
              </a:prstGeom>
              <a:ln w="1016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EE9D5A31-4BE0-CA41-9418-18FAECF78F5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51448" y="2710585"/>
                <a:ext cx="532986" cy="513850"/>
              </a:xfrm>
              <a:prstGeom prst="line">
                <a:avLst/>
              </a:prstGeom>
              <a:ln w="1016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E9C80F60-B6FA-4944-8E9C-5C08C44AD4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75268" y="3723163"/>
                <a:ext cx="517465" cy="52426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BE7740F9-CEB9-224F-BED0-2F3E191B2B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175268" y="2696073"/>
                <a:ext cx="517465" cy="521745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A59EED40-A01C-D14D-95CF-A59A09508C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6934" y="1658569"/>
                <a:ext cx="532986" cy="532156"/>
              </a:xfrm>
              <a:prstGeom prst="line">
                <a:avLst/>
              </a:prstGeom>
              <a:ln w="1016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0A2BF1E2-CC83-E44B-8F01-C3F98D837C1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75268" y="1666465"/>
                <a:ext cx="517465" cy="524260"/>
              </a:xfrm>
              <a:prstGeom prst="line">
                <a:avLst/>
              </a:prstGeom>
              <a:ln w="1016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D6E80DEA-8FEF-8348-A40F-F0A5517DDFB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81598" y="2651621"/>
                <a:ext cx="532986" cy="513850"/>
              </a:xfrm>
              <a:prstGeom prst="line">
                <a:avLst/>
              </a:prstGeom>
              <a:ln w="1016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B49A79AC-A26E-3642-B7AE-0D8739BA5C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87948" y="3753367"/>
                <a:ext cx="532986" cy="532156"/>
              </a:xfrm>
              <a:prstGeom prst="line">
                <a:avLst/>
              </a:prstGeom>
              <a:ln w="1016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84C425C7-B827-1043-8134-4394F9E1D6A5}"/>
                  </a:ext>
                </a:extLst>
              </p:cNvPr>
              <p:cNvSpPr/>
              <p:nvPr/>
            </p:nvSpPr>
            <p:spPr>
              <a:xfrm>
                <a:off x="1526927" y="1048562"/>
                <a:ext cx="714667" cy="714667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7A3127A2-D561-9B4F-83C6-5C188ACE4A6E}"/>
                  </a:ext>
                </a:extLst>
              </p:cNvPr>
              <p:cNvSpPr/>
              <p:nvPr/>
            </p:nvSpPr>
            <p:spPr>
              <a:xfrm>
                <a:off x="3588071" y="1056458"/>
                <a:ext cx="714667" cy="714667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2F98D899-8283-5B4A-9BF4-D31E9DFF16CC}"/>
                  </a:ext>
                </a:extLst>
              </p:cNvPr>
              <p:cNvSpPr/>
              <p:nvPr/>
            </p:nvSpPr>
            <p:spPr>
              <a:xfrm>
                <a:off x="2565259" y="2086064"/>
                <a:ext cx="714667" cy="71466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BDF38811-38F8-3141-969A-C083DA3256EF}"/>
                  </a:ext>
                </a:extLst>
              </p:cNvPr>
              <p:cNvSpPr/>
              <p:nvPr/>
            </p:nvSpPr>
            <p:spPr>
              <a:xfrm>
                <a:off x="1526927" y="3105260"/>
                <a:ext cx="714667" cy="714667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/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10890793-D06C-3647-96CA-77AD60E3ECBD}"/>
                  </a:ext>
                </a:extLst>
              </p:cNvPr>
              <p:cNvSpPr/>
              <p:nvPr/>
            </p:nvSpPr>
            <p:spPr>
              <a:xfrm>
                <a:off x="3588071" y="3113156"/>
                <a:ext cx="714667" cy="714667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19609396-D57D-5948-9CD9-41042E22251C}"/>
                  </a:ext>
                </a:extLst>
              </p:cNvPr>
              <p:cNvSpPr/>
              <p:nvPr/>
            </p:nvSpPr>
            <p:spPr>
              <a:xfrm>
                <a:off x="2565259" y="4142763"/>
                <a:ext cx="714667" cy="71466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/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F906617-30FB-4848-921C-88A89AA10F18}"/>
                  </a:ext>
                </a:extLst>
              </p:cNvPr>
              <p:cNvSpPr txBox="1"/>
              <p:nvPr/>
            </p:nvSpPr>
            <p:spPr>
              <a:xfrm>
                <a:off x="2635307" y="4259873"/>
                <a:ext cx="568524" cy="5046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400" b="1" dirty="0">
                    <a:latin typeface="Helvetica" pitchFamily="2" charset="0"/>
                  </a:rPr>
                  <a:t>B</a:t>
                </a:r>
                <a:r>
                  <a:rPr lang="en-GB" sz="2400" b="1" baseline="-25000" dirty="0">
                    <a:latin typeface="Helvetica" pitchFamily="2" charset="0"/>
                  </a:rPr>
                  <a:t>0</a:t>
                </a:r>
                <a:endParaRPr lang="en-GB" sz="2400" b="1" dirty="0">
                  <a:latin typeface="Helvetica" pitchFamily="2" charset="0"/>
                </a:endParaRP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3786C686-6787-5D47-9B1A-BB64FDB4D8F8}"/>
                  </a:ext>
                </a:extLst>
              </p:cNvPr>
              <p:cNvSpPr txBox="1"/>
              <p:nvPr/>
            </p:nvSpPr>
            <p:spPr>
              <a:xfrm>
                <a:off x="2635307" y="2195295"/>
                <a:ext cx="568524" cy="5046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400" b="1" dirty="0">
                    <a:latin typeface="Helvetica" pitchFamily="2" charset="0"/>
                  </a:rPr>
                  <a:t>B</a:t>
                </a:r>
                <a:r>
                  <a:rPr lang="en-GB" sz="2400" b="1" baseline="-25000" dirty="0">
                    <a:latin typeface="Helvetica" pitchFamily="2" charset="0"/>
                  </a:rPr>
                  <a:t>1</a:t>
                </a: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714CC1F1-8DD1-884C-977A-C3DEFB15DEBE}"/>
                  </a:ext>
                </a:extLst>
              </p:cNvPr>
              <p:cNvSpPr txBox="1"/>
              <p:nvPr/>
            </p:nvSpPr>
            <p:spPr>
              <a:xfrm>
                <a:off x="3588917" y="3253486"/>
                <a:ext cx="739850" cy="4373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000" b="1" dirty="0">
                    <a:latin typeface="Helvetica" pitchFamily="2" charset="0"/>
                  </a:rPr>
                  <a:t>SG</a:t>
                </a:r>
                <a:r>
                  <a:rPr lang="en-GB" sz="2000" b="1" baseline="-25000" dirty="0">
                    <a:latin typeface="Helvetica" pitchFamily="2" charset="0"/>
                  </a:rPr>
                  <a:t>R</a:t>
                </a:r>
                <a:endParaRPr lang="en-GB" sz="2000" b="1" dirty="0">
                  <a:latin typeface="Helvetica" pitchFamily="2" charset="0"/>
                </a:endParaRP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B1BBE83F-9AC8-A648-8A3E-81E12BAE5450}"/>
                  </a:ext>
                </a:extLst>
              </p:cNvPr>
              <p:cNvSpPr txBox="1"/>
              <p:nvPr/>
            </p:nvSpPr>
            <p:spPr>
              <a:xfrm>
                <a:off x="3675718" y="1190001"/>
                <a:ext cx="552790" cy="4373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000" b="1" dirty="0">
                    <a:latin typeface="Helvetica" pitchFamily="2" charset="0"/>
                  </a:rPr>
                  <a:t>G</a:t>
                </a:r>
                <a:r>
                  <a:rPr lang="en-GB" sz="2000" b="1" baseline="-25000" dirty="0">
                    <a:latin typeface="Helvetica" pitchFamily="2" charset="0"/>
                  </a:rPr>
                  <a:t>R</a:t>
                </a:r>
                <a:endParaRPr lang="en-GB" sz="2000" b="1" dirty="0">
                  <a:latin typeface="Helvetica" pitchFamily="2" charset="0"/>
                </a:endParaRP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53C0A44-300B-154C-B4BC-9C50B6B7CA87}"/>
                  </a:ext>
                </a:extLst>
              </p:cNvPr>
              <p:cNvSpPr txBox="1"/>
              <p:nvPr/>
            </p:nvSpPr>
            <p:spPr>
              <a:xfrm>
                <a:off x="1621159" y="1193385"/>
                <a:ext cx="531811" cy="4373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000" b="1" dirty="0">
                    <a:latin typeface="Helvetica" pitchFamily="2" charset="0"/>
                  </a:rPr>
                  <a:t>G</a:t>
                </a:r>
                <a:r>
                  <a:rPr lang="en-GB" sz="2000" b="1" baseline="-25000" dirty="0">
                    <a:latin typeface="Helvetica" pitchFamily="2" charset="0"/>
                  </a:rPr>
                  <a:t>L</a:t>
                </a:r>
                <a:endParaRPr lang="en-GB" sz="2000" b="1" dirty="0">
                  <a:latin typeface="Helvetica" pitchFamily="2" charset="0"/>
                </a:endParaRP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1777551-5A07-134F-8E4C-AB410606FF16}"/>
                  </a:ext>
                </a:extLst>
              </p:cNvPr>
              <p:cNvSpPr txBox="1"/>
              <p:nvPr/>
            </p:nvSpPr>
            <p:spPr>
              <a:xfrm>
                <a:off x="1528536" y="3252141"/>
                <a:ext cx="718872" cy="4373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000" b="1" dirty="0">
                    <a:latin typeface="Helvetica" pitchFamily="2" charset="0"/>
                  </a:rPr>
                  <a:t>SG</a:t>
                </a:r>
                <a:r>
                  <a:rPr lang="en-GB" sz="2000" b="1" baseline="-25000" dirty="0">
                    <a:latin typeface="Helvetica" pitchFamily="2" charset="0"/>
                  </a:rPr>
                  <a:t>L</a:t>
                </a:r>
                <a:endParaRPr lang="en-GB" sz="2000" b="1" dirty="0">
                  <a:latin typeface="Helvetica" pitchFamily="2" charset="0"/>
                </a:endParaRPr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F386FC05-02E7-4243-B433-636449FCAEC2}"/>
                  </a:ext>
                </a:extLst>
              </p:cNvPr>
              <p:cNvSpPr/>
              <p:nvPr/>
            </p:nvSpPr>
            <p:spPr>
              <a:xfrm>
                <a:off x="4611839" y="2084348"/>
                <a:ext cx="714667" cy="714667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/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C932AA58-09BB-2A4E-A9B6-2B4F267F9941}"/>
                  </a:ext>
                </a:extLst>
              </p:cNvPr>
              <p:cNvSpPr/>
              <p:nvPr/>
            </p:nvSpPr>
            <p:spPr>
              <a:xfrm>
                <a:off x="492240" y="2067757"/>
                <a:ext cx="714667" cy="714667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/>
              </a:p>
            </p:txBody>
          </p: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150BE725-E132-7B4D-880B-9AB22C2214DF}"/>
                  </a:ext>
                </a:extLst>
              </p:cNvPr>
              <p:cNvCxnSpPr>
                <a:cxnSpLocks/>
                <a:stCxn id="90" idx="3"/>
                <a:endCxn id="82" idx="7"/>
              </p:cNvCxnSpPr>
              <p:nvPr/>
            </p:nvCxnSpPr>
            <p:spPr>
              <a:xfrm flipH="1">
                <a:off x="4198077" y="2694354"/>
                <a:ext cx="518423" cy="523463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EB4C15BD-9A8F-764C-BD5C-3119FB520B9A}"/>
                  </a:ext>
                </a:extLst>
              </p:cNvPr>
              <p:cNvCxnSpPr>
                <a:cxnSpLocks/>
                <a:stCxn id="91" idx="5"/>
                <a:endCxn id="81" idx="1"/>
              </p:cNvCxnSpPr>
              <p:nvPr/>
            </p:nvCxnSpPr>
            <p:spPr>
              <a:xfrm>
                <a:off x="1102246" y="2677763"/>
                <a:ext cx="529342" cy="532158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68974866-BA88-E540-8ECA-78B12BD0B3E2}"/>
                  </a:ext>
                </a:extLst>
              </p:cNvPr>
              <p:cNvSpPr txBox="1"/>
              <p:nvPr/>
            </p:nvSpPr>
            <p:spPr>
              <a:xfrm>
                <a:off x="593949" y="2207092"/>
                <a:ext cx="517826" cy="4373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000" b="1" dirty="0">
                    <a:latin typeface="Helvetica" pitchFamily="2" charset="0"/>
                  </a:rPr>
                  <a:t>D</a:t>
                </a:r>
                <a:r>
                  <a:rPr lang="en-GB" sz="2000" b="1" baseline="-25000" dirty="0">
                    <a:latin typeface="Helvetica" pitchFamily="2" charset="0"/>
                  </a:rPr>
                  <a:t>L</a:t>
                </a:r>
                <a:endParaRPr lang="en-GB" sz="2000" b="1" dirty="0">
                  <a:latin typeface="Helvetica" pitchFamily="2" charset="0"/>
                </a:endParaRP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810A5557-578F-A448-AF97-EF3A835F6F1A}"/>
                  </a:ext>
                </a:extLst>
              </p:cNvPr>
              <p:cNvSpPr txBox="1"/>
              <p:nvPr/>
            </p:nvSpPr>
            <p:spPr>
              <a:xfrm>
                <a:off x="4709817" y="2227798"/>
                <a:ext cx="538803" cy="4373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000" b="1" dirty="0">
                    <a:latin typeface="Helvetica" pitchFamily="2" charset="0"/>
                  </a:rPr>
                  <a:t>D</a:t>
                </a:r>
                <a:r>
                  <a:rPr lang="en-GB" sz="2000" b="1" baseline="-25000" dirty="0">
                    <a:latin typeface="Helvetica" pitchFamily="2" charset="0"/>
                  </a:rPr>
                  <a:t>R</a:t>
                </a:r>
                <a:endParaRPr lang="en-GB" sz="2000" b="1" dirty="0">
                  <a:latin typeface="Helvetica" pitchFamily="2" charset="0"/>
                </a:endParaRPr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F4A0F433-F63F-5943-A348-247358703A6A}"/>
                </a:ext>
              </a:extLst>
            </p:cNvPr>
            <p:cNvGrpSpPr/>
            <p:nvPr/>
          </p:nvGrpSpPr>
          <p:grpSpPr>
            <a:xfrm>
              <a:off x="479734" y="3055961"/>
              <a:ext cx="1772432" cy="1727197"/>
              <a:chOff x="6461150" y="1025381"/>
              <a:chExt cx="1772432" cy="1727197"/>
            </a:xfrm>
          </p:grpSpPr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D36F6E38-ADB4-4C45-AA3C-E496ABD22D61}"/>
                  </a:ext>
                </a:extLst>
              </p:cNvPr>
              <p:cNvSpPr txBox="1"/>
              <p:nvPr/>
            </p:nvSpPr>
            <p:spPr>
              <a:xfrm>
                <a:off x="6896674" y="1297133"/>
                <a:ext cx="1072013" cy="3700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rgbClr val="00B050"/>
                    </a:solidFill>
                    <a:latin typeface="Helvetica" pitchFamily="2" charset="0"/>
                  </a:rPr>
                  <a:t>alternate</a:t>
                </a: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6E221614-8D5F-0649-96C7-06D934B07CCA}"/>
                  </a:ext>
                </a:extLst>
              </p:cNvPr>
              <p:cNvSpPr txBox="1"/>
              <p:nvPr/>
            </p:nvSpPr>
            <p:spPr>
              <a:xfrm>
                <a:off x="6892851" y="1025381"/>
                <a:ext cx="836002" cy="3700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rgbClr val="0070C0"/>
                    </a:solidFill>
                    <a:latin typeface="Helvetica" pitchFamily="2" charset="0"/>
                  </a:rPr>
                  <a:t>repeat</a:t>
                </a:r>
              </a:p>
            </p:txBody>
          </p: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A4C4211D-CB4A-F849-912E-421A7B04245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87062" y="1206239"/>
                <a:ext cx="270938" cy="0"/>
              </a:xfrm>
              <a:prstGeom prst="line">
                <a:avLst/>
              </a:prstGeom>
              <a:ln w="1016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2321EBA4-AC46-7E43-B9D1-D60CB58C670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87062" y="1477982"/>
                <a:ext cx="270938" cy="0"/>
              </a:xfrm>
              <a:prstGeom prst="line">
                <a:avLst/>
              </a:prstGeom>
              <a:ln w="1016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37C88112-04E8-8941-9C3D-F141EF034080}"/>
                  </a:ext>
                </a:extLst>
              </p:cNvPr>
              <p:cNvSpPr txBox="1"/>
              <p:nvPr/>
            </p:nvSpPr>
            <p:spPr>
              <a:xfrm>
                <a:off x="6539879" y="1568875"/>
                <a:ext cx="362233" cy="3700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b="1" dirty="0">
                    <a:latin typeface="Helvetica" pitchFamily="2" charset="0"/>
                  </a:rPr>
                  <a:t>B</a:t>
                </a:r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91AC4EA1-224F-5A46-BE47-C3823267CDD0}"/>
                  </a:ext>
                </a:extLst>
              </p:cNvPr>
              <p:cNvSpPr txBox="1"/>
              <p:nvPr/>
            </p:nvSpPr>
            <p:spPr>
              <a:xfrm>
                <a:off x="6901082" y="1568875"/>
                <a:ext cx="1332500" cy="3700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latin typeface="Helvetica" pitchFamily="2" charset="0"/>
                  </a:rPr>
                  <a:t>bottlenecks</a:t>
                </a:r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8FDF408B-CF13-F745-A690-33AA9F873A91}"/>
                  </a:ext>
                </a:extLst>
              </p:cNvPr>
              <p:cNvSpPr txBox="1"/>
              <p:nvPr/>
            </p:nvSpPr>
            <p:spPr>
              <a:xfrm>
                <a:off x="6461150" y="1839383"/>
                <a:ext cx="524818" cy="3700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b="1" dirty="0">
                    <a:latin typeface="Helvetica" pitchFamily="2" charset="0"/>
                  </a:rPr>
                  <a:t>SG</a:t>
                </a:r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E706A09C-19DF-514F-BA48-67EDA31C2357}"/>
                  </a:ext>
                </a:extLst>
              </p:cNvPr>
              <p:cNvSpPr txBox="1"/>
              <p:nvPr/>
            </p:nvSpPr>
            <p:spPr>
              <a:xfrm>
                <a:off x="6901578" y="1839383"/>
                <a:ext cx="1169915" cy="3700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latin typeface="Helvetica" pitchFamily="2" charset="0"/>
                  </a:rPr>
                  <a:t>sub-goals</a:t>
                </a: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1A084E28-B1C0-8946-BE13-E33134A20997}"/>
                  </a:ext>
                </a:extLst>
              </p:cNvPr>
              <p:cNvSpPr txBox="1"/>
              <p:nvPr/>
            </p:nvSpPr>
            <p:spPr>
              <a:xfrm>
                <a:off x="6542442" y="2111124"/>
                <a:ext cx="362233" cy="3700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b="1" dirty="0">
                    <a:latin typeface="Helvetica" pitchFamily="2" charset="0"/>
                  </a:rPr>
                  <a:t>D</a:t>
                </a: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CB44AAEF-C7A6-CF47-A003-582565BBE9AE}"/>
                  </a:ext>
                </a:extLst>
              </p:cNvPr>
              <p:cNvSpPr txBox="1"/>
              <p:nvPr/>
            </p:nvSpPr>
            <p:spPr>
              <a:xfrm>
                <a:off x="6902464" y="2111124"/>
                <a:ext cx="1245087" cy="3700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latin typeface="Helvetica" pitchFamily="2" charset="0"/>
                  </a:rPr>
                  <a:t>dead ends</a:t>
                </a: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5C9544C5-320D-624A-833F-20E8851D8B3B}"/>
                  </a:ext>
                </a:extLst>
              </p:cNvPr>
              <p:cNvSpPr txBox="1"/>
              <p:nvPr/>
            </p:nvSpPr>
            <p:spPr>
              <a:xfrm>
                <a:off x="6532888" y="2382485"/>
                <a:ext cx="376218" cy="3700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b="1" dirty="0">
                    <a:latin typeface="Helvetica" pitchFamily="2" charset="0"/>
                  </a:rPr>
                  <a:t>G</a:t>
                </a: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4CEFC4D0-D547-0747-89FC-B06FD35C95F4}"/>
                  </a:ext>
                </a:extLst>
              </p:cNvPr>
              <p:cNvSpPr txBox="1"/>
              <p:nvPr/>
            </p:nvSpPr>
            <p:spPr>
              <a:xfrm>
                <a:off x="6892252" y="2382485"/>
                <a:ext cx="734605" cy="3700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latin typeface="Helvetica" pitchFamily="2" charset="0"/>
                  </a:rPr>
                  <a:t>goals</a:t>
                </a:r>
              </a:p>
            </p:txBody>
          </p:sp>
        </p:grp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41CD9EEB-490D-4A46-948C-20BEE91444F2}"/>
              </a:ext>
            </a:extLst>
          </p:cNvPr>
          <p:cNvSpPr/>
          <p:nvPr/>
        </p:nvSpPr>
        <p:spPr>
          <a:xfrm>
            <a:off x="446521" y="1223736"/>
            <a:ext cx="33390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GB" sz="2000" dirty="0">
                <a:latin typeface="Helvetica" pitchFamily="2" charset="0"/>
              </a:rPr>
              <a:t>A TASK…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E4329A4-6826-C548-922D-990EB429C1C6}"/>
              </a:ext>
            </a:extLst>
          </p:cNvPr>
          <p:cNvSpPr txBox="1"/>
          <p:nvPr/>
        </p:nvSpPr>
        <p:spPr>
          <a:xfrm>
            <a:off x="446520" y="301299"/>
            <a:ext cx="11292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What is the role of hierarchy in action control, how is it implemented, and does it help us generalise behaviours from one environment to another?</a:t>
            </a:r>
          </a:p>
        </p:txBody>
      </p:sp>
    </p:spTree>
    <p:extLst>
      <p:ext uri="{BB962C8B-B14F-4D97-AF65-F5344CB8AC3E}">
        <p14:creationId xmlns:p14="http://schemas.microsoft.com/office/powerpoint/2010/main" val="1062484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41D01182-E315-D74E-8B50-D951A708DE70}"/>
              </a:ext>
            </a:extLst>
          </p:cNvPr>
          <p:cNvSpPr/>
          <p:nvPr/>
        </p:nvSpPr>
        <p:spPr>
          <a:xfrm>
            <a:off x="446521" y="1658392"/>
            <a:ext cx="555121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GB" dirty="0">
                <a:latin typeface="Helvetica" pitchFamily="2" charset="0"/>
              </a:rPr>
              <a:t>Starting from </a:t>
            </a:r>
            <a:r>
              <a:rPr lang="en-GB" b="1" dirty="0">
                <a:latin typeface="Helvetica" pitchFamily="2" charset="0"/>
              </a:rPr>
              <a:t>B</a:t>
            </a:r>
            <a:r>
              <a:rPr lang="en-GB" b="1" baseline="-25000" dirty="0">
                <a:latin typeface="Helvetica" pitchFamily="2" charset="0"/>
              </a:rPr>
              <a:t>0</a:t>
            </a:r>
            <a:r>
              <a:rPr lang="en-GB" dirty="0">
                <a:latin typeface="Helvetica" pitchFamily="2" charset="0"/>
              </a:rPr>
              <a:t>, reach </a:t>
            </a:r>
            <a:r>
              <a:rPr lang="en-GB" b="1" dirty="0">
                <a:latin typeface="Helvetica" pitchFamily="2" charset="0"/>
              </a:rPr>
              <a:t>G</a:t>
            </a:r>
            <a:r>
              <a:rPr lang="en-GB" b="1" baseline="-25000" dirty="0">
                <a:latin typeface="Helvetica" pitchFamily="2" charset="0"/>
              </a:rPr>
              <a:t>X</a:t>
            </a:r>
            <a:r>
              <a:rPr lang="en-GB" dirty="0">
                <a:latin typeface="Helvetica" pitchFamily="2" charset="0"/>
              </a:rPr>
              <a:t>.</a:t>
            </a:r>
            <a:endParaRPr lang="en-GB" baseline="-25000" dirty="0">
              <a:latin typeface="Helvetica" pitchFamily="2" charset="0"/>
            </a:endParaRPr>
          </a:p>
          <a:p>
            <a:pPr>
              <a:spcAft>
                <a:spcPts val="1200"/>
              </a:spcAft>
            </a:pPr>
            <a:r>
              <a:rPr lang="en-GB" dirty="0">
                <a:latin typeface="Helvetica" pitchFamily="2" charset="0"/>
              </a:rPr>
              <a:t>Reward at </a:t>
            </a:r>
            <a:r>
              <a:rPr lang="en-GB" b="1" dirty="0">
                <a:latin typeface="Helvetica" pitchFamily="2" charset="0"/>
              </a:rPr>
              <a:t>G</a:t>
            </a:r>
            <a:r>
              <a:rPr lang="en-GB" b="1" baseline="-25000" dirty="0">
                <a:latin typeface="Helvetica" pitchFamily="2" charset="0"/>
              </a:rPr>
              <a:t>X</a:t>
            </a:r>
            <a:r>
              <a:rPr lang="en-GB" dirty="0">
                <a:latin typeface="Helvetica" pitchFamily="2" charset="0"/>
              </a:rPr>
              <a:t> is conditional upon having visited the correct </a:t>
            </a:r>
            <a:r>
              <a:rPr lang="en-GB" b="1" dirty="0">
                <a:latin typeface="Helvetica" pitchFamily="2" charset="0"/>
              </a:rPr>
              <a:t>SG </a:t>
            </a:r>
            <a:r>
              <a:rPr lang="en-GB" dirty="0">
                <a:latin typeface="Helvetica" pitchFamily="2" charset="0"/>
              </a:rPr>
              <a:t>location.</a:t>
            </a:r>
          </a:p>
          <a:p>
            <a:pPr>
              <a:spcAft>
                <a:spcPts val="1200"/>
              </a:spcAft>
            </a:pPr>
            <a:r>
              <a:rPr lang="en-GB" dirty="0">
                <a:latin typeface="Helvetica" pitchFamily="2" charset="0"/>
              </a:rPr>
              <a:t>The correct </a:t>
            </a:r>
            <a:r>
              <a:rPr lang="en-GB" b="1" dirty="0">
                <a:latin typeface="Helvetica" pitchFamily="2" charset="0"/>
              </a:rPr>
              <a:t>SG</a:t>
            </a:r>
            <a:r>
              <a:rPr lang="en-GB" dirty="0">
                <a:latin typeface="Helvetica" pitchFamily="2" charset="0"/>
              </a:rPr>
              <a:t>-location is uniquely defined by a combination of the </a:t>
            </a:r>
            <a:r>
              <a:rPr lang="en-GB" b="1" dirty="0">
                <a:latin typeface="Helvetica" pitchFamily="2" charset="0"/>
              </a:rPr>
              <a:t>G</a:t>
            </a:r>
            <a:r>
              <a:rPr lang="en-GB" dirty="0">
                <a:latin typeface="Helvetica" pitchFamily="2" charset="0"/>
              </a:rPr>
              <a:t>-location and an imposed behavioural regime (</a:t>
            </a:r>
            <a:r>
              <a:rPr lang="en-GB" b="1" dirty="0">
                <a:solidFill>
                  <a:srgbClr val="00B050"/>
                </a:solidFill>
                <a:latin typeface="Helvetica" pitchFamily="2" charset="0"/>
              </a:rPr>
              <a:t>repeat</a:t>
            </a:r>
            <a:r>
              <a:rPr lang="en-GB" dirty="0">
                <a:latin typeface="Helvetica" pitchFamily="2" charset="0"/>
              </a:rPr>
              <a:t>/</a:t>
            </a:r>
            <a:r>
              <a:rPr lang="en-GB" b="1" dirty="0">
                <a:solidFill>
                  <a:srgbClr val="0070C0"/>
                </a:solidFill>
                <a:latin typeface="Helvetica" pitchFamily="2" charset="0"/>
              </a:rPr>
              <a:t>alternate</a:t>
            </a:r>
            <a:r>
              <a:rPr lang="en-GB" dirty="0">
                <a:latin typeface="Helvetica" pitchFamily="2" charset="0"/>
              </a:rPr>
              <a:t>).</a:t>
            </a:r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32BEC65F-9806-5947-B944-1531FB614CB2}"/>
              </a:ext>
            </a:extLst>
          </p:cNvPr>
          <p:cNvGrpSpPr/>
          <p:nvPr/>
        </p:nvGrpSpPr>
        <p:grpSpPr>
          <a:xfrm>
            <a:off x="6341318" y="1406140"/>
            <a:ext cx="4914946" cy="3755328"/>
            <a:chOff x="479734" y="728522"/>
            <a:chExt cx="5340276" cy="4054636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803CF2CF-AA2D-6142-9719-27E2489C8391}"/>
                </a:ext>
              </a:extLst>
            </p:cNvPr>
            <p:cNvGrpSpPr/>
            <p:nvPr/>
          </p:nvGrpSpPr>
          <p:grpSpPr>
            <a:xfrm>
              <a:off x="985744" y="728522"/>
              <a:ext cx="4834266" cy="3808868"/>
              <a:chOff x="492240" y="1048562"/>
              <a:chExt cx="4834266" cy="3808868"/>
            </a:xfrm>
          </p:grpSpPr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4EF0051D-6336-414E-A119-6E066E8DF8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8684" y="3694403"/>
                <a:ext cx="532986" cy="532156"/>
              </a:xfrm>
              <a:prstGeom prst="line">
                <a:avLst/>
              </a:prstGeom>
              <a:ln w="1016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EE9D5A31-4BE0-CA41-9418-18FAECF78F5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51448" y="2710585"/>
                <a:ext cx="532986" cy="513850"/>
              </a:xfrm>
              <a:prstGeom prst="line">
                <a:avLst/>
              </a:prstGeom>
              <a:ln w="1016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E9C80F60-B6FA-4944-8E9C-5C08C44AD4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75268" y="3723163"/>
                <a:ext cx="517465" cy="52426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BE7740F9-CEB9-224F-BED0-2F3E191B2B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175268" y="2696073"/>
                <a:ext cx="517465" cy="521745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A59EED40-A01C-D14D-95CF-A59A09508C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6934" y="1658569"/>
                <a:ext cx="532986" cy="532156"/>
              </a:xfrm>
              <a:prstGeom prst="line">
                <a:avLst/>
              </a:prstGeom>
              <a:ln w="1016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0A2BF1E2-CC83-E44B-8F01-C3F98D837C1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75268" y="1666465"/>
                <a:ext cx="517465" cy="524260"/>
              </a:xfrm>
              <a:prstGeom prst="line">
                <a:avLst/>
              </a:prstGeom>
              <a:ln w="1016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D6E80DEA-8FEF-8348-A40F-F0A5517DDFB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81598" y="2651621"/>
                <a:ext cx="532986" cy="513850"/>
              </a:xfrm>
              <a:prstGeom prst="line">
                <a:avLst/>
              </a:prstGeom>
              <a:ln w="1016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B49A79AC-A26E-3642-B7AE-0D8739BA5C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87948" y="3753367"/>
                <a:ext cx="532986" cy="532156"/>
              </a:xfrm>
              <a:prstGeom prst="line">
                <a:avLst/>
              </a:prstGeom>
              <a:ln w="1016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84C425C7-B827-1043-8134-4394F9E1D6A5}"/>
                  </a:ext>
                </a:extLst>
              </p:cNvPr>
              <p:cNvSpPr/>
              <p:nvPr/>
            </p:nvSpPr>
            <p:spPr>
              <a:xfrm>
                <a:off x="1526927" y="1048562"/>
                <a:ext cx="714667" cy="714667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7A3127A2-D561-9B4F-83C6-5C188ACE4A6E}"/>
                  </a:ext>
                </a:extLst>
              </p:cNvPr>
              <p:cNvSpPr/>
              <p:nvPr/>
            </p:nvSpPr>
            <p:spPr>
              <a:xfrm>
                <a:off x="3588071" y="1056458"/>
                <a:ext cx="714667" cy="714667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2F98D899-8283-5B4A-9BF4-D31E9DFF16CC}"/>
                  </a:ext>
                </a:extLst>
              </p:cNvPr>
              <p:cNvSpPr/>
              <p:nvPr/>
            </p:nvSpPr>
            <p:spPr>
              <a:xfrm>
                <a:off x="2565259" y="2086064"/>
                <a:ext cx="714667" cy="71466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BDF38811-38F8-3141-969A-C083DA3256EF}"/>
                  </a:ext>
                </a:extLst>
              </p:cNvPr>
              <p:cNvSpPr/>
              <p:nvPr/>
            </p:nvSpPr>
            <p:spPr>
              <a:xfrm>
                <a:off x="1526927" y="3105260"/>
                <a:ext cx="714667" cy="714667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/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10890793-D06C-3647-96CA-77AD60E3ECBD}"/>
                  </a:ext>
                </a:extLst>
              </p:cNvPr>
              <p:cNvSpPr/>
              <p:nvPr/>
            </p:nvSpPr>
            <p:spPr>
              <a:xfrm>
                <a:off x="3588071" y="3113156"/>
                <a:ext cx="714667" cy="714667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19609396-D57D-5948-9CD9-41042E22251C}"/>
                  </a:ext>
                </a:extLst>
              </p:cNvPr>
              <p:cNvSpPr/>
              <p:nvPr/>
            </p:nvSpPr>
            <p:spPr>
              <a:xfrm>
                <a:off x="2565259" y="4142763"/>
                <a:ext cx="714667" cy="71466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/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F906617-30FB-4848-921C-88A89AA10F18}"/>
                  </a:ext>
                </a:extLst>
              </p:cNvPr>
              <p:cNvSpPr txBox="1"/>
              <p:nvPr/>
            </p:nvSpPr>
            <p:spPr>
              <a:xfrm>
                <a:off x="2635307" y="4259873"/>
                <a:ext cx="568524" cy="5046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400" b="1" dirty="0">
                    <a:latin typeface="Helvetica" pitchFamily="2" charset="0"/>
                  </a:rPr>
                  <a:t>B</a:t>
                </a:r>
                <a:r>
                  <a:rPr lang="en-GB" sz="2400" b="1" baseline="-25000" dirty="0">
                    <a:latin typeface="Helvetica" pitchFamily="2" charset="0"/>
                  </a:rPr>
                  <a:t>0</a:t>
                </a:r>
                <a:endParaRPr lang="en-GB" sz="2400" b="1" dirty="0">
                  <a:latin typeface="Helvetica" pitchFamily="2" charset="0"/>
                </a:endParaRP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3786C686-6787-5D47-9B1A-BB64FDB4D8F8}"/>
                  </a:ext>
                </a:extLst>
              </p:cNvPr>
              <p:cNvSpPr txBox="1"/>
              <p:nvPr/>
            </p:nvSpPr>
            <p:spPr>
              <a:xfrm>
                <a:off x="2635307" y="2195295"/>
                <a:ext cx="568524" cy="5046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400" b="1" dirty="0">
                    <a:latin typeface="Helvetica" pitchFamily="2" charset="0"/>
                  </a:rPr>
                  <a:t>B</a:t>
                </a:r>
                <a:r>
                  <a:rPr lang="en-GB" sz="2400" b="1" baseline="-25000" dirty="0">
                    <a:latin typeface="Helvetica" pitchFamily="2" charset="0"/>
                  </a:rPr>
                  <a:t>1</a:t>
                </a: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714CC1F1-8DD1-884C-977A-C3DEFB15DEBE}"/>
                  </a:ext>
                </a:extLst>
              </p:cNvPr>
              <p:cNvSpPr txBox="1"/>
              <p:nvPr/>
            </p:nvSpPr>
            <p:spPr>
              <a:xfrm>
                <a:off x="3588917" y="3253486"/>
                <a:ext cx="739850" cy="4373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000" b="1" dirty="0">
                    <a:latin typeface="Helvetica" pitchFamily="2" charset="0"/>
                  </a:rPr>
                  <a:t>SG</a:t>
                </a:r>
                <a:r>
                  <a:rPr lang="en-GB" sz="2000" b="1" baseline="-25000" dirty="0">
                    <a:latin typeface="Helvetica" pitchFamily="2" charset="0"/>
                  </a:rPr>
                  <a:t>R</a:t>
                </a:r>
                <a:endParaRPr lang="en-GB" sz="2000" b="1" dirty="0">
                  <a:latin typeface="Helvetica" pitchFamily="2" charset="0"/>
                </a:endParaRP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B1BBE83F-9AC8-A648-8A3E-81E12BAE5450}"/>
                  </a:ext>
                </a:extLst>
              </p:cNvPr>
              <p:cNvSpPr txBox="1"/>
              <p:nvPr/>
            </p:nvSpPr>
            <p:spPr>
              <a:xfrm>
                <a:off x="3675718" y="1190001"/>
                <a:ext cx="552790" cy="4373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000" b="1" dirty="0">
                    <a:latin typeface="Helvetica" pitchFamily="2" charset="0"/>
                  </a:rPr>
                  <a:t>G</a:t>
                </a:r>
                <a:r>
                  <a:rPr lang="en-GB" sz="2000" b="1" baseline="-25000" dirty="0">
                    <a:latin typeface="Helvetica" pitchFamily="2" charset="0"/>
                  </a:rPr>
                  <a:t>R</a:t>
                </a:r>
                <a:endParaRPr lang="en-GB" sz="2000" b="1" dirty="0">
                  <a:latin typeface="Helvetica" pitchFamily="2" charset="0"/>
                </a:endParaRP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53C0A44-300B-154C-B4BC-9C50B6B7CA87}"/>
                  </a:ext>
                </a:extLst>
              </p:cNvPr>
              <p:cNvSpPr txBox="1"/>
              <p:nvPr/>
            </p:nvSpPr>
            <p:spPr>
              <a:xfrm>
                <a:off x="1621159" y="1193385"/>
                <a:ext cx="531811" cy="4373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000" b="1" dirty="0">
                    <a:latin typeface="Helvetica" pitchFamily="2" charset="0"/>
                  </a:rPr>
                  <a:t>G</a:t>
                </a:r>
                <a:r>
                  <a:rPr lang="en-GB" sz="2000" b="1" baseline="-25000" dirty="0">
                    <a:latin typeface="Helvetica" pitchFamily="2" charset="0"/>
                  </a:rPr>
                  <a:t>L</a:t>
                </a:r>
                <a:endParaRPr lang="en-GB" sz="2000" b="1" dirty="0">
                  <a:latin typeface="Helvetica" pitchFamily="2" charset="0"/>
                </a:endParaRP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1777551-5A07-134F-8E4C-AB410606FF16}"/>
                  </a:ext>
                </a:extLst>
              </p:cNvPr>
              <p:cNvSpPr txBox="1"/>
              <p:nvPr/>
            </p:nvSpPr>
            <p:spPr>
              <a:xfrm>
                <a:off x="1528536" y="3252141"/>
                <a:ext cx="718872" cy="4373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000" b="1" dirty="0">
                    <a:latin typeface="Helvetica" pitchFamily="2" charset="0"/>
                  </a:rPr>
                  <a:t>SG</a:t>
                </a:r>
                <a:r>
                  <a:rPr lang="en-GB" sz="2000" b="1" baseline="-25000" dirty="0">
                    <a:latin typeface="Helvetica" pitchFamily="2" charset="0"/>
                  </a:rPr>
                  <a:t>L</a:t>
                </a:r>
                <a:endParaRPr lang="en-GB" sz="2000" b="1" dirty="0">
                  <a:latin typeface="Helvetica" pitchFamily="2" charset="0"/>
                </a:endParaRPr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F386FC05-02E7-4243-B433-636449FCAEC2}"/>
                  </a:ext>
                </a:extLst>
              </p:cNvPr>
              <p:cNvSpPr/>
              <p:nvPr/>
            </p:nvSpPr>
            <p:spPr>
              <a:xfrm>
                <a:off x="4611839" y="2084348"/>
                <a:ext cx="714667" cy="714667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/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C932AA58-09BB-2A4E-A9B6-2B4F267F9941}"/>
                  </a:ext>
                </a:extLst>
              </p:cNvPr>
              <p:cNvSpPr/>
              <p:nvPr/>
            </p:nvSpPr>
            <p:spPr>
              <a:xfrm>
                <a:off x="492240" y="2067757"/>
                <a:ext cx="714667" cy="714667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b="1"/>
              </a:p>
            </p:txBody>
          </p: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150BE725-E132-7B4D-880B-9AB22C2214DF}"/>
                  </a:ext>
                </a:extLst>
              </p:cNvPr>
              <p:cNvCxnSpPr>
                <a:cxnSpLocks/>
                <a:stCxn id="90" idx="3"/>
                <a:endCxn id="82" idx="7"/>
              </p:cNvCxnSpPr>
              <p:nvPr/>
            </p:nvCxnSpPr>
            <p:spPr>
              <a:xfrm flipH="1">
                <a:off x="4198077" y="2694354"/>
                <a:ext cx="518423" cy="523463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EB4C15BD-9A8F-764C-BD5C-3119FB520B9A}"/>
                  </a:ext>
                </a:extLst>
              </p:cNvPr>
              <p:cNvCxnSpPr>
                <a:cxnSpLocks/>
                <a:stCxn id="91" idx="5"/>
                <a:endCxn id="81" idx="1"/>
              </p:cNvCxnSpPr>
              <p:nvPr/>
            </p:nvCxnSpPr>
            <p:spPr>
              <a:xfrm>
                <a:off x="1102246" y="2677763"/>
                <a:ext cx="529342" cy="532158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68974866-BA88-E540-8ECA-78B12BD0B3E2}"/>
                  </a:ext>
                </a:extLst>
              </p:cNvPr>
              <p:cNvSpPr txBox="1"/>
              <p:nvPr/>
            </p:nvSpPr>
            <p:spPr>
              <a:xfrm>
                <a:off x="593949" y="2207092"/>
                <a:ext cx="517826" cy="4373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000" b="1" dirty="0">
                    <a:latin typeface="Helvetica" pitchFamily="2" charset="0"/>
                  </a:rPr>
                  <a:t>D</a:t>
                </a:r>
                <a:r>
                  <a:rPr lang="en-GB" sz="2000" b="1" baseline="-25000" dirty="0">
                    <a:latin typeface="Helvetica" pitchFamily="2" charset="0"/>
                  </a:rPr>
                  <a:t>L</a:t>
                </a:r>
                <a:endParaRPr lang="en-GB" sz="2000" b="1" dirty="0">
                  <a:latin typeface="Helvetica" pitchFamily="2" charset="0"/>
                </a:endParaRP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810A5557-578F-A448-AF97-EF3A835F6F1A}"/>
                  </a:ext>
                </a:extLst>
              </p:cNvPr>
              <p:cNvSpPr txBox="1"/>
              <p:nvPr/>
            </p:nvSpPr>
            <p:spPr>
              <a:xfrm>
                <a:off x="4709817" y="2227798"/>
                <a:ext cx="538803" cy="4373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000" b="1" dirty="0">
                    <a:latin typeface="Helvetica" pitchFamily="2" charset="0"/>
                  </a:rPr>
                  <a:t>D</a:t>
                </a:r>
                <a:r>
                  <a:rPr lang="en-GB" sz="2000" b="1" baseline="-25000" dirty="0">
                    <a:latin typeface="Helvetica" pitchFamily="2" charset="0"/>
                  </a:rPr>
                  <a:t>R</a:t>
                </a:r>
                <a:endParaRPr lang="en-GB" sz="2000" b="1" dirty="0">
                  <a:latin typeface="Helvetica" pitchFamily="2" charset="0"/>
                </a:endParaRPr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F4A0F433-F63F-5943-A348-247358703A6A}"/>
                </a:ext>
              </a:extLst>
            </p:cNvPr>
            <p:cNvGrpSpPr/>
            <p:nvPr/>
          </p:nvGrpSpPr>
          <p:grpSpPr>
            <a:xfrm>
              <a:off x="479734" y="3055961"/>
              <a:ext cx="1772432" cy="1727197"/>
              <a:chOff x="6461150" y="1025381"/>
              <a:chExt cx="1772432" cy="1727197"/>
            </a:xfrm>
          </p:grpSpPr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D36F6E38-ADB4-4C45-AA3C-E496ABD22D61}"/>
                  </a:ext>
                </a:extLst>
              </p:cNvPr>
              <p:cNvSpPr txBox="1"/>
              <p:nvPr/>
            </p:nvSpPr>
            <p:spPr>
              <a:xfrm>
                <a:off x="6896674" y="1297133"/>
                <a:ext cx="1072013" cy="3700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rgbClr val="00B050"/>
                    </a:solidFill>
                    <a:latin typeface="Helvetica" pitchFamily="2" charset="0"/>
                  </a:rPr>
                  <a:t>alternate</a:t>
                </a: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6E221614-8D5F-0649-96C7-06D934B07CCA}"/>
                  </a:ext>
                </a:extLst>
              </p:cNvPr>
              <p:cNvSpPr txBox="1"/>
              <p:nvPr/>
            </p:nvSpPr>
            <p:spPr>
              <a:xfrm>
                <a:off x="6892851" y="1025381"/>
                <a:ext cx="836002" cy="3700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rgbClr val="0070C0"/>
                    </a:solidFill>
                    <a:latin typeface="Helvetica" pitchFamily="2" charset="0"/>
                  </a:rPr>
                  <a:t>repeat</a:t>
                </a:r>
              </a:p>
            </p:txBody>
          </p: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A4C4211D-CB4A-F849-912E-421A7B04245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87062" y="1206239"/>
                <a:ext cx="270938" cy="0"/>
              </a:xfrm>
              <a:prstGeom prst="line">
                <a:avLst/>
              </a:prstGeom>
              <a:ln w="1016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2321EBA4-AC46-7E43-B9D1-D60CB58C670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87062" y="1477982"/>
                <a:ext cx="270938" cy="0"/>
              </a:xfrm>
              <a:prstGeom prst="line">
                <a:avLst/>
              </a:prstGeom>
              <a:ln w="1016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37C88112-04E8-8941-9C3D-F141EF034080}"/>
                  </a:ext>
                </a:extLst>
              </p:cNvPr>
              <p:cNvSpPr txBox="1"/>
              <p:nvPr/>
            </p:nvSpPr>
            <p:spPr>
              <a:xfrm>
                <a:off x="6539879" y="1568875"/>
                <a:ext cx="362233" cy="3700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b="1" dirty="0">
                    <a:latin typeface="Helvetica" pitchFamily="2" charset="0"/>
                  </a:rPr>
                  <a:t>B</a:t>
                </a:r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91AC4EA1-224F-5A46-BE47-C3823267CDD0}"/>
                  </a:ext>
                </a:extLst>
              </p:cNvPr>
              <p:cNvSpPr txBox="1"/>
              <p:nvPr/>
            </p:nvSpPr>
            <p:spPr>
              <a:xfrm>
                <a:off x="6901082" y="1568875"/>
                <a:ext cx="1332500" cy="3700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latin typeface="Helvetica" pitchFamily="2" charset="0"/>
                  </a:rPr>
                  <a:t>bottlenecks</a:t>
                </a:r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8FDF408B-CF13-F745-A690-33AA9F873A91}"/>
                  </a:ext>
                </a:extLst>
              </p:cNvPr>
              <p:cNvSpPr txBox="1"/>
              <p:nvPr/>
            </p:nvSpPr>
            <p:spPr>
              <a:xfrm>
                <a:off x="6461150" y="1839383"/>
                <a:ext cx="524818" cy="3700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b="1" dirty="0">
                    <a:latin typeface="Helvetica" pitchFamily="2" charset="0"/>
                  </a:rPr>
                  <a:t>SG</a:t>
                </a:r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E706A09C-19DF-514F-BA48-67EDA31C2357}"/>
                  </a:ext>
                </a:extLst>
              </p:cNvPr>
              <p:cNvSpPr txBox="1"/>
              <p:nvPr/>
            </p:nvSpPr>
            <p:spPr>
              <a:xfrm>
                <a:off x="6901578" y="1839383"/>
                <a:ext cx="1169915" cy="3700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latin typeface="Helvetica" pitchFamily="2" charset="0"/>
                  </a:rPr>
                  <a:t>sub-goals</a:t>
                </a: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1A084E28-B1C0-8946-BE13-E33134A20997}"/>
                  </a:ext>
                </a:extLst>
              </p:cNvPr>
              <p:cNvSpPr txBox="1"/>
              <p:nvPr/>
            </p:nvSpPr>
            <p:spPr>
              <a:xfrm>
                <a:off x="6542442" y="2111124"/>
                <a:ext cx="362233" cy="3700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b="1" dirty="0">
                    <a:latin typeface="Helvetica" pitchFamily="2" charset="0"/>
                  </a:rPr>
                  <a:t>D</a:t>
                </a: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CB44AAEF-C7A6-CF47-A003-582565BBE9AE}"/>
                  </a:ext>
                </a:extLst>
              </p:cNvPr>
              <p:cNvSpPr txBox="1"/>
              <p:nvPr/>
            </p:nvSpPr>
            <p:spPr>
              <a:xfrm>
                <a:off x="6902464" y="2111124"/>
                <a:ext cx="1245087" cy="3700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latin typeface="Helvetica" pitchFamily="2" charset="0"/>
                  </a:rPr>
                  <a:t>dead ends</a:t>
                </a: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5C9544C5-320D-624A-833F-20E8851D8B3B}"/>
                  </a:ext>
                </a:extLst>
              </p:cNvPr>
              <p:cNvSpPr txBox="1"/>
              <p:nvPr/>
            </p:nvSpPr>
            <p:spPr>
              <a:xfrm>
                <a:off x="6532888" y="2382485"/>
                <a:ext cx="376218" cy="3700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b="1" dirty="0">
                    <a:latin typeface="Helvetica" pitchFamily="2" charset="0"/>
                  </a:rPr>
                  <a:t>G</a:t>
                </a: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4CEFC4D0-D547-0747-89FC-B06FD35C95F4}"/>
                  </a:ext>
                </a:extLst>
              </p:cNvPr>
              <p:cNvSpPr txBox="1"/>
              <p:nvPr/>
            </p:nvSpPr>
            <p:spPr>
              <a:xfrm>
                <a:off x="6892252" y="2382485"/>
                <a:ext cx="734605" cy="3700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>
                    <a:latin typeface="Helvetica" pitchFamily="2" charset="0"/>
                  </a:rPr>
                  <a:t>goals</a:t>
                </a:r>
              </a:p>
            </p:txBody>
          </p:sp>
        </p:grp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41CD9EEB-490D-4A46-948C-20BEE91444F2}"/>
              </a:ext>
            </a:extLst>
          </p:cNvPr>
          <p:cNvSpPr/>
          <p:nvPr/>
        </p:nvSpPr>
        <p:spPr>
          <a:xfrm>
            <a:off x="446521" y="1223736"/>
            <a:ext cx="33390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GB" sz="2000" dirty="0">
                <a:latin typeface="Helvetica" pitchFamily="2" charset="0"/>
              </a:rPr>
              <a:t>A TASK…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E4329A4-6826-C548-922D-990EB429C1C6}"/>
              </a:ext>
            </a:extLst>
          </p:cNvPr>
          <p:cNvSpPr txBox="1"/>
          <p:nvPr/>
        </p:nvSpPr>
        <p:spPr>
          <a:xfrm>
            <a:off x="446520" y="301299"/>
            <a:ext cx="11292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What is the role of hierarchy in action control, how is it implemented, and does it help us generalise behaviours from one environment to another?</a:t>
            </a:r>
          </a:p>
        </p:txBody>
      </p:sp>
    </p:spTree>
    <p:extLst>
      <p:ext uri="{BB962C8B-B14F-4D97-AF65-F5344CB8AC3E}">
        <p14:creationId xmlns:p14="http://schemas.microsoft.com/office/powerpoint/2010/main" val="1169837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8790</TotalTime>
  <Words>1504</Words>
  <Application>Microsoft Macintosh PowerPoint</Application>
  <PresentationFormat>Widescreen</PresentationFormat>
  <Paragraphs>307</Paragraphs>
  <Slides>18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Helvetica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Gwydion Williams</dc:creator>
  <cp:lastModifiedBy>Gwydion Williams</cp:lastModifiedBy>
  <cp:revision>40</cp:revision>
  <dcterms:created xsi:type="dcterms:W3CDTF">2019-07-06T01:57:05Z</dcterms:created>
  <dcterms:modified xsi:type="dcterms:W3CDTF">2019-07-12T04:27:54Z</dcterms:modified>
</cp:coreProperties>
</file>