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77" r:id="rId4"/>
    <p:sldId id="278" r:id="rId5"/>
    <p:sldId id="279" r:id="rId6"/>
    <p:sldId id="272" r:id="rId7"/>
    <p:sldId id="281" r:id="rId8"/>
    <p:sldId id="282" r:id="rId9"/>
    <p:sldId id="283" r:id="rId10"/>
    <p:sldId id="273" r:id="rId11"/>
    <p:sldId id="274" r:id="rId12"/>
    <p:sldId id="276" r:id="rId13"/>
    <p:sldId id="275" r:id="rId14"/>
    <p:sldId id="284" r:id="rId15"/>
    <p:sldId id="258" r:id="rId16"/>
    <p:sldId id="25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2"/>
    <p:restoredTop sz="79582"/>
  </p:normalViewPr>
  <p:slideViewPr>
    <p:cSldViewPr snapToGrid="0" snapToObjects="1">
      <p:cViewPr varScale="1">
        <p:scale>
          <a:sx n="119" d="100"/>
          <a:sy n="119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49C18-8D86-BB4D-AB5D-0F8248A02484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C863-1BB8-8F40-8BAC-AC29860151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7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5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995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8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4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7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1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3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2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4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C863-1BB8-8F40-8BAC-AC29860151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6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EEE1-787F-E244-AA50-50AC738E5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8EE06-8F2B-004A-A211-FABCCFD9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B0CF-71B3-9D44-883C-73CCF80A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1534-6F07-6E4D-A07A-FDEC59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C0C8-D2FE-834E-9200-FAAD5068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6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0CE0-2145-0E41-B27F-8E1394A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262BB-9E99-E74B-93D8-DC5A7B58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EC04-0281-6B4D-B5A2-9F4F3C0D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57FD-871A-5047-873C-8299987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F2A6-99E8-D046-AB1B-D718665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6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344FD-4698-6844-89BF-95F33860A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2B4C-95D5-3C4D-89F3-8E89B970B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255C-4BCA-EE48-AF11-ED1FC455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5E3D-4D98-654A-BA76-9C730D22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D122-C918-DC42-BA4D-AAC0AFA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803E-ACBF-8D4C-BF2D-377DB8D5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3DCE-A4E4-5542-8D2F-4D62B2D8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9AE4-3437-0344-ACEB-3F21A174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9C83-DEC6-7E48-A4B3-14EB9D2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6AD8-C66D-4A41-92E2-48840A7B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1ADC-7620-E64B-B77A-FC6786E5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38F71-7E0A-4C47-B7E3-5B42A59C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E055-80D0-8940-B81C-FD61EBBC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798B-0523-604B-B3B4-C4FB05DB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F44C-3E43-434E-A912-59D9945B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FEDD-20F6-A341-BB42-186AD861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FF6E-F50D-0D42-91C3-E06ABE54A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BDAC3-3AA5-BB42-8D54-6CA6E626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9446-E49F-FA4C-8D06-BEAE2593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BBD79-D71A-A94A-9A11-2A30DB56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8C2A-6F55-904F-B879-7C0A9607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F525-BAB8-2C49-8EE5-69047BF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098D-B94C-034D-BFC5-F2E324F4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8E5F5-7366-AB4E-867F-238822E0F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8C8B4-E140-1D44-AD37-A4A51A4C1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0FE67-BFDF-234D-9F45-B614D9057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F503A-A61B-CF4C-A9BD-E57CDD42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6F677-2F94-EB42-B6EF-553A4CD0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629B4-CBCA-F44F-B47E-AF2F7FAB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EA19-74CA-624C-9928-10559C55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0EDC7-24F1-9F46-A92D-F7E3B73F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4238D-E994-2445-8556-81564D97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A1B11-03B4-EB44-811C-3AC90845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58A7A-83AA-EA44-8414-8F22D739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4A382-4CC7-664B-9D6A-CD0F591B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01C86-547B-C54A-B13D-758C4AD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EDC6-568A-E241-AC94-2D9F7FC0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DA61-6237-F44B-BADD-BDC17E75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B647E-8772-1444-A4BF-D962DA9F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4765-A47C-FA4C-82A5-154D0405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54DDC-FEA2-C34E-B4D5-8CA46D2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0ECF4-AEC4-B349-8BB9-513E7BE0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BEE1-4919-7443-AEF6-6F25F7A6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DC94D-6F78-0E40-BD84-2889E8741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2F786-A6EC-504E-971D-7D059B37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05A0-F55A-D941-B964-4634375E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B08B6-0959-0F45-BD9F-3DEA4F90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23981-18B3-0A4D-9718-F53D4EB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8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D4471-3521-7141-A8D4-1D1274B3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44E0-EE6E-C343-987C-2E2158DF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37D7-CC24-3A4E-B43A-E7A54CBA7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0618-8527-7344-AC4D-508B6633AD29}" type="datetimeFigureOut">
              <a:rPr lang="en-GB" smtClean="0"/>
              <a:t>10/07/2019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52EF-9938-C941-9A97-AF52303EA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AC68-692E-0449-AF53-A057E8CC2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9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A552A-5C18-B941-8FEB-745E4B0603F1}"/>
              </a:ext>
            </a:extLst>
          </p:cNvPr>
          <p:cNvSpPr txBox="1"/>
          <p:nvPr/>
        </p:nvSpPr>
        <p:spPr>
          <a:xfrm>
            <a:off x="8950815" y="1406505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>
                <a:latin typeface="Helvetica" pitchFamily="2" charset="0"/>
              </a:rPr>
              <a:t>Gwydion Williams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FB518-6030-1D46-9E50-471F20A39581}"/>
              </a:ext>
            </a:extLst>
          </p:cNvPr>
          <p:cNvSpPr txBox="1"/>
          <p:nvPr/>
        </p:nvSpPr>
        <p:spPr>
          <a:xfrm>
            <a:off x="8849826" y="1868171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>
                <a:latin typeface="Helvetica" pitchFamily="2" charset="0"/>
              </a:rPr>
              <a:t>PhD Student, UCL</a:t>
            </a:r>
          </a:p>
        </p:txBody>
      </p:sp>
    </p:spTree>
    <p:extLst>
      <p:ext uri="{BB962C8B-B14F-4D97-AF65-F5344CB8AC3E}">
        <p14:creationId xmlns:p14="http://schemas.microsoft.com/office/powerpoint/2010/main" val="308227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658392"/>
            <a:ext cx="5799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People are able to learn new regimes following only 1 trial under a new imposed regime.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PROJECT…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26092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658392"/>
            <a:ext cx="579908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People are able to learn new regimes following only 1 trial under a new imposed regime.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Helvetica" pitchFamily="2" charset="0"/>
              </a:rPr>
              <a:t>What classes of reinforcement learning models are able to reproduce one-shot and zero-shot learning?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PROJECT…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31100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658392"/>
            <a:ext cx="5799083" cy="2300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People are able to learn new regimes following only 1 trial under a new imposed regime.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Helvetica" pitchFamily="2" charset="0"/>
              </a:rPr>
              <a:t>What classes of reinforcement learning models are able to reproduce one-shot and zero-shot learning?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Flat (i.e., non-hierarchical)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Without history representation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 history representation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PROJECT…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394824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658392"/>
            <a:ext cx="5799083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People are able to learn new regimes following only 1 trial under a new imposed regime.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Helvetica" pitchFamily="2" charset="0"/>
              </a:rPr>
              <a:t>What classes of reinforcement learning models are able to reproduce one-shot and zero-shot learning?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Flat (i.e., non-hierarchical)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Without history representation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 history representation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Hierarchical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Without generalisable action representation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 generalisable action representation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PROJECT…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155696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638F1-3A27-0F4E-9D27-1AB82BA3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679"/>
            <a:ext cx="12192000" cy="26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6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754DE9-3F80-8447-A5EB-2CD1F3E14DF1}"/>
              </a:ext>
            </a:extLst>
          </p:cNvPr>
          <p:cNvGrpSpPr/>
          <p:nvPr/>
        </p:nvGrpSpPr>
        <p:grpSpPr>
          <a:xfrm>
            <a:off x="128017" y="204814"/>
            <a:ext cx="11786616" cy="6648426"/>
            <a:chOff x="6060379" y="554600"/>
            <a:chExt cx="5832343" cy="66484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17924D-35E6-A048-A457-C04DC7D092C4}"/>
                </a:ext>
              </a:extLst>
            </p:cNvPr>
            <p:cNvSpPr txBox="1"/>
            <p:nvPr/>
          </p:nvSpPr>
          <p:spPr>
            <a:xfrm>
              <a:off x="6060379" y="554600"/>
              <a:ext cx="2736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2400" dirty="0">
                  <a:latin typeface="Helvetica" pitchFamily="2" charset="0"/>
                </a:rPr>
                <a:t>PROJECT STEPS</a:t>
              </a:r>
              <a:endParaRPr lang="en-GB" sz="200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50E265B-88A4-7C42-990F-98F835FE19FB}"/>
                    </a:ext>
                  </a:extLst>
                </p:cNvPr>
                <p:cNvSpPr/>
                <p:nvPr/>
              </p:nvSpPr>
              <p:spPr>
                <a:xfrm>
                  <a:off x="6060380" y="1062884"/>
                  <a:ext cx="5832342" cy="61401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Build a model-free hierarchical RL agent with pre-defined options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a14:m>
                  <a:endParaRPr lang="en-GB" dirty="0">
                    <a:latin typeface="Helvetica" pitchFamily="2" charset="0"/>
                  </a:endParaRP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Analyse recovery in response to a regime switch</a:t>
                  </a:r>
                </a:p>
                <a:p>
                  <a:pPr marL="400050" indent="-400050">
                    <a:spcBef>
                      <a:spcPts val="12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Develop the agent such that it is able to learn options through experience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Investigate what form these options take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If not already implemented, enhance the action/option representations such that they are able to be general (i.e., a single option defines repetition at </a:t>
                  </a:r>
                  <a:r>
                    <a:rPr lang="en-GB" sz="1600" b="1" dirty="0">
                      <a:latin typeface="Helvetica" pitchFamily="2" charset="0"/>
                    </a:rPr>
                    <a:t>B</a:t>
                  </a:r>
                  <a:r>
                    <a:rPr lang="en-GB" sz="1600" b="1" baseline="-25000" dirty="0">
                      <a:latin typeface="Helvetica" pitchFamily="2" charset="0"/>
                    </a:rPr>
                    <a:t>0</a:t>
                  </a:r>
                  <a:r>
                    <a:rPr lang="en-GB" sz="1600" dirty="0">
                      <a:latin typeface="Helvetica" pitchFamily="2" charset="0"/>
                    </a:rPr>
                    <a:t> and </a:t>
                  </a:r>
                  <a:r>
                    <a:rPr lang="en-GB" sz="1600" b="1" dirty="0">
                      <a:latin typeface="Helvetica" pitchFamily="2" charset="0"/>
                    </a:rPr>
                    <a:t>B</a:t>
                  </a:r>
                  <a:r>
                    <a:rPr lang="en-GB" sz="1600" b="1" baseline="-25000" dirty="0">
                      <a:latin typeface="Helvetica" pitchFamily="2" charset="0"/>
                    </a:rPr>
                    <a:t>1</a:t>
                  </a:r>
                  <a:r>
                    <a:rPr lang="en-GB" sz="1600" dirty="0">
                      <a:latin typeface="Helvetica" pitchFamily="2" charset="0"/>
                    </a:rPr>
                    <a:t> independently of whether it is a rightwards or a leftwards action being repeated)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Analyse recovery in response to a regime switch</a:t>
                  </a:r>
                </a:p>
                <a:p>
                  <a:pPr marL="400050" indent="-400050">
                    <a:spcBef>
                      <a:spcPts val="12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For comparison, build model-free flat RL agents with and without history included in their state representations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Analyse recovery in response to a regime switch</a:t>
                  </a:r>
                </a:p>
                <a:p>
                  <a:pPr marL="400050" indent="-400050">
                    <a:spcBef>
                      <a:spcPts val="12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Compare speed of recovery of different RL classes (for some fixed learning rate) in response to a regime switch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Are any of the agents capable of performing one-shot learning and zero-shot transfer learning in response to a regime switch? Why do they fail/succeed?</a:t>
                  </a:r>
                </a:p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GB" dirty="0">
                      <a:latin typeface="Helvetica" pitchFamily="2" charset="0"/>
                    </a:rPr>
                    <a:t>Time permitting… 	rather than changing the imposed regime, change the allowable state transitions to 			match the map shown in Fig 2, but keep the imposed regime constant.</a:t>
                  </a:r>
                </a:p>
                <a:p>
                  <a:r>
                    <a:rPr lang="en-GB" dirty="0">
                      <a:latin typeface="Helvetica" pitchFamily="2" charset="0"/>
                    </a:rPr>
                    <a:t>			How do the developed models behave in response to this change?</a:t>
                  </a: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50E265B-88A4-7C42-990F-98F835FE1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80" y="1062884"/>
                  <a:ext cx="5832342" cy="6140142"/>
                </a:xfrm>
                <a:prstGeom prst="rect">
                  <a:avLst/>
                </a:prstGeom>
                <a:blipFill>
                  <a:blip r:embed="rId2"/>
                  <a:stretch>
                    <a:fillRect l="-323" t="-20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204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E628BA1-B2CD-4644-93B4-EBEF80D6C9EB}"/>
              </a:ext>
            </a:extLst>
          </p:cNvPr>
          <p:cNvGrpSpPr/>
          <p:nvPr/>
        </p:nvGrpSpPr>
        <p:grpSpPr>
          <a:xfrm>
            <a:off x="2605811" y="1493641"/>
            <a:ext cx="6980377" cy="3870718"/>
            <a:chOff x="672153" y="1695254"/>
            <a:chExt cx="6980377" cy="38707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08E0E5-CFE6-DD4A-8922-0B486F735F99}"/>
                </a:ext>
              </a:extLst>
            </p:cNvPr>
            <p:cNvGrpSpPr/>
            <p:nvPr/>
          </p:nvGrpSpPr>
          <p:grpSpPr>
            <a:xfrm>
              <a:off x="762126" y="1695254"/>
              <a:ext cx="6890404" cy="3831888"/>
              <a:chOff x="762126" y="1695254"/>
              <a:chExt cx="6890404" cy="3831888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1193544-0B95-F348-B6CC-489D2B71867A}"/>
                  </a:ext>
                </a:extLst>
              </p:cNvPr>
              <p:cNvCxnSpPr>
                <a:cxnSpLocks/>
                <a:stCxn id="149" idx="3"/>
              </p:cNvCxnSpPr>
              <p:nvPr/>
            </p:nvCxnSpPr>
            <p:spPr>
              <a:xfrm flipH="1">
                <a:off x="2394944" y="2305260"/>
                <a:ext cx="518423" cy="523463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AF68D63-4A6C-DA4F-9C76-046F9E9EFE7C}"/>
                  </a:ext>
                </a:extLst>
              </p:cNvPr>
              <p:cNvCxnSpPr>
                <a:cxnSpLocks/>
                <a:stCxn id="135" idx="1"/>
                <a:endCxn id="147" idx="5"/>
              </p:cNvCxnSpPr>
              <p:nvPr/>
            </p:nvCxnSpPr>
            <p:spPr>
              <a:xfrm flipH="1" flipV="1">
                <a:off x="1372132" y="2306976"/>
                <a:ext cx="527981" cy="535154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8C2B99C-D0CA-0448-A808-0CD3AC78E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9738" y="3393195"/>
                <a:ext cx="529342" cy="532158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9FBFD0E-522B-DF48-9056-15E212E84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890" y="3329187"/>
                <a:ext cx="529342" cy="532158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3C7C139-6B33-CA41-95B1-E7DC187EB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896" y="4364115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94ED23A-9CCD-D249-AF54-DF903CFD1B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8480" y="4392875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8BD5FE2-9CEA-9B43-AF05-C9399AD5D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78480" y="3365785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A1F5A40-10F1-AF48-A503-117061E17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160" y="4413935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2E6B11B-1EF2-1346-B205-CFAD432AFAB6}"/>
                  </a:ext>
                </a:extLst>
              </p:cNvPr>
              <p:cNvSpPr/>
              <p:nvPr/>
            </p:nvSpPr>
            <p:spPr>
              <a:xfrm>
                <a:off x="3868471" y="275577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A045935-8E76-1245-922B-71561F685E3F}"/>
                  </a:ext>
                </a:extLst>
              </p:cNvPr>
              <p:cNvSpPr/>
              <p:nvPr/>
            </p:nvSpPr>
            <p:spPr>
              <a:xfrm>
                <a:off x="2830139" y="377497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9805B8D-EF7F-A043-A03F-F98D70292327}"/>
                  </a:ext>
                </a:extLst>
              </p:cNvPr>
              <p:cNvSpPr/>
              <p:nvPr/>
            </p:nvSpPr>
            <p:spPr>
              <a:xfrm>
                <a:off x="4891283" y="378286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40BD32-500D-5547-B10D-41B279CE713F}"/>
                  </a:ext>
                </a:extLst>
              </p:cNvPr>
              <p:cNvSpPr/>
              <p:nvPr/>
            </p:nvSpPr>
            <p:spPr>
              <a:xfrm>
                <a:off x="3868471" y="4812475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D87277-56FA-2943-A238-45F929D7D03E}"/>
                  </a:ext>
                </a:extLst>
              </p:cNvPr>
              <p:cNvSpPr txBox="1"/>
              <p:nvPr/>
            </p:nvSpPr>
            <p:spPr>
              <a:xfrm>
                <a:off x="3948508" y="4929585"/>
                <a:ext cx="5485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B</a:t>
                </a:r>
                <a:r>
                  <a:rPr lang="en-GB" sz="2600" b="1" baseline="-25000" dirty="0">
                    <a:latin typeface="Helvetica" pitchFamily="2" charset="0"/>
                  </a:rPr>
                  <a:t>0</a:t>
                </a:r>
                <a:endParaRPr lang="en-GB" sz="2600" b="1" dirty="0">
                  <a:latin typeface="Helvetica" pitchFamily="2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F8BD264-0BD3-0542-A145-7A6114AB29FE}"/>
                  </a:ext>
                </a:extLst>
              </p:cNvPr>
              <p:cNvSpPr txBox="1"/>
              <p:nvPr/>
            </p:nvSpPr>
            <p:spPr>
              <a:xfrm>
                <a:off x="4010224" y="2865007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D</a:t>
                </a:r>
                <a:endParaRPr lang="en-GB" sz="2600" b="1" baseline="-25000" dirty="0">
                  <a:latin typeface="Helvetica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E6BC9C3-49AF-D949-8645-5D359E8ABB24}"/>
                  </a:ext>
                </a:extLst>
              </p:cNvPr>
              <p:cNvSpPr txBox="1"/>
              <p:nvPr/>
            </p:nvSpPr>
            <p:spPr>
              <a:xfrm>
                <a:off x="4898013" y="3923198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SG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76DCD86-9884-054C-AEFB-7EAEB30370EC}"/>
                  </a:ext>
                </a:extLst>
              </p:cNvPr>
              <p:cNvSpPr txBox="1"/>
              <p:nvPr/>
            </p:nvSpPr>
            <p:spPr>
              <a:xfrm>
                <a:off x="2837561" y="3921852"/>
                <a:ext cx="70724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SG</a:t>
                </a:r>
                <a:r>
                  <a:rPr lang="en-GB" sz="2200" b="1" baseline="-25000" dirty="0">
                    <a:latin typeface="Helvetica" pitchFamily="2" charset="0"/>
                  </a:rPr>
                  <a:t>L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067F049-8CB2-FE49-8246-88600DD44E0B}"/>
                  </a:ext>
                </a:extLst>
              </p:cNvPr>
              <p:cNvSpPr/>
              <p:nvPr/>
            </p:nvSpPr>
            <p:spPr>
              <a:xfrm>
                <a:off x="5915051" y="2754060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2B45A40-1D86-0645-A812-5D6D70A55ED5}"/>
                  </a:ext>
                </a:extLst>
              </p:cNvPr>
              <p:cNvSpPr/>
              <p:nvPr/>
            </p:nvSpPr>
            <p:spPr>
              <a:xfrm>
                <a:off x="1795452" y="2737469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B3F485F-CE09-3745-ACEF-4C20EEA79DF5}"/>
                  </a:ext>
                </a:extLst>
              </p:cNvPr>
              <p:cNvCxnSpPr>
                <a:cxnSpLocks/>
                <a:stCxn id="134" idx="3"/>
                <a:endCxn id="126" idx="7"/>
              </p:cNvCxnSpPr>
              <p:nvPr/>
            </p:nvCxnSpPr>
            <p:spPr>
              <a:xfrm flipH="1">
                <a:off x="5501289" y="3364066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AC48123-D817-0948-864B-92B8A2EC1626}"/>
                  </a:ext>
                </a:extLst>
              </p:cNvPr>
              <p:cNvSpPr txBox="1"/>
              <p:nvPr/>
            </p:nvSpPr>
            <p:spPr>
              <a:xfrm>
                <a:off x="1909851" y="2876804"/>
                <a:ext cx="49244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B</a:t>
                </a:r>
                <a:r>
                  <a:rPr lang="en-GB" sz="2200" b="1" baseline="-25000" dirty="0">
                    <a:latin typeface="Helvetica" pitchFamily="2" charset="0"/>
                  </a:rPr>
                  <a:t>1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E923451-BAF8-CA41-80F5-57D91ABCE238}"/>
                  </a:ext>
                </a:extLst>
              </p:cNvPr>
              <p:cNvSpPr txBox="1"/>
              <p:nvPr/>
            </p:nvSpPr>
            <p:spPr>
              <a:xfrm>
                <a:off x="6036207" y="2897510"/>
                <a:ext cx="49244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B</a:t>
                </a:r>
                <a:r>
                  <a:rPr lang="en-GB" sz="2200" b="1" baseline="-25000" dirty="0">
                    <a:latin typeface="Helvetica" pitchFamily="2" charset="0"/>
                  </a:rPr>
                  <a:t>1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2CBB74D-88E7-E44D-8945-41A75F2F6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01292" y="2310084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665318E-0034-EB47-BC26-EBE8A8C21FBE}"/>
                  </a:ext>
                </a:extLst>
              </p:cNvPr>
              <p:cNvSpPr/>
              <p:nvPr/>
            </p:nvSpPr>
            <p:spPr>
              <a:xfrm>
                <a:off x="4891283" y="1700075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1AAC9F-AF0A-7F4A-AE83-2069796A2E65}"/>
                  </a:ext>
                </a:extLst>
              </p:cNvPr>
              <p:cNvSpPr txBox="1"/>
              <p:nvPr/>
            </p:nvSpPr>
            <p:spPr>
              <a:xfrm>
                <a:off x="4955290" y="1809306"/>
                <a:ext cx="58060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G</a:t>
                </a:r>
                <a:r>
                  <a:rPr lang="en-GB" sz="2600" b="1" baseline="-25000" dirty="0">
                    <a:latin typeface="Helvetica" pitchFamily="2" charset="0"/>
                  </a:rPr>
                  <a:t>L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4B0B4D0-D251-FC49-A5A5-97D5AB01A6F3}"/>
                  </a:ext>
                </a:extLst>
              </p:cNvPr>
              <p:cNvSpPr/>
              <p:nvPr/>
            </p:nvSpPr>
            <p:spPr>
              <a:xfrm>
                <a:off x="6937863" y="1698359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250E387-BD5B-C843-A92C-593E67A67379}"/>
                  </a:ext>
                </a:extLst>
              </p:cNvPr>
              <p:cNvCxnSpPr>
                <a:cxnSpLocks/>
                <a:stCxn id="143" idx="3"/>
              </p:cNvCxnSpPr>
              <p:nvPr/>
            </p:nvCxnSpPr>
            <p:spPr>
              <a:xfrm flipH="1">
                <a:off x="6524101" y="2308365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C9F8D6-C829-FA42-80B0-454235C63690}"/>
                  </a:ext>
                </a:extLst>
              </p:cNvPr>
              <p:cNvSpPr txBox="1"/>
              <p:nvPr/>
            </p:nvSpPr>
            <p:spPr>
              <a:xfrm>
                <a:off x="7034975" y="1841809"/>
                <a:ext cx="5405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0B8C5B14-FB3D-3144-BAA4-2F4BA8C2CD99}"/>
                  </a:ext>
                </a:extLst>
              </p:cNvPr>
              <p:cNvSpPr/>
              <p:nvPr/>
            </p:nvSpPr>
            <p:spPr>
              <a:xfrm>
                <a:off x="762126" y="169697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B308302-CBB8-6741-A1F7-2D7206D1B20A}"/>
                  </a:ext>
                </a:extLst>
              </p:cNvPr>
              <p:cNvSpPr txBox="1"/>
              <p:nvPr/>
            </p:nvSpPr>
            <p:spPr>
              <a:xfrm>
                <a:off x="826133" y="1806201"/>
                <a:ext cx="58060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G</a:t>
                </a:r>
                <a:r>
                  <a:rPr lang="en-GB" sz="2600" b="1" baseline="-25000" dirty="0">
                    <a:latin typeface="Helvetica" pitchFamily="2" charset="0"/>
                  </a:rPr>
                  <a:t>L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9F74A163-2B3F-4C46-8BE8-53B5001E4C42}"/>
                  </a:ext>
                </a:extLst>
              </p:cNvPr>
              <p:cNvSpPr/>
              <p:nvPr/>
            </p:nvSpPr>
            <p:spPr>
              <a:xfrm>
                <a:off x="2808706" y="169525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43D2BA4-E064-5C40-833C-BBE51CD1CA43}"/>
                  </a:ext>
                </a:extLst>
              </p:cNvPr>
              <p:cNvSpPr txBox="1"/>
              <p:nvPr/>
            </p:nvSpPr>
            <p:spPr>
              <a:xfrm>
                <a:off x="2905818" y="1838704"/>
                <a:ext cx="5405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31DA185-609E-6446-8577-9BB074800F54}"/>
                  </a:ext>
                </a:extLst>
              </p:cNvPr>
              <p:cNvCxnSpPr>
                <a:cxnSpLocks/>
                <a:stCxn id="124" idx="3"/>
                <a:endCxn id="125" idx="7"/>
              </p:cNvCxnSpPr>
              <p:nvPr/>
            </p:nvCxnSpPr>
            <p:spPr>
              <a:xfrm flipH="1">
                <a:off x="3440145" y="3365782"/>
                <a:ext cx="532987" cy="5138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02C6182-B3D1-604E-BD66-42022BF65B1F}"/>
                </a:ext>
              </a:extLst>
            </p:cNvPr>
            <p:cNvGrpSpPr/>
            <p:nvPr/>
          </p:nvGrpSpPr>
          <p:grpSpPr>
            <a:xfrm>
              <a:off x="672153" y="3839536"/>
              <a:ext cx="1778646" cy="1726436"/>
              <a:chOff x="6464512" y="1025381"/>
              <a:chExt cx="1778646" cy="172643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26635C7-F08E-9342-97B7-8C483318CD56}"/>
                  </a:ext>
                </a:extLst>
              </p:cNvPr>
              <p:cNvSpPr txBox="1"/>
              <p:nvPr/>
            </p:nvSpPr>
            <p:spPr>
              <a:xfrm>
                <a:off x="6891506" y="1297133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ADE4491-CC0A-7C41-918F-1D7B2785A5F3}"/>
                  </a:ext>
                </a:extLst>
              </p:cNvPr>
              <p:cNvSpPr txBox="1"/>
              <p:nvPr/>
            </p:nvSpPr>
            <p:spPr>
              <a:xfrm>
                <a:off x="6891506" y="1025381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A43BCBB-2129-9541-8BFD-0C90BF173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E51FCEB-C8BE-5944-B5B6-C953559BCC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28FA440-5AD8-BC4B-A3DA-146D7367BF7F}"/>
                  </a:ext>
                </a:extLst>
              </p:cNvPr>
              <p:cNvSpPr txBox="1"/>
              <p:nvPr/>
            </p:nvSpPr>
            <p:spPr>
              <a:xfrm>
                <a:off x="6545307" y="156887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A54A29A-44D2-7D46-B0FA-881CDE51CA4B}"/>
                  </a:ext>
                </a:extLst>
              </p:cNvPr>
              <p:cNvSpPr txBox="1"/>
              <p:nvPr/>
            </p:nvSpPr>
            <p:spPr>
              <a:xfrm>
                <a:off x="6891506" y="1568875"/>
                <a:ext cx="1351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80BDE46-AAA2-2040-B247-6CAACBB4D65C}"/>
                  </a:ext>
                </a:extLst>
              </p:cNvPr>
              <p:cNvSpPr txBox="1"/>
              <p:nvPr/>
            </p:nvSpPr>
            <p:spPr>
              <a:xfrm>
                <a:off x="6464512" y="1839383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D5B499F-95BF-9F42-84B9-3E4E6A905625}"/>
                  </a:ext>
                </a:extLst>
              </p:cNvPr>
              <p:cNvSpPr txBox="1"/>
              <p:nvPr/>
            </p:nvSpPr>
            <p:spPr>
              <a:xfrm>
                <a:off x="6894067" y="1839383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5BE701C-7ED0-8641-9EDF-55238770F8D6}"/>
                  </a:ext>
                </a:extLst>
              </p:cNvPr>
              <p:cNvSpPr txBox="1"/>
              <p:nvPr/>
            </p:nvSpPr>
            <p:spPr>
              <a:xfrm>
                <a:off x="6547869" y="211112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D1E7276-A67D-4D4B-9682-353E8E79E9D9}"/>
                  </a:ext>
                </a:extLst>
              </p:cNvPr>
              <p:cNvSpPr txBox="1"/>
              <p:nvPr/>
            </p:nvSpPr>
            <p:spPr>
              <a:xfrm>
                <a:off x="6894067" y="2111125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E76932-7458-DC4A-AEF5-E709C26F65C8}"/>
                  </a:ext>
                </a:extLst>
              </p:cNvPr>
              <p:cNvSpPr txBox="1"/>
              <p:nvPr/>
            </p:nvSpPr>
            <p:spPr>
              <a:xfrm>
                <a:off x="6538895" y="2382485"/>
                <a:ext cx="36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C7B82A0-74A1-0D4E-8591-A3EAC498E5CC}"/>
                  </a:ext>
                </a:extLst>
              </p:cNvPr>
              <p:cNvSpPr txBox="1"/>
              <p:nvPr/>
            </p:nvSpPr>
            <p:spPr>
              <a:xfrm>
                <a:off x="6891505" y="2382485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goal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646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4CB20F-F487-6643-83A9-27AF4F737ADA}"/>
              </a:ext>
            </a:extLst>
          </p:cNvPr>
          <p:cNvCxnSpPr>
            <a:cxnSpLocks/>
          </p:cNvCxnSpPr>
          <p:nvPr/>
        </p:nvCxnSpPr>
        <p:spPr>
          <a:xfrm flipH="1">
            <a:off x="5918196" y="4006627"/>
            <a:ext cx="517465" cy="524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302B244-204B-6D40-AA61-EE1AC4CA12E5}"/>
              </a:ext>
            </a:extLst>
          </p:cNvPr>
          <p:cNvCxnSpPr>
            <a:cxnSpLocks/>
          </p:cNvCxnSpPr>
          <p:nvPr/>
        </p:nvCxnSpPr>
        <p:spPr>
          <a:xfrm flipH="1" flipV="1">
            <a:off x="5918196" y="2979537"/>
            <a:ext cx="517465" cy="5217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7F6E44-E33B-E74A-BF5D-58E385A51FF4}"/>
              </a:ext>
            </a:extLst>
          </p:cNvPr>
          <p:cNvCxnSpPr>
            <a:cxnSpLocks/>
          </p:cNvCxnSpPr>
          <p:nvPr/>
        </p:nvCxnSpPr>
        <p:spPr>
          <a:xfrm>
            <a:off x="4879862" y="1942033"/>
            <a:ext cx="532986" cy="5321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D400B1-7366-304E-9544-D70D77199C17}"/>
              </a:ext>
            </a:extLst>
          </p:cNvPr>
          <p:cNvCxnSpPr>
            <a:cxnSpLocks/>
          </p:cNvCxnSpPr>
          <p:nvPr/>
        </p:nvCxnSpPr>
        <p:spPr>
          <a:xfrm flipH="1">
            <a:off x="5918196" y="1949929"/>
            <a:ext cx="517465" cy="524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0D991C2-E830-3F4D-9618-F3E94257745C}"/>
              </a:ext>
            </a:extLst>
          </p:cNvPr>
          <p:cNvCxnSpPr>
            <a:cxnSpLocks/>
            <a:stCxn id="75" idx="7"/>
            <a:endCxn id="74" idx="3"/>
          </p:cNvCxnSpPr>
          <p:nvPr/>
        </p:nvCxnSpPr>
        <p:spPr>
          <a:xfrm flipV="1">
            <a:off x="4879861" y="2979534"/>
            <a:ext cx="532987" cy="5138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07E7C6-94C4-034F-A06C-2ABBF7E533FA}"/>
              </a:ext>
            </a:extLst>
          </p:cNvPr>
          <p:cNvCxnSpPr>
            <a:cxnSpLocks/>
            <a:stCxn id="75" idx="5"/>
            <a:endCxn id="77" idx="1"/>
          </p:cNvCxnSpPr>
          <p:nvPr/>
        </p:nvCxnSpPr>
        <p:spPr>
          <a:xfrm>
            <a:off x="4879861" y="3998730"/>
            <a:ext cx="532987" cy="5321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FBE4137-0B43-834A-B426-EF2483F68710}"/>
              </a:ext>
            </a:extLst>
          </p:cNvPr>
          <p:cNvSpPr/>
          <p:nvPr/>
        </p:nvSpPr>
        <p:spPr>
          <a:xfrm>
            <a:off x="4269855" y="1332026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44C3E6B-B46F-F14E-916C-C2912092DBB6}"/>
              </a:ext>
            </a:extLst>
          </p:cNvPr>
          <p:cNvSpPr/>
          <p:nvPr/>
        </p:nvSpPr>
        <p:spPr>
          <a:xfrm>
            <a:off x="6330999" y="1339922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18B123-1163-BE42-9B90-F01EF26D6644}"/>
              </a:ext>
            </a:extLst>
          </p:cNvPr>
          <p:cNvSpPr/>
          <p:nvPr/>
        </p:nvSpPr>
        <p:spPr>
          <a:xfrm>
            <a:off x="5308187" y="2369528"/>
            <a:ext cx="714667" cy="7146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8CA68C2-E8DE-E84E-A127-80398D62F8F3}"/>
              </a:ext>
            </a:extLst>
          </p:cNvPr>
          <p:cNvSpPr/>
          <p:nvPr/>
        </p:nvSpPr>
        <p:spPr>
          <a:xfrm>
            <a:off x="4269855" y="3388724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54C003-6864-7345-9F6C-43E81D67DA6A}"/>
              </a:ext>
            </a:extLst>
          </p:cNvPr>
          <p:cNvSpPr/>
          <p:nvPr/>
        </p:nvSpPr>
        <p:spPr>
          <a:xfrm>
            <a:off x="6330999" y="3396620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6EC6B4-05D6-E447-BC7A-BF374062A334}"/>
              </a:ext>
            </a:extLst>
          </p:cNvPr>
          <p:cNvSpPr/>
          <p:nvPr/>
        </p:nvSpPr>
        <p:spPr>
          <a:xfrm>
            <a:off x="5308187" y="4426227"/>
            <a:ext cx="714667" cy="7146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124525-6B90-F349-B72C-9989FC6EDA3A}"/>
              </a:ext>
            </a:extLst>
          </p:cNvPr>
          <p:cNvSpPr txBox="1"/>
          <p:nvPr/>
        </p:nvSpPr>
        <p:spPr>
          <a:xfrm>
            <a:off x="5477191" y="4543337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600" b="1" dirty="0">
                <a:latin typeface="Helvetica" pitchFamily="2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91D290-E4AD-7141-B5FA-0BB8B014E9F7}"/>
              </a:ext>
            </a:extLst>
          </p:cNvPr>
          <p:cNvSpPr txBox="1"/>
          <p:nvPr/>
        </p:nvSpPr>
        <p:spPr>
          <a:xfrm>
            <a:off x="5477191" y="2478759"/>
            <a:ext cx="370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600" b="1" dirty="0">
                <a:latin typeface="Helvetica" pitchFamily="2" charset="0"/>
              </a:rPr>
              <a:t>4</a:t>
            </a:r>
            <a:endParaRPr lang="en-GB" sz="2600" b="1" baseline="-25000" dirty="0">
              <a:latin typeface="Helvetica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8D88C-D874-B946-918A-93A36A0EED21}"/>
              </a:ext>
            </a:extLst>
          </p:cNvPr>
          <p:cNvSpPr txBox="1"/>
          <p:nvPr/>
        </p:nvSpPr>
        <p:spPr>
          <a:xfrm>
            <a:off x="6530891" y="35369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996C69-3EC6-4449-8653-4D7BE7B69428}"/>
              </a:ext>
            </a:extLst>
          </p:cNvPr>
          <p:cNvSpPr txBox="1"/>
          <p:nvPr/>
        </p:nvSpPr>
        <p:spPr>
          <a:xfrm>
            <a:off x="6524161" y="147346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273C18-2108-BB46-B9F6-A019C95F5C51}"/>
              </a:ext>
            </a:extLst>
          </p:cNvPr>
          <p:cNvSpPr txBox="1"/>
          <p:nvPr/>
        </p:nvSpPr>
        <p:spPr>
          <a:xfrm>
            <a:off x="4459113" y="147684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21A821E-9408-A348-B251-2F62B4638305}"/>
              </a:ext>
            </a:extLst>
          </p:cNvPr>
          <p:cNvSpPr txBox="1"/>
          <p:nvPr/>
        </p:nvSpPr>
        <p:spPr>
          <a:xfrm>
            <a:off x="4460019" y="353560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28A2D6-449B-D147-8426-FE34E3DD33FC}"/>
              </a:ext>
            </a:extLst>
          </p:cNvPr>
          <p:cNvSpPr/>
          <p:nvPr/>
        </p:nvSpPr>
        <p:spPr>
          <a:xfrm>
            <a:off x="7354767" y="2367812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1AD1320-5922-7641-A125-9AA5FCEEBC39}"/>
              </a:ext>
            </a:extLst>
          </p:cNvPr>
          <p:cNvSpPr/>
          <p:nvPr/>
        </p:nvSpPr>
        <p:spPr>
          <a:xfrm>
            <a:off x="3235168" y="2351221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EF535-F580-0347-ABBE-489CBDDE2252}"/>
              </a:ext>
            </a:extLst>
          </p:cNvPr>
          <p:cNvCxnSpPr>
            <a:cxnSpLocks/>
            <a:stCxn id="84" idx="3"/>
            <a:endCxn id="76" idx="7"/>
          </p:cNvCxnSpPr>
          <p:nvPr/>
        </p:nvCxnSpPr>
        <p:spPr>
          <a:xfrm flipH="1">
            <a:off x="6941005" y="2977818"/>
            <a:ext cx="518423" cy="523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037FD4-CEE6-DF44-B60B-D6D23A037F35}"/>
              </a:ext>
            </a:extLst>
          </p:cNvPr>
          <p:cNvCxnSpPr>
            <a:cxnSpLocks/>
            <a:stCxn id="85" idx="5"/>
            <a:endCxn id="75" idx="1"/>
          </p:cNvCxnSpPr>
          <p:nvPr/>
        </p:nvCxnSpPr>
        <p:spPr>
          <a:xfrm>
            <a:off x="3845174" y="2961227"/>
            <a:ext cx="529342" cy="5321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B83B8F1-0B9C-AD4C-9061-8C027E39322C}"/>
              </a:ext>
            </a:extLst>
          </p:cNvPr>
          <p:cNvSpPr txBox="1"/>
          <p:nvPr/>
        </p:nvSpPr>
        <p:spPr>
          <a:xfrm>
            <a:off x="3424909" y="249055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05FDF4-5A6D-114F-87AC-F5BE7A3E532D}"/>
              </a:ext>
            </a:extLst>
          </p:cNvPr>
          <p:cNvSpPr txBox="1"/>
          <p:nvPr/>
        </p:nvSpPr>
        <p:spPr>
          <a:xfrm>
            <a:off x="7551266" y="251126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46E870-E8EC-2546-BEE4-C156A09A3B30}"/>
              </a:ext>
            </a:extLst>
          </p:cNvPr>
          <p:cNvGrpSpPr/>
          <p:nvPr/>
        </p:nvGrpSpPr>
        <p:grpSpPr>
          <a:xfrm>
            <a:off x="8377579" y="3332544"/>
            <a:ext cx="2388500" cy="2187365"/>
            <a:chOff x="7796582" y="3794529"/>
            <a:chExt cx="2388500" cy="2187365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962E2ED-1965-FC47-83E6-F5EDF176BF6A}"/>
                </a:ext>
              </a:extLst>
            </p:cNvPr>
            <p:cNvCxnSpPr>
              <a:cxnSpLocks/>
            </p:cNvCxnSpPr>
            <p:nvPr/>
          </p:nvCxnSpPr>
          <p:spPr>
            <a:xfrm>
              <a:off x="8201781" y="4103391"/>
              <a:ext cx="1559249" cy="154220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FEE355-1BC5-1248-BB37-77BBD519A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1781" y="4103391"/>
              <a:ext cx="1559250" cy="154220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C70205-8205-9F46-BCE7-F68284776491}"/>
                </a:ext>
              </a:extLst>
            </p:cNvPr>
            <p:cNvSpPr txBox="1"/>
            <p:nvPr/>
          </p:nvSpPr>
          <p:spPr>
            <a:xfrm>
              <a:off x="9674352" y="381281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NE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979CD31-B726-3440-9DE9-BE4BE663ABB9}"/>
                </a:ext>
              </a:extLst>
            </p:cNvPr>
            <p:cNvSpPr txBox="1"/>
            <p:nvPr/>
          </p:nvSpPr>
          <p:spPr>
            <a:xfrm>
              <a:off x="9692639" y="558513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SE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2FB4FCD-C8FD-C749-B034-62D5D0BCF1EC}"/>
                </a:ext>
              </a:extLst>
            </p:cNvPr>
            <p:cNvSpPr txBox="1"/>
            <p:nvPr/>
          </p:nvSpPr>
          <p:spPr>
            <a:xfrm>
              <a:off x="7796582" y="379452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NW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7BC015D-31EE-474F-8E88-9138815477BE}"/>
                </a:ext>
              </a:extLst>
            </p:cNvPr>
            <p:cNvSpPr txBox="1"/>
            <p:nvPr/>
          </p:nvSpPr>
          <p:spPr>
            <a:xfrm>
              <a:off x="7819497" y="561256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SW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2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232880"/>
            <a:ext cx="1129283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SOME MOTIVATION…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Hierarchical structures are pervasive in human behaviour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40848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232880"/>
            <a:ext cx="11292839" cy="285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SOME MOTIVATION…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Hierarchical structures are pervasive in human behaviour</a:t>
            </a:r>
          </a:p>
          <a:p>
            <a:pPr marL="342900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The goal-directedness of human action is often explained in reinforcement learning (RL) terms, however…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RL is limited by the </a:t>
            </a:r>
            <a:r>
              <a:rPr lang="en-GB" i="1" dirty="0">
                <a:latin typeface="Helvetica" pitchFamily="2" charset="0"/>
              </a:rPr>
              <a:t>scaling problem</a:t>
            </a:r>
            <a:r>
              <a:rPr lang="en-GB" dirty="0">
                <a:latin typeface="Helvetica" pitchFamily="2" charset="0"/>
              </a:rPr>
              <a:t> 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If the brain implements RL-like mechanisms, the scaling problem must pertain in the brain as it does in machine learning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Hierarchical action control presents one solution to the scaling problem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9907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D3431A60-1911-1B47-906F-917754BB4D6D}"/>
              </a:ext>
            </a:extLst>
          </p:cNvPr>
          <p:cNvSpPr/>
          <p:nvPr/>
        </p:nvSpPr>
        <p:spPr>
          <a:xfrm>
            <a:off x="483096" y="4460912"/>
            <a:ext cx="10187952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1F20471-CA7F-8E4E-ACB7-BAB550FAD137}"/>
              </a:ext>
            </a:extLst>
          </p:cNvPr>
          <p:cNvSpPr/>
          <p:nvPr/>
        </p:nvSpPr>
        <p:spPr>
          <a:xfrm>
            <a:off x="473952" y="4762004"/>
            <a:ext cx="4966728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232880"/>
            <a:ext cx="11292839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SOME MOTIVATION…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Hierarchical structures are pervasive in human behaviour</a:t>
            </a:r>
          </a:p>
          <a:p>
            <a:pPr marL="342900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The goal-directedness of human action is often explained in reinforcement learning (RL) terms, however…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RL is limited by the </a:t>
            </a:r>
            <a:r>
              <a:rPr lang="en-GB" i="1" dirty="0">
                <a:latin typeface="Helvetica" pitchFamily="2" charset="0"/>
              </a:rPr>
              <a:t>scaling problem</a:t>
            </a:r>
            <a:r>
              <a:rPr lang="en-GB" dirty="0">
                <a:latin typeface="Helvetica" pitchFamily="2" charset="0"/>
              </a:rPr>
              <a:t> 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If the brain implements RL-like mechanisms, the scaling problem must pertain in the brain as it does in machine learning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Hierarchical action control presents one solution to the scaling problem</a:t>
            </a:r>
          </a:p>
          <a:p>
            <a:pPr>
              <a:spcAft>
                <a:spcPts val="600"/>
              </a:spcAft>
            </a:pPr>
            <a:endParaRPr lang="en-GB" dirty="0">
              <a:latin typeface="Helvetica" pitchFamily="2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Hierarchical RL presents a framework which could be applied to study human behavioural hierarchy, its implementation, and its utility.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209434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5B00EBF1-FDD7-EC45-B90C-4868C8CDD95E}"/>
              </a:ext>
            </a:extLst>
          </p:cNvPr>
          <p:cNvSpPr/>
          <p:nvPr/>
        </p:nvSpPr>
        <p:spPr>
          <a:xfrm>
            <a:off x="483096" y="5207686"/>
            <a:ext cx="10297680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5FE6E4-7424-8840-BE76-5AC29B483B89}"/>
              </a:ext>
            </a:extLst>
          </p:cNvPr>
          <p:cNvSpPr/>
          <p:nvPr/>
        </p:nvSpPr>
        <p:spPr>
          <a:xfrm>
            <a:off x="483096" y="5515682"/>
            <a:ext cx="8788920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3431A60-1911-1B47-906F-917754BB4D6D}"/>
              </a:ext>
            </a:extLst>
          </p:cNvPr>
          <p:cNvSpPr/>
          <p:nvPr/>
        </p:nvSpPr>
        <p:spPr>
          <a:xfrm>
            <a:off x="483096" y="4460912"/>
            <a:ext cx="10187952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1F20471-CA7F-8E4E-ACB7-BAB550FAD137}"/>
              </a:ext>
            </a:extLst>
          </p:cNvPr>
          <p:cNvSpPr/>
          <p:nvPr/>
        </p:nvSpPr>
        <p:spPr>
          <a:xfrm>
            <a:off x="473952" y="4762004"/>
            <a:ext cx="4966728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232880"/>
            <a:ext cx="11292839" cy="467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SOME MOTIVATION…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Hierarchical structures are pervasive in human behaviour</a:t>
            </a:r>
          </a:p>
          <a:p>
            <a:pPr marL="342900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The goal-directedness of human action is often explained in reinforcement learning (RL) terms, however…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RL is limited by the </a:t>
            </a:r>
            <a:r>
              <a:rPr lang="en-GB" i="1" dirty="0">
                <a:latin typeface="Helvetica" pitchFamily="2" charset="0"/>
              </a:rPr>
              <a:t>scaling problem</a:t>
            </a:r>
            <a:r>
              <a:rPr lang="en-GB" dirty="0">
                <a:latin typeface="Helvetica" pitchFamily="2" charset="0"/>
              </a:rPr>
              <a:t> 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If the brain implements RL-like mechanisms, the scaling problem must pertain in the brain as it does in machine learning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Hierarchical action control presents one solution to the scaling problem</a:t>
            </a:r>
          </a:p>
          <a:p>
            <a:pPr>
              <a:spcAft>
                <a:spcPts val="600"/>
              </a:spcAft>
            </a:pPr>
            <a:endParaRPr lang="en-GB" dirty="0">
              <a:latin typeface="Helvetica" pitchFamily="2" charset="0"/>
            </a:endParaRPr>
          </a:p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Hierarchical RL presents a framework which could be applied to study human behavioural hierarchy, its implementation, and its utility.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options framework, which supplements the set of primitive actions found in flat RL with temporally abstract options,</a:t>
            </a:r>
            <a:r>
              <a:rPr lang="en-GB" sz="2000" b="1" dirty="0">
                <a:latin typeface="Helvetica" pitchFamily="2" charset="0"/>
              </a:rPr>
              <a:t> </a:t>
            </a:r>
            <a:r>
              <a:rPr lang="en-GB" sz="2000" dirty="0">
                <a:latin typeface="Helvetica" pitchFamily="2" charset="0"/>
              </a:rPr>
              <a:t>is one popular implementation of hierarchical RL.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2B095-646C-334E-B2F4-0F8D8B7CA75E}"/>
              </a:ext>
            </a:extLst>
          </p:cNvPr>
          <p:cNvSpPr txBox="1"/>
          <p:nvPr/>
        </p:nvSpPr>
        <p:spPr>
          <a:xfrm>
            <a:off x="8297065" y="6317340"/>
            <a:ext cx="365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latin typeface="Helvetica" pitchFamily="2" charset="0"/>
                <a:cs typeface="Arial" panose="020B0604020202020204" pitchFamily="34" charset="0"/>
              </a:rPr>
              <a:t>Sutton, Precup &amp; Singh (1999)</a:t>
            </a:r>
          </a:p>
        </p:txBody>
      </p:sp>
    </p:spTree>
    <p:extLst>
      <p:ext uri="{BB962C8B-B14F-4D97-AF65-F5344CB8AC3E}">
        <p14:creationId xmlns:p14="http://schemas.microsoft.com/office/powerpoint/2010/main" val="222647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1" y="1708087"/>
            <a:ext cx="5551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For reward, the agent must navigate from </a:t>
            </a:r>
            <a:r>
              <a:rPr lang="en-GB" b="1" dirty="0">
                <a:latin typeface="Helvetica" pitchFamily="2" charset="0"/>
              </a:rPr>
              <a:t>B</a:t>
            </a:r>
            <a:r>
              <a:rPr lang="en-GB" b="1" baseline="-25000" dirty="0">
                <a:latin typeface="Helvetica" pitchFamily="2" charset="0"/>
              </a:rPr>
              <a:t>0 </a:t>
            </a:r>
            <a:r>
              <a:rPr lang="en-GB" dirty="0">
                <a:latin typeface="Helvetica" pitchFamily="2" charset="0"/>
              </a:rPr>
              <a:t>to one of the two goal locations (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L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R</a:t>
            </a:r>
            <a:r>
              <a:rPr lang="en-GB" dirty="0">
                <a:latin typeface="Helvetica" pitchFamily="2" charset="0"/>
              </a:rPr>
              <a:t>) via one of the two sub-goal locations (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b="1" baseline="-25000" dirty="0">
                <a:latin typeface="Helvetica" pitchFamily="2" charset="0"/>
              </a:rPr>
              <a:t>L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b="1" baseline="-25000" dirty="0">
                <a:latin typeface="Helvetica" pitchFamily="2" charset="0"/>
              </a:rPr>
              <a:t>R</a:t>
            </a:r>
            <a:r>
              <a:rPr lang="en-GB" dirty="0">
                <a:latin typeface="Helvetica" pitchFamily="2" charset="0"/>
              </a:rPr>
              <a:t>).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187169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1" y="1708087"/>
            <a:ext cx="55512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For reward, the agent must navigate from </a:t>
            </a:r>
            <a:r>
              <a:rPr lang="en-GB" b="1" dirty="0">
                <a:latin typeface="Helvetica" pitchFamily="2" charset="0"/>
              </a:rPr>
              <a:t>B</a:t>
            </a:r>
            <a:r>
              <a:rPr lang="en-GB" b="1" baseline="-25000" dirty="0">
                <a:latin typeface="Helvetica" pitchFamily="2" charset="0"/>
              </a:rPr>
              <a:t>0 </a:t>
            </a:r>
            <a:r>
              <a:rPr lang="en-GB" dirty="0">
                <a:latin typeface="Helvetica" pitchFamily="2" charset="0"/>
              </a:rPr>
              <a:t>to one of the two goal locations (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L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R</a:t>
            </a:r>
            <a:r>
              <a:rPr lang="en-GB" dirty="0">
                <a:latin typeface="Helvetica" pitchFamily="2" charset="0"/>
              </a:rPr>
              <a:t>) via one of the two sub-goal locations (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b="1" baseline="-25000" dirty="0">
                <a:latin typeface="Helvetica" pitchFamily="2" charset="0"/>
              </a:rPr>
              <a:t>L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b="1" baseline="-25000" dirty="0">
                <a:latin typeface="Helvetica" pitchFamily="2" charset="0"/>
              </a:rPr>
              <a:t>R</a:t>
            </a:r>
            <a:r>
              <a:rPr lang="en-GB" dirty="0">
                <a:latin typeface="Helvetica" pitchFamily="2" charset="0"/>
              </a:rPr>
              <a:t>).</a:t>
            </a:r>
          </a:p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The correct sub-goal location on each trial is instructed, and the two sides are equiprobable.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222231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1" y="1708087"/>
            <a:ext cx="555121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For reward, the agent must navigate from </a:t>
            </a:r>
            <a:r>
              <a:rPr lang="en-GB" b="1" dirty="0">
                <a:latin typeface="Helvetica" pitchFamily="2" charset="0"/>
              </a:rPr>
              <a:t>B</a:t>
            </a:r>
            <a:r>
              <a:rPr lang="en-GB" b="1" baseline="-25000" dirty="0">
                <a:latin typeface="Helvetica" pitchFamily="2" charset="0"/>
              </a:rPr>
              <a:t>0 </a:t>
            </a:r>
            <a:r>
              <a:rPr lang="en-GB" dirty="0">
                <a:latin typeface="Helvetica" pitchFamily="2" charset="0"/>
              </a:rPr>
              <a:t>to one of the two goal locations (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L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R</a:t>
            </a:r>
            <a:r>
              <a:rPr lang="en-GB" dirty="0">
                <a:latin typeface="Helvetica" pitchFamily="2" charset="0"/>
              </a:rPr>
              <a:t>) via one of the two sub-goal locations (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b="1" baseline="-25000" dirty="0">
                <a:latin typeface="Helvetica" pitchFamily="2" charset="0"/>
              </a:rPr>
              <a:t>L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b="1" baseline="-25000" dirty="0">
                <a:latin typeface="Helvetica" pitchFamily="2" charset="0"/>
              </a:rPr>
              <a:t>R</a:t>
            </a:r>
            <a:r>
              <a:rPr lang="en-GB" dirty="0">
                <a:latin typeface="Helvetica" pitchFamily="2" charset="0"/>
              </a:rPr>
              <a:t>).</a:t>
            </a:r>
          </a:p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The correct sub-goal location on each trial is instructed, and the two sides are equiprobable.</a:t>
            </a:r>
          </a:p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The correct path is given by an imposed behavioural regime (</a:t>
            </a:r>
            <a:r>
              <a:rPr lang="en-GB" b="1" dirty="0">
                <a:solidFill>
                  <a:srgbClr val="00B050"/>
                </a:solidFill>
                <a:latin typeface="Helvetica" pitchFamily="2" charset="0"/>
              </a:rPr>
              <a:t>repeat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solidFill>
                  <a:srgbClr val="0070C0"/>
                </a:solidFill>
                <a:latin typeface="Helvetica" pitchFamily="2" charset="0"/>
              </a:rPr>
              <a:t>alternate</a:t>
            </a:r>
            <a:r>
              <a:rPr lang="en-GB" dirty="0">
                <a:latin typeface="Helvetica" pitchFamily="2" charset="0"/>
              </a:rPr>
              <a:t>), which must be learned and applied on a trial-by-trial basis.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171269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1" y="1708087"/>
            <a:ext cx="555121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For reward, the agent must navigate from </a:t>
            </a:r>
            <a:r>
              <a:rPr lang="en-GB" b="1" dirty="0">
                <a:latin typeface="Helvetica" pitchFamily="2" charset="0"/>
              </a:rPr>
              <a:t>B</a:t>
            </a:r>
            <a:r>
              <a:rPr lang="en-GB" b="1" baseline="-25000" dirty="0">
                <a:latin typeface="Helvetica" pitchFamily="2" charset="0"/>
              </a:rPr>
              <a:t>0 </a:t>
            </a:r>
            <a:r>
              <a:rPr lang="en-GB" dirty="0">
                <a:latin typeface="Helvetica" pitchFamily="2" charset="0"/>
              </a:rPr>
              <a:t>to one of the two goal locations (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L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R</a:t>
            </a:r>
            <a:r>
              <a:rPr lang="en-GB" dirty="0">
                <a:latin typeface="Helvetica" pitchFamily="2" charset="0"/>
              </a:rPr>
              <a:t>) via one of the two sub-goal locations (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b="1" baseline="-25000" dirty="0">
                <a:latin typeface="Helvetica" pitchFamily="2" charset="0"/>
              </a:rPr>
              <a:t>L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b="1" baseline="-25000" dirty="0">
                <a:latin typeface="Helvetica" pitchFamily="2" charset="0"/>
              </a:rPr>
              <a:t>R</a:t>
            </a:r>
            <a:r>
              <a:rPr lang="en-GB" dirty="0">
                <a:latin typeface="Helvetica" pitchFamily="2" charset="0"/>
              </a:rPr>
              <a:t>).</a:t>
            </a:r>
          </a:p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The correct sub-goal location on each trial is instructed, and the two sides are equiprobable.</a:t>
            </a:r>
          </a:p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The correct path is given by an imposed behavioural regime (</a:t>
            </a:r>
            <a:r>
              <a:rPr lang="en-GB" b="1" dirty="0">
                <a:solidFill>
                  <a:srgbClr val="00B050"/>
                </a:solidFill>
                <a:latin typeface="Helvetica" pitchFamily="2" charset="0"/>
              </a:rPr>
              <a:t>repeat</a:t>
            </a:r>
            <a:r>
              <a:rPr lang="en-GB" dirty="0">
                <a:latin typeface="Helvetica" pitchFamily="2" charset="0"/>
              </a:rPr>
              <a:t> or </a:t>
            </a:r>
            <a:r>
              <a:rPr lang="en-GB" b="1" dirty="0">
                <a:solidFill>
                  <a:srgbClr val="0070C0"/>
                </a:solidFill>
                <a:latin typeface="Helvetica" pitchFamily="2" charset="0"/>
              </a:rPr>
              <a:t>alternate</a:t>
            </a:r>
            <a:r>
              <a:rPr lang="en-GB" dirty="0">
                <a:latin typeface="Helvetica" pitchFamily="2" charset="0"/>
              </a:rPr>
              <a:t>), which must be learned and applied on a trial-by-trial basis.</a:t>
            </a:r>
          </a:p>
          <a:p>
            <a:pPr>
              <a:spcAft>
                <a:spcPts val="1800"/>
              </a:spcAft>
            </a:pPr>
            <a:r>
              <a:rPr lang="en-GB" dirty="0">
                <a:latin typeface="Helvetica" pitchFamily="2" charset="0"/>
              </a:rPr>
              <a:t>The imposed behavioural regime will at some point switch (from </a:t>
            </a:r>
            <a:r>
              <a:rPr lang="en-GB" b="1" dirty="0">
                <a:solidFill>
                  <a:srgbClr val="00B050"/>
                </a:solidFill>
                <a:latin typeface="Helvetica" pitchFamily="2" charset="0"/>
              </a:rPr>
              <a:t>repeat</a:t>
            </a:r>
            <a:r>
              <a:rPr lang="en-GB" dirty="0">
                <a:latin typeface="Helvetica" pitchFamily="2" charset="0"/>
              </a:rPr>
              <a:t> to </a:t>
            </a:r>
            <a:r>
              <a:rPr lang="en-GB" b="1" dirty="0">
                <a:solidFill>
                  <a:srgbClr val="0070C0"/>
                </a:solidFill>
                <a:latin typeface="Helvetica" pitchFamily="2" charset="0"/>
              </a:rPr>
              <a:t>alternate</a:t>
            </a:r>
            <a:r>
              <a:rPr lang="en-GB" dirty="0">
                <a:latin typeface="Helvetica" pitchFamily="2" charset="0"/>
              </a:rPr>
              <a:t> or vice versa).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416846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1452</Words>
  <Application>Microsoft Macintosh PowerPoint</Application>
  <PresentationFormat>Widescreen</PresentationFormat>
  <Paragraphs>275</Paragraphs>
  <Slides>17</Slides>
  <Notes>11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Gwydion Williams</dc:creator>
  <cp:lastModifiedBy>Gwydion Williams</cp:lastModifiedBy>
  <cp:revision>56</cp:revision>
  <dcterms:created xsi:type="dcterms:W3CDTF">2019-07-06T01:57:05Z</dcterms:created>
  <dcterms:modified xsi:type="dcterms:W3CDTF">2019-07-10T08:15:17Z</dcterms:modified>
</cp:coreProperties>
</file>