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B35CFB-65FA-437D-83F8-5B21D0A24ADC}">
  <a:tblStyle styleId="{2AB35CFB-65FA-437D-83F8-5B21D0A24A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518a509a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518a509a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518a509a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518a509a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518a509a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518a509a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518a509a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518a509a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518a509a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518a509a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518a509ab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518a509ab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518a509a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518a509a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518a509ab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518a509ab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518a509a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518a509a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5.png"/><Relationship Id="rId13" Type="http://schemas.openxmlformats.org/officeDocument/2006/relationships/image" Target="../media/image8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13.png"/><Relationship Id="rId8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CRCV REU 2022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2240"/>
              <a:t>Gwyn Gras-Usry</a:t>
            </a:r>
            <a:endParaRPr sz="224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2240"/>
              <a:t>Mentor: Dr. Navid Kardan</a:t>
            </a:r>
            <a:endParaRPr sz="224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24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watching!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Continuing to read Neural Knitworks: Patched Neural Implicit Representation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Implementing</a:t>
            </a:r>
            <a:r>
              <a:rPr lang="en"/>
              <a:t> patch MLP and MLP reconstructor in Pytorch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Trained model on inpainting task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Trained with </a:t>
            </a:r>
            <a:r>
              <a:rPr lang="en"/>
              <a:t>patches</a:t>
            </a:r>
            <a:r>
              <a:rPr lang="en"/>
              <a:t> vs no patches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341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Knitworks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Our Implementation: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Positional encoding/Fourier feature mapping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Patch MLP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"/>
              <a:t>Patch reconstruction loss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Multi-scale patch representation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MLP reconstructor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"/>
              <a:t>Reconstructed </a:t>
            </a:r>
            <a:r>
              <a:rPr lang="en"/>
              <a:t>pixel</a:t>
            </a:r>
            <a:r>
              <a:rPr lang="en"/>
              <a:t> loss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500" y="3009200"/>
            <a:ext cx="5250801" cy="17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Patches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308325"/>
            <a:ext cx="4148100" cy="3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Each coordinate value is represented by a patch of 3x3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3 channels for RGB and a 3x3 grid of the surrounding pixels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Patches overlap 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960" l="2028" r="0" t="0"/>
          <a:stretch/>
        </p:blipFill>
        <p:spPr>
          <a:xfrm>
            <a:off x="4811725" y="535675"/>
            <a:ext cx="4020574" cy="403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 Architecture 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Patch MLP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5 linear layers, followed by ReLU activation function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Linear output layer is followed by sigmoid activation function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Takes positionally encoded pixel coordinates as input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Outputs 3x3 patches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MLP Reconstructor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5 linear layers, followed by ReLU activation function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Linear output layer is followed by sigmoid activation function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Takes patches as input, 27 (3x3x3) values per coordinate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Outputs RGB pixel 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74100" y="210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Inpainting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74100" y="2729900"/>
            <a:ext cx="5249400" cy="27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Removed all pixels from a rectangle of shape (250, 200) to (300, 250) in training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Trains</a:t>
            </a:r>
            <a:r>
              <a:rPr lang="en"/>
              <a:t> on every coordinate instead of every other coordinate (step size = 1), except for those in the removed block of pixels</a:t>
            </a:r>
            <a:endParaRPr/>
          </a:p>
        </p:txBody>
      </p:sp>
      <p:grpSp>
        <p:nvGrpSpPr>
          <p:cNvPr id="89" name="Google Shape;89;p18"/>
          <p:cNvGrpSpPr/>
          <p:nvPr/>
        </p:nvGrpSpPr>
        <p:grpSpPr>
          <a:xfrm>
            <a:off x="711733" y="214212"/>
            <a:ext cx="7720523" cy="1624020"/>
            <a:chOff x="1405075" y="3630627"/>
            <a:chExt cx="5977025" cy="1257273"/>
          </a:xfrm>
        </p:grpSpPr>
        <p:pic>
          <p:nvPicPr>
            <p:cNvPr id="90" name="Google Shape;90;p18"/>
            <p:cNvPicPr preferRelativeResize="0"/>
            <p:nvPr/>
          </p:nvPicPr>
          <p:blipFill rotWithShape="1">
            <a:blip r:embed="rId3">
              <a:alphaModFix/>
            </a:blip>
            <a:srcRect b="38615" l="0" r="0" t="35425"/>
            <a:stretch/>
          </p:blipFill>
          <p:spPr>
            <a:xfrm>
              <a:off x="1405075" y="4001075"/>
              <a:ext cx="5977025" cy="886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8"/>
            <p:cNvPicPr preferRelativeResize="0"/>
            <p:nvPr/>
          </p:nvPicPr>
          <p:blipFill rotWithShape="1">
            <a:blip r:embed="rId3">
              <a:alphaModFix/>
            </a:blip>
            <a:srcRect b="87324" l="0" r="0" t="0"/>
            <a:stretch/>
          </p:blipFill>
          <p:spPr>
            <a:xfrm>
              <a:off x="1405075" y="3630627"/>
              <a:ext cx="5977025" cy="4330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2" name="Google Shape;92;p18"/>
          <p:cNvPicPr preferRelativeResize="0"/>
          <p:nvPr/>
        </p:nvPicPr>
        <p:blipFill rotWithShape="1">
          <a:blip r:embed="rId4">
            <a:alphaModFix/>
          </a:blip>
          <a:srcRect b="0" l="0" r="0" t="1361"/>
          <a:stretch/>
        </p:blipFill>
        <p:spPr>
          <a:xfrm>
            <a:off x="5970874" y="2102100"/>
            <a:ext cx="2861426" cy="27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7323232" y="3239816"/>
            <a:ext cx="253800" cy="25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575" y="379913"/>
            <a:ext cx="1534314" cy="154541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/>
          <p:nvPr/>
        </p:nvSpPr>
        <p:spPr>
          <a:xfrm rot="-5400000">
            <a:off x="-332373" y="1038242"/>
            <a:ext cx="1408634" cy="40929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DADAD"/>
                </a:solidFill>
                <a:latin typeface="Arial"/>
              </a:rPr>
              <a:t>Patch MLP </a:t>
            </a:r>
            <a:br>
              <a:rPr b="0" i="0"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DADAD"/>
                </a:solidFill>
                <a:latin typeface="Arial"/>
              </a:rPr>
            </a:br>
            <a:r>
              <a:rPr b="0" i="0"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DADAD"/>
                </a:solidFill>
                <a:latin typeface="Arial"/>
              </a:rPr>
              <a:t>with 3x3 patchs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94300" y="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25 iterations</a:t>
            </a:r>
            <a:endParaRPr sz="1600">
              <a:solidFill>
                <a:schemeClr val="lt2"/>
              </a:solidFill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4">
            <a:alphaModFix/>
          </a:blip>
          <a:srcRect b="0" l="0" r="0" t="1931"/>
          <a:stretch/>
        </p:blipFill>
        <p:spPr>
          <a:xfrm>
            <a:off x="5503077" y="379913"/>
            <a:ext cx="1628200" cy="154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5629075" y="-12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250 iterations</a:t>
            </a:r>
            <a:endParaRPr sz="1600">
              <a:solidFill>
                <a:schemeClr val="lt2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5">
            <a:alphaModFix/>
          </a:blip>
          <a:srcRect b="0" l="0" r="0" t="1361"/>
          <a:stretch/>
        </p:blipFill>
        <p:spPr>
          <a:xfrm>
            <a:off x="7055526" y="379913"/>
            <a:ext cx="1628224" cy="154542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7220625" y="-12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Ground</a:t>
            </a:r>
            <a:r>
              <a:rPr lang="en" sz="1600">
                <a:solidFill>
                  <a:schemeClr val="lt2"/>
                </a:solidFill>
              </a:rPr>
              <a:t> truth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2497888" y="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75</a:t>
            </a:r>
            <a:r>
              <a:rPr lang="en" sz="1600">
                <a:solidFill>
                  <a:schemeClr val="lt2"/>
                </a:solidFill>
              </a:rPr>
              <a:t> iterations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3994288" y="-12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150</a:t>
            </a:r>
            <a:r>
              <a:rPr lang="en" sz="1600">
                <a:solidFill>
                  <a:schemeClr val="lt2"/>
                </a:solidFill>
              </a:rPr>
              <a:t> iterations</a:t>
            </a:r>
            <a:endParaRPr sz="1600">
              <a:solidFill>
                <a:schemeClr val="lt2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6">
            <a:alphaModFix/>
          </a:blip>
          <a:srcRect b="0" l="2467" r="0" t="0"/>
          <a:stretch/>
        </p:blipFill>
        <p:spPr>
          <a:xfrm>
            <a:off x="2400580" y="379913"/>
            <a:ext cx="1566614" cy="1545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7">
            <a:alphaModFix/>
          </a:blip>
          <a:srcRect b="0" l="0" r="0" t="1361"/>
          <a:stretch/>
        </p:blipFill>
        <p:spPr>
          <a:xfrm>
            <a:off x="3926145" y="379913"/>
            <a:ext cx="1628200" cy="15407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19"/>
          <p:cNvGrpSpPr/>
          <p:nvPr/>
        </p:nvGrpSpPr>
        <p:grpSpPr>
          <a:xfrm>
            <a:off x="183535" y="3458435"/>
            <a:ext cx="8500213" cy="1494243"/>
            <a:chOff x="183535" y="3458435"/>
            <a:chExt cx="8500213" cy="1494243"/>
          </a:xfrm>
        </p:grpSpPr>
        <p:sp>
          <p:nvSpPr>
            <p:cNvPr id="110" name="Google Shape;110;p19"/>
            <p:cNvSpPr/>
            <p:nvPr/>
          </p:nvSpPr>
          <p:spPr>
            <a:xfrm rot="-5400000">
              <a:off x="-261333" y="4040429"/>
              <a:ext cx="1266558" cy="376821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rgbClr val="30303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rgbClr val="ADADAD"/>
                  </a:solidFill>
                  <a:latin typeface="Arial"/>
                </a:rPr>
                <a:t>MLP </a:t>
              </a:r>
              <a:br>
                <a:rPr b="0" i="0">
                  <a:ln cap="flat" cmpd="sng" w="9525">
                    <a:solidFill>
                      <a:srgbClr val="30303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rgbClr val="ADADAD"/>
                  </a:solidFill>
                  <a:latin typeface="Arial"/>
                </a:rPr>
              </a:br>
              <a:r>
                <a:rPr b="0" i="0">
                  <a:ln cap="flat" cmpd="sng" w="9525">
                    <a:solidFill>
                      <a:srgbClr val="30303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rgbClr val="ADADAD"/>
                  </a:solidFill>
                  <a:latin typeface="Arial"/>
                </a:rPr>
                <a:t>Reconstructor</a:t>
              </a:r>
            </a:p>
          </p:txBody>
        </p:sp>
        <p:grpSp>
          <p:nvGrpSpPr>
            <p:cNvPr id="111" name="Google Shape;111;p19"/>
            <p:cNvGrpSpPr/>
            <p:nvPr/>
          </p:nvGrpSpPr>
          <p:grpSpPr>
            <a:xfrm>
              <a:off x="882825" y="3458435"/>
              <a:ext cx="7800924" cy="1494243"/>
              <a:chOff x="832754" y="3466125"/>
              <a:chExt cx="7851171" cy="1540775"/>
            </a:xfrm>
          </p:grpSpPr>
          <p:pic>
            <p:nvPicPr>
              <p:cNvPr id="112" name="Google Shape;112;p19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941"/>
              <a:stretch/>
            </p:blipFill>
            <p:spPr>
              <a:xfrm>
                <a:off x="832754" y="3466137"/>
                <a:ext cx="1527276" cy="15383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3" name="Google Shape;113;p19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2095"/>
              <a:stretch/>
            </p:blipFill>
            <p:spPr>
              <a:xfrm>
                <a:off x="5481104" y="3466137"/>
                <a:ext cx="1620731" cy="15407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4" name="Google Shape;114;p19"/>
              <p:cNvPicPr preferRelativeResize="0"/>
              <p:nvPr/>
            </p:nvPicPr>
            <p:blipFill rotWithShape="1">
              <a:blip r:embed="rId10">
                <a:alphaModFix/>
              </a:blip>
              <a:srcRect b="0" l="1409" r="0" t="1497"/>
              <a:stretch/>
            </p:blipFill>
            <p:spPr>
              <a:xfrm>
                <a:off x="2311150" y="3466137"/>
                <a:ext cx="1620732" cy="15337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5" name="Google Shape;115;p19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1816"/>
              <a:stretch/>
            </p:blipFill>
            <p:spPr>
              <a:xfrm>
                <a:off x="3901228" y="3466137"/>
                <a:ext cx="1620731" cy="15407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6" name="Google Shape;116;p1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1361"/>
              <a:stretch/>
            </p:blipFill>
            <p:spPr>
              <a:xfrm>
                <a:off x="7063170" y="3466125"/>
                <a:ext cx="1620755" cy="15383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17" name="Google Shape;117;p19"/>
          <p:cNvGrpSpPr/>
          <p:nvPr/>
        </p:nvGrpSpPr>
        <p:grpSpPr>
          <a:xfrm>
            <a:off x="188573" y="1904573"/>
            <a:ext cx="8495177" cy="1585277"/>
            <a:chOff x="188573" y="1904573"/>
            <a:chExt cx="8495177" cy="1585277"/>
          </a:xfrm>
        </p:grpSpPr>
        <p:pic>
          <p:nvPicPr>
            <p:cNvPr id="118" name="Google Shape;118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503075" y="1907225"/>
              <a:ext cx="1628200" cy="15723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9"/>
            <p:cNvPicPr preferRelativeResize="0"/>
            <p:nvPr/>
          </p:nvPicPr>
          <p:blipFill rotWithShape="1">
            <a:blip r:embed="rId13">
              <a:alphaModFix/>
            </a:blip>
            <a:srcRect b="9370" l="3560" r="87375" t="67208"/>
            <a:stretch/>
          </p:blipFill>
          <p:spPr>
            <a:xfrm>
              <a:off x="3994300" y="1904573"/>
              <a:ext cx="1628201" cy="15776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9"/>
            <p:cNvPicPr preferRelativeResize="0"/>
            <p:nvPr/>
          </p:nvPicPr>
          <p:blipFill rotWithShape="1">
            <a:blip r:embed="rId14">
              <a:alphaModFix/>
            </a:blip>
            <a:srcRect b="7293" l="3485" r="87438" t="69157"/>
            <a:stretch/>
          </p:blipFill>
          <p:spPr>
            <a:xfrm>
              <a:off x="884575" y="1905650"/>
              <a:ext cx="1566623" cy="1584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19"/>
            <p:cNvSpPr/>
            <p:nvPr/>
          </p:nvSpPr>
          <p:spPr>
            <a:xfrm rot="-5400000">
              <a:off x="-63124" y="2513573"/>
              <a:ext cx="870142" cy="366749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rgbClr val="30303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rgbClr val="ADADAD"/>
                  </a:solidFill>
                  <a:latin typeface="Arial"/>
                </a:rPr>
                <a:t>MLP with</a:t>
              </a:r>
              <a:br>
                <a:rPr b="0" i="0">
                  <a:ln cap="flat" cmpd="sng" w="9525">
                    <a:solidFill>
                      <a:srgbClr val="30303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rgbClr val="ADADAD"/>
                  </a:solidFill>
                  <a:latin typeface="Arial"/>
                </a:rPr>
              </a:br>
              <a:r>
                <a:rPr b="0" i="0">
                  <a:ln cap="flat" cmpd="sng" w="9525">
                    <a:solidFill>
                      <a:srgbClr val="30303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rgbClr val="ADADAD"/>
                  </a:solidFill>
                  <a:latin typeface="Arial"/>
                </a:rPr>
                <a:t>no patchs</a:t>
              </a:r>
            </a:p>
          </p:txBody>
        </p:sp>
        <p:pic>
          <p:nvPicPr>
            <p:cNvPr id="122" name="Google Shape;122;p19"/>
            <p:cNvPicPr preferRelativeResize="0"/>
            <p:nvPr/>
          </p:nvPicPr>
          <p:blipFill rotWithShape="1">
            <a:blip r:embed="rId5">
              <a:alphaModFix/>
            </a:blip>
            <a:srcRect b="0" l="0" r="0" t="1361"/>
            <a:stretch/>
          </p:blipFill>
          <p:spPr>
            <a:xfrm>
              <a:off x="7055526" y="1920697"/>
              <a:ext cx="1628224" cy="15454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9"/>
            <p:cNvPicPr preferRelativeResize="0"/>
            <p:nvPr/>
          </p:nvPicPr>
          <p:blipFill rotWithShape="1">
            <a:blip r:embed="rId15">
              <a:alphaModFix/>
            </a:blip>
            <a:srcRect b="14649" l="3571" r="87426" t="62123"/>
            <a:stretch/>
          </p:blipFill>
          <p:spPr>
            <a:xfrm>
              <a:off x="2418900" y="1905651"/>
              <a:ext cx="1628201" cy="157551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129" name="Google Shape;129;p20"/>
          <p:cNvGraphicFramePr/>
          <p:nvPr/>
        </p:nvGraphicFramePr>
        <p:xfrm>
          <a:off x="593100" y="1144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{2AB35CFB-65FA-437D-83F8-5B21D0A24ADC}</a:tableStyleId>
              </a:tblPr>
              <a:tblGrid>
                <a:gridCol w="1989450"/>
                <a:gridCol w="1989450"/>
                <a:gridCol w="1989450"/>
                <a:gridCol w="1989450"/>
              </a:tblGrid>
              <a:tr h="75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Patch MLP (3x3 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patches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Patch MLP (no 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patches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MLP Reconstructor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Start PSNR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13.7909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13.7761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13.4821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Best 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PSNR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15.9806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15.2884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16.2567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5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Iterations until best 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PSNR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100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95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32749" l="0" r="32286" t="27621"/>
          <a:stretch/>
        </p:blipFill>
        <p:spPr>
          <a:xfrm>
            <a:off x="3087162" y="3856750"/>
            <a:ext cx="2969674" cy="10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Implement multi-scale patch representation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Goal: neural network compression and replacing CNN layers with neural fields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