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93" r:id="rId4"/>
    <p:sldId id="276" r:id="rId5"/>
    <p:sldId id="283" r:id="rId6"/>
    <p:sldId id="282" r:id="rId7"/>
    <p:sldId id="290" r:id="rId8"/>
    <p:sldId id="291" r:id="rId9"/>
    <p:sldId id="279" r:id="rId10"/>
    <p:sldId id="287" r:id="rId11"/>
    <p:sldId id="288" r:id="rId12"/>
    <p:sldId id="284" r:id="rId13"/>
    <p:sldId id="285" r:id="rId14"/>
    <p:sldId id="27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75" autoAdjust="0"/>
  </p:normalViewPr>
  <p:slideViewPr>
    <p:cSldViewPr snapToGrid="0" showGuides="1">
      <p:cViewPr varScale="1">
        <p:scale>
          <a:sx n="96" d="100"/>
          <a:sy n="96" d="100"/>
        </p:scale>
        <p:origin x="1092" y="7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C99588-E81D-4318-8F16-87CD9ED114B1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136970-064B-4E2F-9439-C3D69C9E927D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logo codit20</a:t>
            </a:r>
          </a:p>
          <a:p>
            <a:r>
              <a:rPr lang="fr-FR" dirty="0"/>
              <a:t>Voir la taille des polices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171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630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38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Bandeau en bas avec le plan</a:t>
            </a:r>
          </a:p>
          <a:p>
            <a:r>
              <a:rPr lang="fr-FR" dirty="0"/>
              <a:t>Numéro de slide</a:t>
            </a:r>
          </a:p>
          <a:p>
            <a:r>
              <a:rPr lang="fr-FR" dirty="0"/>
              <a:t>Augmenter la taille</a:t>
            </a:r>
          </a:p>
          <a:p>
            <a:r>
              <a:rPr lang="fr-FR" dirty="0"/>
              <a:t>Titre pour la partie 2 : je présente pas la maladie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51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Remplacer par « diapo noir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031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 texte pour expliquer</a:t>
            </a:r>
          </a:p>
          <a:p>
            <a:r>
              <a:rPr lang="fr-FR" dirty="0"/>
              <a:t>Mettre k barre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717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08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model f_(losange)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732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à droit l’</a:t>
            </a:r>
            <a:r>
              <a:rPr lang="fr-FR" dirty="0" err="1"/>
              <a:t>expériementation</a:t>
            </a:r>
            <a:r>
              <a:rPr lang="fr-FR" dirty="0"/>
              <a:t> : out-i </a:t>
            </a:r>
            <a:r>
              <a:rPr lang="fr-FR" dirty="0">
                <a:sym typeface="Wingdings" panose="05000000000000000000" pitchFamily="2" charset="2"/>
              </a:rPr>
              <a:t> on prend toutes les activités excepter l’acteurs i pour l’apprentissage et le reste pour le test, le tout 10 fois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388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630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165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F0FF9-56C8-4C0A-B59C-9A7837770158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4B759B-E26A-4C51-8A81-1C413A6011AD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31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D69AB9-FB7A-4AB1-BBEF-4C1017CA76AA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286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26061-0AF8-43AD-82A8-8E544304D557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Forme libre : Forme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Forme libre : Forme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F87D21-5CE4-4145-AC06-A18922C5DB75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01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8923CC-7FB7-4145-A66B-273E799C851E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446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18B0BD-8AE0-4A1E-A71B-E58441F2E152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30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0A13BA-E575-419B-BB2A-58E39830ECA3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58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8923CC-7FB7-4145-A66B-273E799C851E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41922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9A367-DDBA-4CC1-A6B8-6C2E262B84B0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641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C88EE434-ECFC-4EEC-88AA-45E57DDA955A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280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80BF45-B887-493D-9F7C-C877444E3139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17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E58923CC-7FB7-4145-A66B-273E799C851E}" type="datetime1">
              <a:rPr lang="fr-FR" noProof="0" smtClean="0"/>
              <a:t>18/06/2020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BDC7C-6C32-4950-8D25-4C2363725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Motion </a:t>
            </a:r>
            <a:r>
              <a:rPr lang="fr-FR" b="1" dirty="0" err="1"/>
              <a:t>Analysis</a:t>
            </a:r>
            <a:r>
              <a:rPr lang="fr-FR" b="1" dirty="0"/>
              <a:t> </a:t>
            </a:r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Artificial</a:t>
            </a:r>
            <a:r>
              <a:rPr lang="fr-FR" b="1" dirty="0"/>
              <a:t> Intelligence Tools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C2B50E-1AA1-4DBC-AB6A-1513D8635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u="sng" dirty="0"/>
              <a:t>Pierre Moreau</a:t>
            </a:r>
            <a:r>
              <a:rPr lang="fr-FR" dirty="0"/>
              <a:t>, David Durand, Jérôme </a:t>
            </a:r>
            <a:r>
              <a:rPr lang="fr-FR" dirty="0" err="1"/>
              <a:t>Bosche</a:t>
            </a:r>
            <a:r>
              <a:rPr lang="fr-FR" dirty="0"/>
              <a:t>, Michel Lefranc</a:t>
            </a:r>
          </a:p>
          <a:p>
            <a:endParaRPr lang="fr-FR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5354EE5A-EED4-4DCF-A522-57F1D4E8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1" y="5264875"/>
            <a:ext cx="1080566" cy="80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53BBE76C-95A7-46CB-9847-258DF21B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05" y="5321533"/>
            <a:ext cx="3293073" cy="10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467770C-6769-47CB-9473-4FCBE381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46" y="5252914"/>
            <a:ext cx="1253228" cy="81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B610B109-A894-4524-8E70-6D2AC951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643" y="5334421"/>
            <a:ext cx="692386" cy="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41C98EC-9AF5-465A-930B-AC055686D087}"/>
              </a:ext>
            </a:extLst>
          </p:cNvPr>
          <p:cNvSpPr txBox="1"/>
          <p:nvPr/>
        </p:nvSpPr>
        <p:spPr>
          <a:xfrm>
            <a:off x="2669588" y="273057"/>
            <a:ext cx="389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CODIT20, 2020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F9C58B-5391-490E-9109-E26993027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528" y="202947"/>
            <a:ext cx="1270282" cy="7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6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0DC43-0D19-4455-BDE8-35C462A0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Results</a:t>
            </a:r>
            <a:br>
              <a:rPr lang="fr-FR" dirty="0"/>
            </a:br>
            <a:r>
              <a:rPr lang="fr-FR" sz="4000" dirty="0"/>
              <a:t>Recognition </a:t>
            </a:r>
            <a:r>
              <a:rPr lang="fr-FR" sz="4000" dirty="0" err="1"/>
              <a:t>Accuracy</a:t>
            </a:r>
            <a:r>
              <a:rPr lang="fr-FR" sz="4000" dirty="0"/>
              <a:t> Case </a:t>
            </a:r>
            <a:r>
              <a:rPr lang="fr-FR" sz="4000" b="1" dirty="0"/>
              <a:t>OUT-3</a:t>
            </a:r>
            <a:r>
              <a:rPr lang="fr-FR" sz="4000" dirty="0"/>
              <a:t>, Activity 58 </a:t>
            </a:r>
            <a:r>
              <a:rPr lang="fr-FR" sz="4000" dirty="0" err="1"/>
              <a:t>movement</a:t>
            </a:r>
            <a:r>
              <a:rPr lang="fr-FR" sz="4000" dirty="0"/>
              <a:t> 5</a:t>
            </a:r>
            <a:endParaRPr lang="fr-FR" sz="4000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73E9E6-25ED-465F-ACD2-B46B07D7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1911" y="1843084"/>
            <a:ext cx="4448175" cy="2705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45B7350-4E73-47F4-8D1F-4D22603AA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346" y="5447054"/>
            <a:ext cx="8349307" cy="7748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41EE89-E7CE-421A-A896-7CDED4CFF525}"/>
              </a:ext>
            </a:extLst>
          </p:cNvPr>
          <p:cNvSpPr txBox="1"/>
          <p:nvPr/>
        </p:nvSpPr>
        <p:spPr>
          <a:xfrm>
            <a:off x="5277394" y="4812953"/>
            <a:ext cx="16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Right </a:t>
            </a:r>
            <a:r>
              <a:rPr lang="fr-FR" dirty="0" err="1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0DC43-0D19-4455-BDE8-35C462A0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Results</a:t>
            </a:r>
            <a:br>
              <a:rPr lang="fr-FR" dirty="0"/>
            </a:br>
            <a:r>
              <a:rPr lang="fr-FR" sz="4000" dirty="0"/>
              <a:t>Recognition </a:t>
            </a:r>
            <a:r>
              <a:rPr lang="fr-FR" sz="4000" dirty="0" err="1"/>
              <a:t>Accuracy</a:t>
            </a:r>
            <a:r>
              <a:rPr lang="fr-FR" sz="4000" dirty="0"/>
              <a:t> Case </a:t>
            </a:r>
            <a:r>
              <a:rPr lang="fr-FR" sz="4000" b="1" dirty="0"/>
              <a:t>OUT-3</a:t>
            </a:r>
            <a:r>
              <a:rPr lang="fr-FR" sz="4000" dirty="0"/>
              <a:t>, Activity 67 </a:t>
            </a:r>
            <a:r>
              <a:rPr lang="fr-FR" sz="4000" dirty="0" err="1"/>
              <a:t>movement</a:t>
            </a:r>
            <a:r>
              <a:rPr lang="fr-FR" sz="4000" dirty="0"/>
              <a:t> 9</a:t>
            </a:r>
            <a:endParaRPr lang="fr-FR" sz="4000" b="1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885767C-2296-4F70-A9AE-2E37DABDF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237" y="1946507"/>
            <a:ext cx="4581525" cy="27051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6066107-66AB-43ED-AAC1-1AA80A5D7CC2}"/>
              </a:ext>
            </a:extLst>
          </p:cNvPr>
          <p:cNvSpPr txBox="1"/>
          <p:nvPr/>
        </p:nvSpPr>
        <p:spPr>
          <a:xfrm>
            <a:off x="4454431" y="4914361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False </a:t>
            </a:r>
            <a:r>
              <a:rPr lang="fr-FR" dirty="0" err="1"/>
              <a:t>detection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F1E359-C75F-40CE-9FCE-3344AAF6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94" y="5546448"/>
            <a:ext cx="8276207" cy="7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23503-3E72-4F30-B61A-236A63F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Results</a:t>
            </a:r>
            <a:br>
              <a:rPr lang="fr-FR" dirty="0"/>
            </a:br>
            <a:r>
              <a:rPr lang="fr-FR" sz="3600" dirty="0" err="1"/>
              <a:t>Summary</a:t>
            </a:r>
            <a:r>
              <a:rPr lang="fr-FR" sz="3600" dirty="0"/>
              <a:t> of </a:t>
            </a:r>
            <a:r>
              <a:rPr lang="fr-FR" sz="3600" dirty="0" err="1"/>
              <a:t>results</a:t>
            </a:r>
            <a:r>
              <a:rPr lang="fr-FR" sz="3600" dirty="0"/>
              <a:t> – case </a:t>
            </a:r>
            <a:r>
              <a:rPr lang="fr-FR" sz="3600" b="1" dirty="0"/>
              <a:t>out-3</a:t>
            </a:r>
            <a:endParaRPr lang="fr-FR" b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4FDE8E9-9368-4158-BC25-530AD3B62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80" y="1995350"/>
            <a:ext cx="3460792" cy="40227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23F2FF-C431-492F-96D2-997E700C6EDC}"/>
              </a:ext>
            </a:extLst>
          </p:cNvPr>
          <p:cNvSpPr txBox="1"/>
          <p:nvPr/>
        </p:nvSpPr>
        <p:spPr>
          <a:xfrm>
            <a:off x="1097280" y="1995350"/>
            <a:ext cx="4677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this</a:t>
            </a:r>
            <a:r>
              <a:rPr lang="fr-FR" sz="2400" dirty="0"/>
              <a:t> case, </a:t>
            </a:r>
            <a:r>
              <a:rPr lang="fr-FR" sz="2400" dirty="0" err="1"/>
              <a:t>only</a:t>
            </a:r>
            <a:r>
              <a:rPr lang="fr-FR" sz="2400" dirty="0"/>
              <a:t> 1 </a:t>
            </a:r>
            <a:r>
              <a:rPr lang="fr-FR" sz="2400" dirty="0" err="1"/>
              <a:t>movement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detected</a:t>
            </a:r>
            <a:r>
              <a:rPr lang="fr-FR" sz="2400" dirty="0"/>
              <a:t> out of 21</a:t>
            </a:r>
          </a:p>
        </p:txBody>
      </p:sp>
    </p:spTree>
    <p:extLst>
      <p:ext uri="{BB962C8B-B14F-4D97-AF65-F5344CB8AC3E}">
        <p14:creationId xmlns:p14="http://schemas.microsoft.com/office/powerpoint/2010/main" val="123871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320DB-6058-4C4D-BA2B-0CBADC43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:</a:t>
            </a:r>
            <a:br>
              <a:rPr lang="fr-FR" dirty="0"/>
            </a:br>
            <a:r>
              <a:rPr lang="fr-FR" sz="3600" dirty="0"/>
              <a:t>Recognition </a:t>
            </a:r>
            <a:r>
              <a:rPr lang="fr-FR" sz="3600" dirty="0" err="1"/>
              <a:t>Accuracy</a:t>
            </a:r>
            <a:r>
              <a:rPr lang="fr-FR" sz="3600" dirty="0"/>
              <a:t> </a:t>
            </a:r>
            <a:r>
              <a:rPr lang="fr-FR" sz="3600" dirty="0" err="1"/>
              <a:t>Comparison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2AAAA59-E8ED-482E-8708-978C5C197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75" y="3580985"/>
            <a:ext cx="4728156" cy="1885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0507BBB-5878-46BB-99A7-BDB0B8A9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" y="2636043"/>
            <a:ext cx="4705350" cy="466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56A27A-9BA3-439A-867B-E05E23F79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15"/>
          <a:stretch/>
        </p:blipFill>
        <p:spPr>
          <a:xfrm>
            <a:off x="6096000" y="1752599"/>
            <a:ext cx="5124450" cy="42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7287-7DB5-40A6-93AD-D342DB3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and Perspective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D5A5B-3751-4645-826E-E6DF39CF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algorithm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any</a:t>
            </a:r>
            <a:r>
              <a:rPr lang="fr-FR" dirty="0"/>
              <a:t> type of </a:t>
            </a:r>
            <a:r>
              <a:rPr lang="fr-FR" dirty="0" err="1"/>
              <a:t>movement</a:t>
            </a:r>
            <a:endParaRPr lang="fr-FR" dirty="0"/>
          </a:p>
          <a:p>
            <a:pPr lvl="1"/>
            <a:r>
              <a:rPr lang="fr-FR" dirty="0" err="1"/>
              <a:t>Considers</a:t>
            </a:r>
            <a:r>
              <a:rPr lang="fr-FR" dirty="0"/>
              <a:t> a discret-time state modeling </a:t>
            </a:r>
            <a:r>
              <a:rPr lang="fr-FR" dirty="0" err="1"/>
              <a:t>valid</a:t>
            </a:r>
            <a:r>
              <a:rPr lang="fr-FR" dirty="0"/>
              <a:t> over a short « time </a:t>
            </a:r>
            <a:r>
              <a:rPr lang="fr-FR" dirty="0" err="1"/>
              <a:t>window</a:t>
            </a:r>
            <a:r>
              <a:rPr lang="fr-FR" dirty="0"/>
              <a:t> »</a:t>
            </a:r>
          </a:p>
          <a:p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The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movement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Modeled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by a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convex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formulation of the state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models</a:t>
            </a:r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/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This lead to an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similarity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index of the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actual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movement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the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learning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fr-FR" dirty="0" err="1">
                <a:solidFill>
                  <a:schemeClr val="tx1"/>
                </a:solidFill>
                <a:highlight>
                  <a:srgbClr val="FFFF00"/>
                </a:highlight>
              </a:rPr>
              <a:t>models</a:t>
            </a:r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01168" lvl="1" indent="0">
              <a:buNone/>
            </a:pPr>
            <a:endParaRPr lang="fr-FR" dirty="0"/>
          </a:p>
          <a:p>
            <a:r>
              <a:rPr lang="fr-FR" dirty="0"/>
              <a:t>Perspective</a:t>
            </a:r>
          </a:p>
          <a:p>
            <a:pPr lvl="1"/>
            <a:r>
              <a:rPr lang="fr-FR" dirty="0"/>
              <a:t>A test </a:t>
            </a:r>
            <a:r>
              <a:rPr lang="fr-FR" dirty="0" err="1"/>
              <a:t>clinic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place at the CHU Amiens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neuron</a:t>
            </a:r>
            <a:r>
              <a:rPr lang="fr-FR" dirty="0"/>
              <a:t> suit pro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us to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database</a:t>
            </a:r>
            <a:r>
              <a:rPr lang="fr-FR" dirty="0"/>
              <a:t> of the </a:t>
            </a:r>
            <a:r>
              <a:rPr lang="fr-FR" dirty="0" err="1"/>
              <a:t>University</a:t>
            </a:r>
            <a:r>
              <a:rPr lang="fr-FR" dirty="0"/>
              <a:t> of Picardie Jules Verne</a:t>
            </a:r>
          </a:p>
          <a:p>
            <a:pPr lvl="1"/>
            <a:r>
              <a:rPr lang="fr-FR" dirty="0"/>
              <a:t>This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application </a:t>
            </a:r>
            <a:r>
              <a:rPr lang="fr-FR" dirty="0" err="1"/>
              <a:t>purposes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4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2C967-7ED3-410E-8EF6-76B5A5B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E5808-DA7A-4444-BE5A-84C27533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[9] : L. </a:t>
            </a:r>
            <a:r>
              <a:rPr lang="fr-FR" dirty="0" err="1"/>
              <a:t>Seidenari</a:t>
            </a:r>
            <a:r>
              <a:rPr lang="fr-FR" dirty="0"/>
              <a:t> and all, 2013</a:t>
            </a:r>
          </a:p>
          <a:p>
            <a:r>
              <a:rPr lang="fr-FR" dirty="0"/>
              <a:t>[10] : R. </a:t>
            </a:r>
            <a:r>
              <a:rPr lang="fr-FR" dirty="0" err="1"/>
              <a:t>Vemulapalli</a:t>
            </a:r>
            <a:r>
              <a:rPr lang="fr-FR" dirty="0"/>
              <a:t> and all, 2014</a:t>
            </a:r>
          </a:p>
          <a:p>
            <a:r>
              <a:rPr lang="fr-FR" dirty="0"/>
              <a:t>[11] : M. </a:t>
            </a:r>
            <a:r>
              <a:rPr lang="fr-FR" dirty="0" err="1"/>
              <a:t>Devanne</a:t>
            </a:r>
            <a:r>
              <a:rPr lang="fr-FR" dirty="0"/>
              <a:t> and all, 2015</a:t>
            </a:r>
          </a:p>
          <a:p>
            <a:r>
              <a:rPr lang="fr-FR" dirty="0"/>
              <a:t>[12] : C. Wang and all, 2016</a:t>
            </a:r>
          </a:p>
        </p:txBody>
      </p:sp>
    </p:spTree>
    <p:extLst>
      <p:ext uri="{BB962C8B-B14F-4D97-AF65-F5344CB8AC3E}">
        <p14:creationId xmlns:p14="http://schemas.microsoft.com/office/powerpoint/2010/main" val="25981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05CCA-6033-4E38-939D-4BC48DBF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68024-54F1-4716-B63C-A3854370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86609"/>
            <a:ext cx="7897634" cy="39903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200" dirty="0" err="1"/>
              <a:t>Context</a:t>
            </a:r>
            <a:endParaRPr lang="fr-FR" sz="3200" dirty="0"/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Our </a:t>
            </a:r>
            <a:r>
              <a:rPr lang="fr-FR" sz="3200" dirty="0" err="1"/>
              <a:t>approach</a:t>
            </a:r>
            <a:endParaRPr lang="fr-FR" sz="3200" dirty="0"/>
          </a:p>
          <a:p>
            <a:pPr marL="457200" indent="-457200">
              <a:buFont typeface="+mj-lt"/>
              <a:buAutoNum type="arabicPeriod"/>
            </a:pPr>
            <a:r>
              <a:rPr lang="fr-FR" sz="3200" dirty="0" err="1"/>
              <a:t>Experimentation</a:t>
            </a:r>
            <a:endParaRPr lang="fr-FR" sz="3200" dirty="0"/>
          </a:p>
          <a:p>
            <a:pPr marL="457200" indent="-457200">
              <a:buFont typeface="+mj-lt"/>
              <a:buAutoNum type="arabicPeriod"/>
            </a:pPr>
            <a:r>
              <a:rPr lang="fr-FR" sz="3200" dirty="0" err="1"/>
              <a:t>Results</a:t>
            </a:r>
            <a:endParaRPr lang="fr-FR" sz="3200" dirty="0"/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Conclusion and perspective</a:t>
            </a:r>
          </a:p>
          <a:p>
            <a:pPr marL="457200" indent="-4572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E47E053-912C-4043-92CD-7CA43CC9C51D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99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199BB-F2EC-4439-BFFB-91942F15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B7BE0-E27F-486A-AC02-483BA30A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2800" dirty="0" err="1"/>
              <a:t>Analysing</a:t>
            </a:r>
            <a:r>
              <a:rPr lang="fr-FR" sz="2800" dirty="0"/>
              <a:t> the </a:t>
            </a:r>
            <a:r>
              <a:rPr lang="fr-FR" sz="2800" dirty="0" err="1"/>
              <a:t>movements</a:t>
            </a:r>
            <a:r>
              <a:rPr lang="fr-FR" sz="2800" dirty="0"/>
              <a:t> of the </a:t>
            </a:r>
            <a:r>
              <a:rPr lang="fr-FR" sz="2800" dirty="0" err="1"/>
              <a:t>Parkinson’s</a:t>
            </a:r>
            <a:r>
              <a:rPr lang="fr-FR" sz="2800" dirty="0"/>
              <a:t> patient</a:t>
            </a:r>
          </a:p>
          <a:p>
            <a:pPr lvl="1"/>
            <a:r>
              <a:rPr lang="fr-FR" sz="2800" dirty="0" err="1"/>
              <a:t>Detecting</a:t>
            </a:r>
            <a:r>
              <a:rPr lang="fr-FR" sz="2800" dirty="0"/>
              <a:t> </a:t>
            </a:r>
            <a:r>
              <a:rPr lang="fr-FR" sz="2800" dirty="0" err="1"/>
              <a:t>interest</a:t>
            </a:r>
            <a:r>
              <a:rPr lang="fr-FR" sz="2800" dirty="0"/>
              <a:t> </a:t>
            </a:r>
            <a:r>
              <a:rPr lang="fr-FR" sz="2800" dirty="0" err="1"/>
              <a:t>movements</a:t>
            </a:r>
            <a:endParaRPr lang="fr-FR" sz="2800" dirty="0"/>
          </a:p>
          <a:p>
            <a:pPr lvl="1"/>
            <a:r>
              <a:rPr lang="fr-FR" sz="2800" dirty="0" err="1"/>
              <a:t>Project’s</a:t>
            </a:r>
            <a:r>
              <a:rPr lang="fr-FR" sz="2800" dirty="0"/>
              <a:t> objective : </a:t>
            </a:r>
            <a:r>
              <a:rPr lang="en-US" sz="2800" dirty="0"/>
              <a:t>Improving the treatment of patients</a:t>
            </a:r>
            <a:endParaRPr lang="fr-FR" sz="2800" dirty="0"/>
          </a:p>
          <a:p>
            <a:pPr lvl="1"/>
            <a:r>
              <a:rPr lang="fr-FR" sz="2800" dirty="0" err="1"/>
              <a:t>Further</a:t>
            </a:r>
            <a:r>
              <a:rPr lang="fr-FR" sz="2800" dirty="0"/>
              <a:t> détails</a:t>
            </a:r>
          </a:p>
          <a:p>
            <a:pPr lvl="2"/>
            <a:r>
              <a:rPr lang="fr-FR" sz="2000" dirty="0"/>
              <a:t>3 </a:t>
            </a:r>
            <a:r>
              <a:rPr lang="fr-FR" sz="2000" dirty="0" err="1"/>
              <a:t>kinds</a:t>
            </a:r>
            <a:r>
              <a:rPr lang="fr-FR" sz="2000" dirty="0"/>
              <a:t> of the </a:t>
            </a:r>
            <a:r>
              <a:rPr lang="fr-FR" sz="2000" dirty="0" err="1"/>
              <a:t>Parkinson’s</a:t>
            </a:r>
            <a:r>
              <a:rPr lang="fr-FR" sz="2000" dirty="0"/>
              <a:t> </a:t>
            </a:r>
            <a:r>
              <a:rPr lang="fr-FR" sz="2000" dirty="0" err="1"/>
              <a:t>disease</a:t>
            </a:r>
            <a:endParaRPr lang="fr-FR" sz="2000" dirty="0"/>
          </a:p>
          <a:p>
            <a:pPr lvl="2"/>
            <a:r>
              <a:rPr lang="fr-FR" sz="2000" dirty="0" err="1"/>
              <a:t>Each</a:t>
            </a:r>
            <a:r>
              <a:rPr lang="fr-FR" sz="2000" dirty="0"/>
              <a:t> type has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own</a:t>
            </a:r>
            <a:r>
              <a:rPr lang="fr-FR" sz="2000" dirty="0"/>
              <a:t> </a:t>
            </a:r>
            <a:r>
              <a:rPr lang="fr-FR" sz="2000" dirty="0" err="1"/>
              <a:t>treatment</a:t>
            </a:r>
            <a:endParaRPr lang="fr-FR" sz="2000" dirty="0"/>
          </a:p>
          <a:p>
            <a:pPr lvl="2"/>
            <a:r>
              <a:rPr lang="fr-FR" sz="2000" dirty="0"/>
              <a:t>The patient must </a:t>
            </a:r>
            <a:r>
              <a:rPr lang="fr-FR" sz="2000" dirty="0" err="1"/>
              <a:t>remain</a:t>
            </a:r>
            <a:r>
              <a:rPr lang="fr-FR" sz="2000" dirty="0"/>
              <a:t> </a:t>
            </a:r>
            <a:r>
              <a:rPr lang="fr-FR" sz="2000" dirty="0" err="1"/>
              <a:t>under</a:t>
            </a:r>
            <a:r>
              <a:rPr lang="fr-FR" sz="2000" dirty="0"/>
              <a:t> observation for </a:t>
            </a:r>
            <a:r>
              <a:rPr lang="fr-FR" sz="2000" dirty="0" err="1"/>
              <a:t>several</a:t>
            </a:r>
            <a:r>
              <a:rPr lang="fr-FR" sz="2000" dirty="0"/>
              <a:t> </a:t>
            </a:r>
            <a:r>
              <a:rPr lang="fr-FR" sz="2000" dirty="0" err="1"/>
              <a:t>days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52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E540B-91D7-48A3-A3B5-A77CD4BB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1" name="Rectangle aux angles arrondis">
            <a:extLst>
              <a:ext uri="{FF2B5EF4-FFF2-40B4-BE49-F238E27FC236}">
                <a16:creationId xmlns:a16="http://schemas.microsoft.com/office/drawing/2014/main" id="{E8379D0F-20CB-4C54-A55F-78EEB082FE08}"/>
              </a:ext>
            </a:extLst>
          </p:cNvPr>
          <p:cNvSpPr/>
          <p:nvPr/>
        </p:nvSpPr>
        <p:spPr>
          <a:xfrm>
            <a:off x="4420044" y="3003756"/>
            <a:ext cx="1867133" cy="3057020"/>
          </a:xfrm>
          <a:prstGeom prst="roundRect">
            <a:avLst>
              <a:gd name="adj" fmla="val 4986"/>
            </a:avLst>
          </a:prstGeom>
          <a:solidFill>
            <a:srgbClr val="D6D5D5">
              <a:alpha val="2378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Homme qui marche">
            <a:extLst>
              <a:ext uri="{FF2B5EF4-FFF2-40B4-BE49-F238E27FC236}">
                <a16:creationId xmlns:a16="http://schemas.microsoft.com/office/drawing/2014/main" id="{BCE15BBE-2412-4881-A3FE-48F11ACAC6D6}"/>
              </a:ext>
            </a:extLst>
          </p:cNvPr>
          <p:cNvSpPr/>
          <p:nvPr/>
        </p:nvSpPr>
        <p:spPr>
          <a:xfrm>
            <a:off x="1123010" y="2592434"/>
            <a:ext cx="1747408" cy="387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Cercle">
            <a:extLst>
              <a:ext uri="{FF2B5EF4-FFF2-40B4-BE49-F238E27FC236}">
                <a16:creationId xmlns:a16="http://schemas.microsoft.com/office/drawing/2014/main" id="{780F54BF-740C-4F66-8928-2AFDC58C323F}"/>
              </a:ext>
            </a:extLst>
          </p:cNvPr>
          <p:cNvSpPr/>
          <p:nvPr/>
        </p:nvSpPr>
        <p:spPr>
          <a:xfrm>
            <a:off x="1791264" y="2787410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Cercle">
            <a:extLst>
              <a:ext uri="{FF2B5EF4-FFF2-40B4-BE49-F238E27FC236}">
                <a16:creationId xmlns:a16="http://schemas.microsoft.com/office/drawing/2014/main" id="{57E92D47-99CD-43B8-8900-40753D1BF2B9}"/>
              </a:ext>
            </a:extLst>
          </p:cNvPr>
          <p:cNvSpPr/>
          <p:nvPr/>
        </p:nvSpPr>
        <p:spPr>
          <a:xfrm>
            <a:off x="1526628" y="3302931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Cercle">
            <a:extLst>
              <a:ext uri="{FF2B5EF4-FFF2-40B4-BE49-F238E27FC236}">
                <a16:creationId xmlns:a16="http://schemas.microsoft.com/office/drawing/2014/main" id="{D8A64DD1-CFD2-46BF-9E88-A2B450F84469}"/>
              </a:ext>
            </a:extLst>
          </p:cNvPr>
          <p:cNvSpPr/>
          <p:nvPr/>
        </p:nvSpPr>
        <p:spPr>
          <a:xfrm>
            <a:off x="1386680" y="3780287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Cercle">
            <a:extLst>
              <a:ext uri="{FF2B5EF4-FFF2-40B4-BE49-F238E27FC236}">
                <a16:creationId xmlns:a16="http://schemas.microsoft.com/office/drawing/2014/main" id="{04245B29-F581-4A7B-A916-F72D40BC6876}"/>
              </a:ext>
            </a:extLst>
          </p:cNvPr>
          <p:cNvSpPr/>
          <p:nvPr/>
        </p:nvSpPr>
        <p:spPr>
          <a:xfrm>
            <a:off x="1315163" y="4159235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Cercle">
            <a:extLst>
              <a:ext uri="{FF2B5EF4-FFF2-40B4-BE49-F238E27FC236}">
                <a16:creationId xmlns:a16="http://schemas.microsoft.com/office/drawing/2014/main" id="{C7A921B7-27DE-4FF4-B066-020A0B75542D}"/>
              </a:ext>
            </a:extLst>
          </p:cNvPr>
          <p:cNvSpPr/>
          <p:nvPr/>
        </p:nvSpPr>
        <p:spPr>
          <a:xfrm>
            <a:off x="1644048" y="4698172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Cercle">
            <a:extLst>
              <a:ext uri="{FF2B5EF4-FFF2-40B4-BE49-F238E27FC236}">
                <a16:creationId xmlns:a16="http://schemas.microsoft.com/office/drawing/2014/main" id="{5D25A132-C514-431D-95F2-678BEDC0E0BB}"/>
              </a:ext>
            </a:extLst>
          </p:cNvPr>
          <p:cNvSpPr/>
          <p:nvPr/>
        </p:nvSpPr>
        <p:spPr>
          <a:xfrm>
            <a:off x="1644048" y="5486742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Cercle">
            <a:extLst>
              <a:ext uri="{FF2B5EF4-FFF2-40B4-BE49-F238E27FC236}">
                <a16:creationId xmlns:a16="http://schemas.microsoft.com/office/drawing/2014/main" id="{241AB88D-9C51-4B29-B8E1-FD4AA49335A3}"/>
              </a:ext>
            </a:extLst>
          </p:cNvPr>
          <p:cNvSpPr/>
          <p:nvPr/>
        </p:nvSpPr>
        <p:spPr>
          <a:xfrm>
            <a:off x="1189156" y="6172038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Cercle">
            <a:extLst>
              <a:ext uri="{FF2B5EF4-FFF2-40B4-BE49-F238E27FC236}">
                <a16:creationId xmlns:a16="http://schemas.microsoft.com/office/drawing/2014/main" id="{FA96FB85-F9C8-435B-8A33-DE807A30EF89}"/>
              </a:ext>
            </a:extLst>
          </p:cNvPr>
          <p:cNvSpPr/>
          <p:nvPr/>
        </p:nvSpPr>
        <p:spPr>
          <a:xfrm>
            <a:off x="2142488" y="5347758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Cercle">
            <a:extLst>
              <a:ext uri="{FF2B5EF4-FFF2-40B4-BE49-F238E27FC236}">
                <a16:creationId xmlns:a16="http://schemas.microsoft.com/office/drawing/2014/main" id="{2922ABC8-D25D-4E44-AB47-05A7B5B06D61}"/>
              </a:ext>
            </a:extLst>
          </p:cNvPr>
          <p:cNvSpPr/>
          <p:nvPr/>
        </p:nvSpPr>
        <p:spPr>
          <a:xfrm>
            <a:off x="2371819" y="6245367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Cercle">
            <a:extLst>
              <a:ext uri="{FF2B5EF4-FFF2-40B4-BE49-F238E27FC236}">
                <a16:creationId xmlns:a16="http://schemas.microsoft.com/office/drawing/2014/main" id="{91EE64F9-F6E2-476A-9974-0B8D146AC7BB}"/>
              </a:ext>
            </a:extLst>
          </p:cNvPr>
          <p:cNvSpPr/>
          <p:nvPr/>
        </p:nvSpPr>
        <p:spPr>
          <a:xfrm>
            <a:off x="1315163" y="4579372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23" name="Ligne de connexion">
            <a:extLst>
              <a:ext uri="{FF2B5EF4-FFF2-40B4-BE49-F238E27FC236}">
                <a16:creationId xmlns:a16="http://schemas.microsoft.com/office/drawing/2014/main" id="{2A1FB69B-A448-42B6-B9ED-0513EA381296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flipH="1">
            <a:off x="1604693" y="2865475"/>
            <a:ext cx="264637" cy="51552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4" name="Ligne de connexion">
            <a:extLst>
              <a:ext uri="{FF2B5EF4-FFF2-40B4-BE49-F238E27FC236}">
                <a16:creationId xmlns:a16="http://schemas.microsoft.com/office/drawing/2014/main" id="{ECD49BD7-D505-4978-8B68-E7070185FAD7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flipV="1">
            <a:off x="1464745" y="3380996"/>
            <a:ext cx="139949" cy="47735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5" name="Ligne de connexion">
            <a:extLst>
              <a:ext uri="{FF2B5EF4-FFF2-40B4-BE49-F238E27FC236}">
                <a16:creationId xmlns:a16="http://schemas.microsoft.com/office/drawing/2014/main" id="{A1569666-D198-48BA-A60D-63DCAE91677C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flipV="1">
            <a:off x="1393228" y="3858352"/>
            <a:ext cx="71518" cy="37894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6" name="Ligne de connexion">
            <a:extLst>
              <a:ext uri="{FF2B5EF4-FFF2-40B4-BE49-F238E27FC236}">
                <a16:creationId xmlns:a16="http://schemas.microsoft.com/office/drawing/2014/main" id="{7F208C7C-35B4-4501-9C98-15E48DFD0E55}"/>
              </a:ext>
            </a:extLst>
          </p:cNvPr>
          <p:cNvCxnSpPr>
            <a:stCxn id="16" idx="0"/>
            <a:endCxn id="22" idx="0"/>
          </p:cNvCxnSpPr>
          <p:nvPr/>
        </p:nvCxnSpPr>
        <p:spPr>
          <a:xfrm>
            <a:off x="1393228" y="4237300"/>
            <a:ext cx="1" cy="42013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7" name="Ligne de connexion">
            <a:extLst>
              <a:ext uri="{FF2B5EF4-FFF2-40B4-BE49-F238E27FC236}">
                <a16:creationId xmlns:a16="http://schemas.microsoft.com/office/drawing/2014/main" id="{4DB27AC0-5DD4-48C9-937C-7019C31FB1DD}"/>
              </a:ext>
            </a:extLst>
          </p:cNvPr>
          <p:cNvCxnSpPr>
            <a:stCxn id="18" idx="0"/>
            <a:endCxn id="17" idx="0"/>
          </p:cNvCxnSpPr>
          <p:nvPr/>
        </p:nvCxnSpPr>
        <p:spPr>
          <a:xfrm flipV="1">
            <a:off x="1722113" y="4776237"/>
            <a:ext cx="1" cy="78857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" name="Ligne de connexion">
            <a:extLst>
              <a:ext uri="{FF2B5EF4-FFF2-40B4-BE49-F238E27FC236}">
                <a16:creationId xmlns:a16="http://schemas.microsoft.com/office/drawing/2014/main" id="{89294A00-8863-46F8-B1DA-A999F69F0121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 flipH="1">
            <a:off x="1267221" y="5564807"/>
            <a:ext cx="454893" cy="6852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9" name="Ligne de connexion">
            <a:extLst>
              <a:ext uri="{FF2B5EF4-FFF2-40B4-BE49-F238E27FC236}">
                <a16:creationId xmlns:a16="http://schemas.microsoft.com/office/drawing/2014/main" id="{5BED0C0E-AB5B-4220-A01F-D07D9B2F9433}"/>
              </a:ext>
            </a:extLst>
          </p:cNvPr>
          <p:cNvCxnSpPr>
            <a:stCxn id="20" idx="0"/>
            <a:endCxn id="21" idx="0"/>
          </p:cNvCxnSpPr>
          <p:nvPr/>
        </p:nvCxnSpPr>
        <p:spPr>
          <a:xfrm>
            <a:off x="2220553" y="5425823"/>
            <a:ext cx="229332" cy="89761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0" name="Cercle">
            <a:extLst>
              <a:ext uri="{FF2B5EF4-FFF2-40B4-BE49-F238E27FC236}">
                <a16:creationId xmlns:a16="http://schemas.microsoft.com/office/drawing/2014/main" id="{EC456B02-6F2E-46E5-A96A-3D39705A3EED}"/>
              </a:ext>
            </a:extLst>
          </p:cNvPr>
          <p:cNvSpPr/>
          <p:nvPr/>
        </p:nvSpPr>
        <p:spPr>
          <a:xfrm>
            <a:off x="2016319" y="4698172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31" name="Ligne de connexion">
            <a:extLst>
              <a:ext uri="{FF2B5EF4-FFF2-40B4-BE49-F238E27FC236}">
                <a16:creationId xmlns:a16="http://schemas.microsoft.com/office/drawing/2014/main" id="{DE2B8087-BF1A-452E-B37A-4EA746D5C97A}"/>
              </a:ext>
            </a:extLst>
          </p:cNvPr>
          <p:cNvCxnSpPr>
            <a:stCxn id="20" idx="0"/>
            <a:endCxn id="30" idx="0"/>
          </p:cNvCxnSpPr>
          <p:nvPr/>
        </p:nvCxnSpPr>
        <p:spPr>
          <a:xfrm flipH="1" flipV="1">
            <a:off x="2094384" y="4776237"/>
            <a:ext cx="126170" cy="64958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2" name="Cercle">
            <a:extLst>
              <a:ext uri="{FF2B5EF4-FFF2-40B4-BE49-F238E27FC236}">
                <a16:creationId xmlns:a16="http://schemas.microsoft.com/office/drawing/2014/main" id="{4DA1F745-C6F7-41F7-B1AE-37F3127A3C7F}"/>
              </a:ext>
            </a:extLst>
          </p:cNvPr>
          <p:cNvSpPr/>
          <p:nvPr/>
        </p:nvSpPr>
        <p:spPr>
          <a:xfrm>
            <a:off x="1918648" y="3302931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Cercle">
            <a:extLst>
              <a:ext uri="{FF2B5EF4-FFF2-40B4-BE49-F238E27FC236}">
                <a16:creationId xmlns:a16="http://schemas.microsoft.com/office/drawing/2014/main" id="{E5822B57-2760-44E0-A64F-B09240F548AD}"/>
              </a:ext>
            </a:extLst>
          </p:cNvPr>
          <p:cNvSpPr/>
          <p:nvPr/>
        </p:nvSpPr>
        <p:spPr>
          <a:xfrm>
            <a:off x="2016319" y="3818452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Cercle">
            <a:extLst>
              <a:ext uri="{FF2B5EF4-FFF2-40B4-BE49-F238E27FC236}">
                <a16:creationId xmlns:a16="http://schemas.microsoft.com/office/drawing/2014/main" id="{69D5768B-BD62-4566-9F1C-D7D18CF9977A}"/>
              </a:ext>
            </a:extLst>
          </p:cNvPr>
          <p:cNvSpPr/>
          <p:nvPr/>
        </p:nvSpPr>
        <p:spPr>
          <a:xfrm>
            <a:off x="2505571" y="4257085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Cercle">
            <a:extLst>
              <a:ext uri="{FF2B5EF4-FFF2-40B4-BE49-F238E27FC236}">
                <a16:creationId xmlns:a16="http://schemas.microsoft.com/office/drawing/2014/main" id="{4B209CB4-5DA9-4B10-A76A-A53D4E8C5BAC}"/>
              </a:ext>
            </a:extLst>
          </p:cNvPr>
          <p:cNvSpPr/>
          <p:nvPr/>
        </p:nvSpPr>
        <p:spPr>
          <a:xfrm>
            <a:off x="2240338" y="4041814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36" name="Ligne de connexion">
            <a:extLst>
              <a:ext uri="{FF2B5EF4-FFF2-40B4-BE49-F238E27FC236}">
                <a16:creationId xmlns:a16="http://schemas.microsoft.com/office/drawing/2014/main" id="{AC983229-C74D-417A-8331-6ED78C2A57ED}"/>
              </a:ext>
            </a:extLst>
          </p:cNvPr>
          <p:cNvCxnSpPr>
            <a:stCxn id="33" idx="0"/>
            <a:endCxn id="32" idx="0"/>
          </p:cNvCxnSpPr>
          <p:nvPr/>
        </p:nvCxnSpPr>
        <p:spPr>
          <a:xfrm flipH="1" flipV="1">
            <a:off x="1996713" y="3380996"/>
            <a:ext cx="97672" cy="51552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7" name="Ligne de connexion">
            <a:extLst>
              <a:ext uri="{FF2B5EF4-FFF2-40B4-BE49-F238E27FC236}">
                <a16:creationId xmlns:a16="http://schemas.microsoft.com/office/drawing/2014/main" id="{1CF8F698-A06C-4A7F-A415-86A6AD9E8AFA}"/>
              </a:ext>
            </a:extLst>
          </p:cNvPr>
          <p:cNvCxnSpPr>
            <a:stCxn id="35" idx="0"/>
            <a:endCxn id="33" idx="0"/>
          </p:cNvCxnSpPr>
          <p:nvPr/>
        </p:nvCxnSpPr>
        <p:spPr>
          <a:xfrm flipH="1" flipV="1">
            <a:off x="2094384" y="3896517"/>
            <a:ext cx="224020" cy="2233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8" name="Ligne de connexion">
            <a:extLst>
              <a:ext uri="{FF2B5EF4-FFF2-40B4-BE49-F238E27FC236}">
                <a16:creationId xmlns:a16="http://schemas.microsoft.com/office/drawing/2014/main" id="{BED239BD-70CF-489E-ABE2-B1E0E2BC8586}"/>
              </a:ext>
            </a:extLst>
          </p:cNvPr>
          <p:cNvCxnSpPr>
            <a:stCxn id="34" idx="0"/>
            <a:endCxn id="35" idx="0"/>
          </p:cNvCxnSpPr>
          <p:nvPr/>
        </p:nvCxnSpPr>
        <p:spPr>
          <a:xfrm flipH="1" flipV="1">
            <a:off x="2318403" y="4119879"/>
            <a:ext cx="265234" cy="21527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grpSp>
        <p:nvGrpSpPr>
          <p:cNvPr id="39" name="Groupe">
            <a:extLst>
              <a:ext uri="{FF2B5EF4-FFF2-40B4-BE49-F238E27FC236}">
                <a16:creationId xmlns:a16="http://schemas.microsoft.com/office/drawing/2014/main" id="{EF8E4162-74AD-4CD2-AB8F-4D52484A66F5}"/>
              </a:ext>
            </a:extLst>
          </p:cNvPr>
          <p:cNvGrpSpPr/>
          <p:nvPr/>
        </p:nvGrpSpPr>
        <p:grpSpPr>
          <a:xfrm>
            <a:off x="1834128" y="2384978"/>
            <a:ext cx="520514" cy="507024"/>
            <a:chOff x="0" y="0"/>
            <a:chExt cx="520513" cy="507022"/>
          </a:xfrm>
        </p:grpSpPr>
        <p:sp>
          <p:nvSpPr>
            <p:cNvPr id="40" name="Ligne">
              <a:extLst>
                <a:ext uri="{FF2B5EF4-FFF2-40B4-BE49-F238E27FC236}">
                  <a16:creationId xmlns:a16="http://schemas.microsoft.com/office/drawing/2014/main" id="{D29B9A9A-FF3C-4969-A662-3D178E7CFF7A}"/>
                </a:ext>
              </a:extLst>
            </p:cNvPr>
            <p:cNvSpPr/>
            <p:nvPr/>
          </p:nvSpPr>
          <p:spPr>
            <a:xfrm flipH="1">
              <a:off x="10195" y="0"/>
              <a:ext cx="1" cy="507023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" name="Ligne">
              <a:extLst>
                <a:ext uri="{FF2B5EF4-FFF2-40B4-BE49-F238E27FC236}">
                  <a16:creationId xmlns:a16="http://schemas.microsoft.com/office/drawing/2014/main" id="{36B0B026-6FF6-46D3-A53B-D5B59C466CF6}"/>
                </a:ext>
              </a:extLst>
            </p:cNvPr>
            <p:cNvSpPr/>
            <p:nvPr/>
          </p:nvSpPr>
          <p:spPr>
            <a:xfrm>
              <a:off x="205" y="506771"/>
              <a:ext cx="520309" cy="1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Ligne">
              <a:extLst>
                <a:ext uri="{FF2B5EF4-FFF2-40B4-BE49-F238E27FC236}">
                  <a16:creationId xmlns:a16="http://schemas.microsoft.com/office/drawing/2014/main" id="{39B3F546-08CD-4252-996F-BDDE2746657C}"/>
                </a:ext>
              </a:extLst>
            </p:cNvPr>
            <p:cNvSpPr/>
            <p:nvPr/>
          </p:nvSpPr>
          <p:spPr>
            <a:xfrm flipV="1">
              <a:off x="0" y="127408"/>
              <a:ext cx="370225" cy="370226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3" name="Ligne de connexion">
            <a:extLst>
              <a:ext uri="{FF2B5EF4-FFF2-40B4-BE49-F238E27FC236}">
                <a16:creationId xmlns:a16="http://schemas.microsoft.com/office/drawing/2014/main" id="{15408A26-D045-4614-8453-39DCE8C49004}"/>
              </a:ext>
            </a:extLst>
          </p:cNvPr>
          <p:cNvSpPr/>
          <p:nvPr/>
        </p:nvSpPr>
        <p:spPr>
          <a:xfrm>
            <a:off x="1227996" y="5256664"/>
            <a:ext cx="339037" cy="623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53" h="21600" extrusionOk="0">
                <a:moveTo>
                  <a:pt x="2526" y="21600"/>
                </a:moveTo>
                <a:cubicBezTo>
                  <a:pt x="-3647" y="10858"/>
                  <a:pt x="1495" y="3658"/>
                  <a:pt x="17953" y="0"/>
                </a:cubicBez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4" name="φ,θ,Υ">
            <a:extLst>
              <a:ext uri="{FF2B5EF4-FFF2-40B4-BE49-F238E27FC236}">
                <a16:creationId xmlns:a16="http://schemas.microsoft.com/office/drawing/2014/main" id="{0FF19E2D-93B3-455F-AADF-D8C3AE017746}"/>
              </a:ext>
            </a:extLst>
          </p:cNvPr>
          <p:cNvSpPr txBox="1"/>
          <p:nvPr/>
        </p:nvSpPr>
        <p:spPr>
          <a:xfrm>
            <a:off x="689538" y="5282084"/>
            <a:ext cx="519457" cy="287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 i="1"/>
            </a:lvl1pPr>
          </a:lstStyle>
          <a:p>
            <a:r>
              <a:t>φ,θ,Υ</a:t>
            </a:r>
          </a:p>
        </p:txBody>
      </p:sp>
      <p:sp>
        <p:nvSpPr>
          <p:cNvPr id="45" name="Cercle">
            <a:extLst>
              <a:ext uri="{FF2B5EF4-FFF2-40B4-BE49-F238E27FC236}">
                <a16:creationId xmlns:a16="http://schemas.microsoft.com/office/drawing/2014/main" id="{93C7F5AF-FC9A-4308-8DD7-37A566252045}"/>
              </a:ext>
            </a:extLst>
          </p:cNvPr>
          <p:cNvSpPr/>
          <p:nvPr/>
        </p:nvSpPr>
        <p:spPr>
          <a:xfrm>
            <a:off x="1830184" y="4698172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Cercle">
            <a:extLst>
              <a:ext uri="{FF2B5EF4-FFF2-40B4-BE49-F238E27FC236}">
                <a16:creationId xmlns:a16="http://schemas.microsoft.com/office/drawing/2014/main" id="{2C7CDDA2-67EA-4C76-9190-8989FCA6E03B}"/>
              </a:ext>
            </a:extLst>
          </p:cNvPr>
          <p:cNvSpPr/>
          <p:nvPr/>
        </p:nvSpPr>
        <p:spPr>
          <a:xfrm>
            <a:off x="1722638" y="3302931"/>
            <a:ext cx="156131" cy="15613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47" name="Ligne de connexion">
            <a:extLst>
              <a:ext uri="{FF2B5EF4-FFF2-40B4-BE49-F238E27FC236}">
                <a16:creationId xmlns:a16="http://schemas.microsoft.com/office/drawing/2014/main" id="{DC11450E-E414-42E1-BB5E-6FB60AF68D90}"/>
              </a:ext>
            </a:extLst>
          </p:cNvPr>
          <p:cNvCxnSpPr>
            <a:stCxn id="46" idx="0"/>
            <a:endCxn id="45" idx="0"/>
          </p:cNvCxnSpPr>
          <p:nvPr/>
        </p:nvCxnSpPr>
        <p:spPr>
          <a:xfrm>
            <a:off x="1800703" y="3380996"/>
            <a:ext cx="107547" cy="139524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grpSp>
        <p:nvGrpSpPr>
          <p:cNvPr id="48" name="Groupe">
            <a:extLst>
              <a:ext uri="{FF2B5EF4-FFF2-40B4-BE49-F238E27FC236}">
                <a16:creationId xmlns:a16="http://schemas.microsoft.com/office/drawing/2014/main" id="{DDB5183D-9F42-4018-B798-99DF8D46D4A6}"/>
              </a:ext>
            </a:extLst>
          </p:cNvPr>
          <p:cNvGrpSpPr/>
          <p:nvPr/>
        </p:nvGrpSpPr>
        <p:grpSpPr>
          <a:xfrm>
            <a:off x="7836803" y="2271424"/>
            <a:ext cx="4009875" cy="967134"/>
            <a:chOff x="0" y="0"/>
            <a:chExt cx="4009873" cy="967132"/>
          </a:xfrm>
        </p:grpSpPr>
        <p:grpSp>
          <p:nvGrpSpPr>
            <p:cNvPr id="49" name="Groupe">
              <a:extLst>
                <a:ext uri="{FF2B5EF4-FFF2-40B4-BE49-F238E27FC236}">
                  <a16:creationId xmlns:a16="http://schemas.microsoft.com/office/drawing/2014/main" id="{4BF67A04-AFD0-498D-BC29-2F4B73BC2CAE}"/>
                </a:ext>
              </a:extLst>
            </p:cNvPr>
            <p:cNvGrpSpPr/>
            <p:nvPr/>
          </p:nvGrpSpPr>
          <p:grpSpPr>
            <a:xfrm>
              <a:off x="0" y="0"/>
              <a:ext cx="771020" cy="967133"/>
              <a:chOff x="0" y="0"/>
              <a:chExt cx="771019" cy="967132"/>
            </a:xfrm>
          </p:grpSpPr>
          <p:grpSp>
            <p:nvGrpSpPr>
              <p:cNvPr id="114" name="Groupe">
                <a:extLst>
                  <a:ext uri="{FF2B5EF4-FFF2-40B4-BE49-F238E27FC236}">
                    <a16:creationId xmlns:a16="http://schemas.microsoft.com/office/drawing/2014/main" id="{917105A8-5CEA-4B98-98D2-C4AB551CD511}"/>
                  </a:ext>
                </a:extLst>
              </p:cNvPr>
              <p:cNvGrpSpPr/>
              <p:nvPr/>
            </p:nvGrpSpPr>
            <p:grpSpPr>
              <a:xfrm>
                <a:off x="177217" y="75098"/>
                <a:ext cx="416585" cy="816936"/>
                <a:chOff x="0" y="0"/>
                <a:chExt cx="416583" cy="816934"/>
              </a:xfrm>
            </p:grpSpPr>
            <p:sp>
              <p:nvSpPr>
                <p:cNvPr id="116" name="Cercle">
                  <a:extLst>
                    <a:ext uri="{FF2B5EF4-FFF2-40B4-BE49-F238E27FC236}">
                      <a16:creationId xmlns:a16="http://schemas.microsoft.com/office/drawing/2014/main" id="{7B9B72FE-0CED-46EA-89C4-F49F06A1D319}"/>
                    </a:ext>
                  </a:extLst>
                </p:cNvPr>
                <p:cNvSpPr/>
                <p:nvPr/>
              </p:nvSpPr>
              <p:spPr>
                <a:xfrm>
                  <a:off x="170330" y="0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7" name="Cercle">
                  <a:extLst>
                    <a:ext uri="{FF2B5EF4-FFF2-40B4-BE49-F238E27FC236}">
                      <a16:creationId xmlns:a16="http://schemas.microsoft.com/office/drawing/2014/main" id="{768C84C2-2622-4A01-B84F-C02D2C02B570}"/>
                    </a:ext>
                  </a:extLst>
                </p:cNvPr>
                <p:cNvSpPr/>
                <p:nvPr/>
              </p:nvSpPr>
              <p:spPr>
                <a:xfrm>
                  <a:off x="118050" y="158525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8" name="Cercle">
                  <a:extLst>
                    <a:ext uri="{FF2B5EF4-FFF2-40B4-BE49-F238E27FC236}">
                      <a16:creationId xmlns:a16="http://schemas.microsoft.com/office/drawing/2014/main" id="{6DF74673-08AF-4360-ABE9-E22766871F97}"/>
                    </a:ext>
                  </a:extLst>
                </p:cNvPr>
                <p:cNvSpPr/>
                <p:nvPr/>
              </p:nvSpPr>
              <p:spPr>
                <a:xfrm>
                  <a:off x="141661" y="320423"/>
                  <a:ext cx="48940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9" name="Cercle">
                  <a:extLst>
                    <a:ext uri="{FF2B5EF4-FFF2-40B4-BE49-F238E27FC236}">
                      <a16:creationId xmlns:a16="http://schemas.microsoft.com/office/drawing/2014/main" id="{88FAA2C4-8BC4-4D8D-9E64-C1B30A32681E}"/>
                    </a:ext>
                  </a:extLst>
                </p:cNvPr>
                <p:cNvSpPr/>
                <p:nvPr/>
              </p:nvSpPr>
              <p:spPr>
                <a:xfrm>
                  <a:off x="232728" y="424982"/>
                  <a:ext cx="48941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0" name="Cercle">
                  <a:extLst>
                    <a:ext uri="{FF2B5EF4-FFF2-40B4-BE49-F238E27FC236}">
                      <a16:creationId xmlns:a16="http://schemas.microsoft.com/office/drawing/2014/main" id="{6B84EC72-7C0C-49B9-94DF-27CA779CF2B0}"/>
                    </a:ext>
                  </a:extLst>
                </p:cNvPr>
                <p:cNvSpPr/>
                <p:nvPr/>
              </p:nvSpPr>
              <p:spPr>
                <a:xfrm>
                  <a:off x="118050" y="442512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1" name="Cercle">
                  <a:extLst>
                    <a:ext uri="{FF2B5EF4-FFF2-40B4-BE49-F238E27FC236}">
                      <a16:creationId xmlns:a16="http://schemas.microsoft.com/office/drawing/2014/main" id="{DE23F170-4A0B-4F58-9BD3-C00CF65BAAC6}"/>
                    </a:ext>
                  </a:extLst>
                </p:cNvPr>
                <p:cNvSpPr/>
                <p:nvPr/>
              </p:nvSpPr>
              <p:spPr>
                <a:xfrm>
                  <a:off x="118050" y="614529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2" name="Cercle">
                  <a:extLst>
                    <a:ext uri="{FF2B5EF4-FFF2-40B4-BE49-F238E27FC236}">
                      <a16:creationId xmlns:a16="http://schemas.microsoft.com/office/drawing/2014/main" id="{BA2963D5-5D0A-4B63-9461-35EDA7FF2EDE}"/>
                    </a:ext>
                  </a:extLst>
                </p:cNvPr>
                <p:cNvSpPr/>
                <p:nvPr/>
              </p:nvSpPr>
              <p:spPr>
                <a:xfrm>
                  <a:off x="0" y="767995"/>
                  <a:ext cx="48940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3" name="Cercle">
                  <a:extLst>
                    <a:ext uri="{FF2B5EF4-FFF2-40B4-BE49-F238E27FC236}">
                      <a16:creationId xmlns:a16="http://schemas.microsoft.com/office/drawing/2014/main" id="{8DC56426-5864-42AA-AAD0-AC28BBBB6C81}"/>
                    </a:ext>
                  </a:extLst>
                </p:cNvPr>
                <p:cNvSpPr/>
                <p:nvPr/>
              </p:nvSpPr>
              <p:spPr>
                <a:xfrm>
                  <a:off x="298499" y="590918"/>
                  <a:ext cx="48941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4" name="Cercle">
                  <a:extLst>
                    <a:ext uri="{FF2B5EF4-FFF2-40B4-BE49-F238E27FC236}">
                      <a16:creationId xmlns:a16="http://schemas.microsoft.com/office/drawing/2014/main" id="{67AADF4A-F373-4973-95A5-68A1F7FD2EE3}"/>
                    </a:ext>
                  </a:extLst>
                </p:cNvPr>
                <p:cNvSpPr/>
                <p:nvPr/>
              </p:nvSpPr>
              <p:spPr>
                <a:xfrm>
                  <a:off x="367644" y="767995"/>
                  <a:ext cx="48940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5" name="Cercle">
                  <a:extLst>
                    <a:ext uri="{FF2B5EF4-FFF2-40B4-BE49-F238E27FC236}">
                      <a16:creationId xmlns:a16="http://schemas.microsoft.com/office/drawing/2014/main" id="{DDDC3FEC-441D-479B-A126-BED81CAA6FC2}"/>
                    </a:ext>
                  </a:extLst>
                </p:cNvPr>
                <p:cNvSpPr/>
                <p:nvPr/>
              </p:nvSpPr>
              <p:spPr>
                <a:xfrm>
                  <a:off x="298500" y="478948"/>
                  <a:ext cx="48940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cxnSp>
              <p:nvCxnSpPr>
                <p:cNvPr id="126" name="Ligne de connexion">
                  <a:extLst>
                    <a:ext uri="{FF2B5EF4-FFF2-40B4-BE49-F238E27FC236}">
                      <a16:creationId xmlns:a16="http://schemas.microsoft.com/office/drawing/2014/main" id="{AB23A7AF-165D-4A6E-8B28-CF80A0C2B770}"/>
                    </a:ext>
                  </a:extLst>
                </p:cNvPr>
                <p:cNvCxnSpPr>
                  <a:stCxn id="116" idx="0"/>
                  <a:endCxn id="117" idx="0"/>
                </p:cNvCxnSpPr>
                <p:nvPr/>
              </p:nvCxnSpPr>
              <p:spPr>
                <a:xfrm flipH="1">
                  <a:off x="142520" y="24469"/>
                  <a:ext cx="52281" cy="15852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27" name="Ligne de connexion">
                  <a:extLst>
                    <a:ext uri="{FF2B5EF4-FFF2-40B4-BE49-F238E27FC236}">
                      <a16:creationId xmlns:a16="http://schemas.microsoft.com/office/drawing/2014/main" id="{F74167E5-25C2-4C08-B7C2-FBAC0F102059}"/>
                    </a:ext>
                  </a:extLst>
                </p:cNvPr>
                <p:cNvCxnSpPr>
                  <a:stCxn id="118" idx="0"/>
                  <a:endCxn id="117" idx="0"/>
                </p:cNvCxnSpPr>
                <p:nvPr/>
              </p:nvCxnSpPr>
              <p:spPr>
                <a:xfrm flipH="1" flipV="1">
                  <a:off x="142520" y="182995"/>
                  <a:ext cx="23611" cy="161899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28" name="Ligne de connexion">
                  <a:extLst>
                    <a:ext uri="{FF2B5EF4-FFF2-40B4-BE49-F238E27FC236}">
                      <a16:creationId xmlns:a16="http://schemas.microsoft.com/office/drawing/2014/main" id="{60AFF891-5C7A-419D-9BD0-1EF5CEA02135}"/>
                    </a:ext>
                  </a:extLst>
                </p:cNvPr>
                <p:cNvCxnSpPr>
                  <a:stCxn id="119" idx="0"/>
                  <a:endCxn id="118" idx="0"/>
                </p:cNvCxnSpPr>
                <p:nvPr/>
              </p:nvCxnSpPr>
              <p:spPr>
                <a:xfrm flipH="1" flipV="1">
                  <a:off x="166130" y="344893"/>
                  <a:ext cx="91069" cy="104560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29" name="Ligne de connexion">
                  <a:extLst>
                    <a:ext uri="{FF2B5EF4-FFF2-40B4-BE49-F238E27FC236}">
                      <a16:creationId xmlns:a16="http://schemas.microsoft.com/office/drawing/2014/main" id="{CE4499CF-D86A-45FD-8F6B-9D093D1F099B}"/>
                    </a:ext>
                  </a:extLst>
                </p:cNvPr>
                <p:cNvCxnSpPr>
                  <a:stCxn id="119" idx="0"/>
                  <a:endCxn id="125" idx="0"/>
                </p:cNvCxnSpPr>
                <p:nvPr/>
              </p:nvCxnSpPr>
              <p:spPr>
                <a:xfrm>
                  <a:off x="257198" y="449452"/>
                  <a:ext cx="65772" cy="5396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30" name="Ligne de connexion">
                  <a:extLst>
                    <a:ext uri="{FF2B5EF4-FFF2-40B4-BE49-F238E27FC236}">
                      <a16:creationId xmlns:a16="http://schemas.microsoft.com/office/drawing/2014/main" id="{2A5F63C0-046C-4EA1-ADFB-0634688EA0AC}"/>
                    </a:ext>
                  </a:extLst>
                </p:cNvPr>
                <p:cNvCxnSpPr>
                  <a:stCxn id="121" idx="0"/>
                  <a:endCxn id="120" idx="0"/>
                </p:cNvCxnSpPr>
                <p:nvPr/>
              </p:nvCxnSpPr>
              <p:spPr>
                <a:xfrm flipV="1">
                  <a:off x="142520" y="466982"/>
                  <a:ext cx="1" cy="17201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31" name="Ligne de connexion">
                  <a:extLst>
                    <a:ext uri="{FF2B5EF4-FFF2-40B4-BE49-F238E27FC236}">
                      <a16:creationId xmlns:a16="http://schemas.microsoft.com/office/drawing/2014/main" id="{91B9A03A-B464-4E18-B3B1-38BD438548CD}"/>
                    </a:ext>
                  </a:extLst>
                </p:cNvPr>
                <p:cNvCxnSpPr>
                  <a:stCxn id="121" idx="0"/>
                  <a:endCxn id="122" idx="0"/>
                </p:cNvCxnSpPr>
                <p:nvPr/>
              </p:nvCxnSpPr>
              <p:spPr>
                <a:xfrm flipH="1">
                  <a:off x="24469" y="638998"/>
                  <a:ext cx="118052" cy="15346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32" name="Ligne de connexion">
                  <a:extLst>
                    <a:ext uri="{FF2B5EF4-FFF2-40B4-BE49-F238E27FC236}">
                      <a16:creationId xmlns:a16="http://schemas.microsoft.com/office/drawing/2014/main" id="{D9D0E294-AAEF-40DB-8DEB-BA797C47B20E}"/>
                    </a:ext>
                  </a:extLst>
                </p:cNvPr>
                <p:cNvCxnSpPr>
                  <a:stCxn id="123" idx="0"/>
                  <a:endCxn id="124" idx="0"/>
                </p:cNvCxnSpPr>
                <p:nvPr/>
              </p:nvCxnSpPr>
              <p:spPr>
                <a:xfrm>
                  <a:off x="322969" y="615388"/>
                  <a:ext cx="69145" cy="17707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33" name="Ligne">
                  <a:extLst>
                    <a:ext uri="{FF2B5EF4-FFF2-40B4-BE49-F238E27FC236}">
                      <a16:creationId xmlns:a16="http://schemas.microsoft.com/office/drawing/2014/main" id="{88AE2325-CEC6-4494-AE11-B476D2CC22C8}"/>
                    </a:ext>
                  </a:extLst>
                </p:cNvPr>
                <p:cNvSpPr/>
                <p:nvPr/>
              </p:nvSpPr>
              <p:spPr>
                <a:xfrm>
                  <a:off x="205338" y="468643"/>
                  <a:ext cx="113230" cy="143037"/>
                </a:xfrm>
                <a:prstGeom prst="line">
                  <a:avLst/>
                </a:prstGeom>
                <a:noFill/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4" name="Cercle">
                  <a:extLst>
                    <a:ext uri="{FF2B5EF4-FFF2-40B4-BE49-F238E27FC236}">
                      <a16:creationId xmlns:a16="http://schemas.microsoft.com/office/drawing/2014/main" id="{CA30DCA8-5A36-4E83-840F-7B95D4468A18}"/>
                    </a:ext>
                  </a:extLst>
                </p:cNvPr>
                <p:cNvSpPr/>
                <p:nvPr/>
              </p:nvSpPr>
              <p:spPr>
                <a:xfrm>
                  <a:off x="175389" y="442512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115" name="Rectangle aux angles arrondis">
                <a:extLst>
                  <a:ext uri="{FF2B5EF4-FFF2-40B4-BE49-F238E27FC236}">
                    <a16:creationId xmlns:a16="http://schemas.microsoft.com/office/drawing/2014/main" id="{8828B471-9731-4A80-BEBF-5A9DA52F27E3}"/>
                  </a:ext>
                </a:extLst>
              </p:cNvPr>
              <p:cNvSpPr/>
              <p:nvPr/>
            </p:nvSpPr>
            <p:spPr>
              <a:xfrm>
                <a:off x="0" y="0"/>
                <a:ext cx="771020" cy="967133"/>
              </a:xfrm>
              <a:prstGeom prst="roundRect">
                <a:avLst>
                  <a:gd name="adj" fmla="val 15000"/>
                </a:avLst>
              </a:prstGeom>
              <a:noFill/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0" name="Groupe">
              <a:extLst>
                <a:ext uri="{FF2B5EF4-FFF2-40B4-BE49-F238E27FC236}">
                  <a16:creationId xmlns:a16="http://schemas.microsoft.com/office/drawing/2014/main" id="{B5C2E8C1-BAF3-4CE9-BD9D-7C3C0B9FE2FC}"/>
                </a:ext>
              </a:extLst>
            </p:cNvPr>
            <p:cNvGrpSpPr/>
            <p:nvPr/>
          </p:nvGrpSpPr>
          <p:grpSpPr>
            <a:xfrm>
              <a:off x="867289" y="0"/>
              <a:ext cx="771020" cy="967133"/>
              <a:chOff x="0" y="0"/>
              <a:chExt cx="771019" cy="967132"/>
            </a:xfrm>
          </p:grpSpPr>
          <p:grpSp>
            <p:nvGrpSpPr>
              <p:cNvPr id="93" name="Groupe">
                <a:extLst>
                  <a:ext uri="{FF2B5EF4-FFF2-40B4-BE49-F238E27FC236}">
                    <a16:creationId xmlns:a16="http://schemas.microsoft.com/office/drawing/2014/main" id="{BCD3CBF5-21A2-4D64-BDD7-77F6FACCAFC3}"/>
                  </a:ext>
                </a:extLst>
              </p:cNvPr>
              <p:cNvGrpSpPr/>
              <p:nvPr/>
            </p:nvGrpSpPr>
            <p:grpSpPr>
              <a:xfrm>
                <a:off x="177217" y="75098"/>
                <a:ext cx="416585" cy="816936"/>
                <a:chOff x="0" y="0"/>
                <a:chExt cx="416583" cy="816934"/>
              </a:xfrm>
            </p:grpSpPr>
            <p:sp>
              <p:nvSpPr>
                <p:cNvPr id="95" name="Cercle">
                  <a:extLst>
                    <a:ext uri="{FF2B5EF4-FFF2-40B4-BE49-F238E27FC236}">
                      <a16:creationId xmlns:a16="http://schemas.microsoft.com/office/drawing/2014/main" id="{2CFBCEAB-B955-4E37-9EA5-88923AAC8608}"/>
                    </a:ext>
                  </a:extLst>
                </p:cNvPr>
                <p:cNvSpPr/>
                <p:nvPr/>
              </p:nvSpPr>
              <p:spPr>
                <a:xfrm>
                  <a:off x="170330" y="0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6" name="Cercle">
                  <a:extLst>
                    <a:ext uri="{FF2B5EF4-FFF2-40B4-BE49-F238E27FC236}">
                      <a16:creationId xmlns:a16="http://schemas.microsoft.com/office/drawing/2014/main" id="{ABB5F94D-0C44-47E8-915A-A1B7CF909B2C}"/>
                    </a:ext>
                  </a:extLst>
                </p:cNvPr>
                <p:cNvSpPr/>
                <p:nvPr/>
              </p:nvSpPr>
              <p:spPr>
                <a:xfrm>
                  <a:off x="118050" y="158525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7" name="Cercle">
                  <a:extLst>
                    <a:ext uri="{FF2B5EF4-FFF2-40B4-BE49-F238E27FC236}">
                      <a16:creationId xmlns:a16="http://schemas.microsoft.com/office/drawing/2014/main" id="{EF026FB0-0C7F-4A93-97CF-0714DC45D4E3}"/>
                    </a:ext>
                  </a:extLst>
                </p:cNvPr>
                <p:cNvSpPr/>
                <p:nvPr/>
              </p:nvSpPr>
              <p:spPr>
                <a:xfrm>
                  <a:off x="141661" y="320423"/>
                  <a:ext cx="48940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8" name="Cercle">
                  <a:extLst>
                    <a:ext uri="{FF2B5EF4-FFF2-40B4-BE49-F238E27FC236}">
                      <a16:creationId xmlns:a16="http://schemas.microsoft.com/office/drawing/2014/main" id="{ECF0584F-7B98-4942-A3A8-B19511649D86}"/>
                    </a:ext>
                  </a:extLst>
                </p:cNvPr>
                <p:cNvSpPr/>
                <p:nvPr/>
              </p:nvSpPr>
              <p:spPr>
                <a:xfrm>
                  <a:off x="265614" y="212985"/>
                  <a:ext cx="48940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9" name="Cercle">
                  <a:extLst>
                    <a:ext uri="{FF2B5EF4-FFF2-40B4-BE49-F238E27FC236}">
                      <a16:creationId xmlns:a16="http://schemas.microsoft.com/office/drawing/2014/main" id="{48719EA4-232E-4A7E-9120-FF82BC9D3981}"/>
                    </a:ext>
                  </a:extLst>
                </p:cNvPr>
                <p:cNvSpPr/>
                <p:nvPr/>
              </p:nvSpPr>
              <p:spPr>
                <a:xfrm>
                  <a:off x="118050" y="442512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0" name="Cercle">
                  <a:extLst>
                    <a:ext uri="{FF2B5EF4-FFF2-40B4-BE49-F238E27FC236}">
                      <a16:creationId xmlns:a16="http://schemas.microsoft.com/office/drawing/2014/main" id="{A05B5FDE-8AAE-436D-B684-35AE9A2401A5}"/>
                    </a:ext>
                  </a:extLst>
                </p:cNvPr>
                <p:cNvSpPr/>
                <p:nvPr/>
              </p:nvSpPr>
              <p:spPr>
                <a:xfrm>
                  <a:off x="118050" y="614529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1" name="Cercle">
                  <a:extLst>
                    <a:ext uri="{FF2B5EF4-FFF2-40B4-BE49-F238E27FC236}">
                      <a16:creationId xmlns:a16="http://schemas.microsoft.com/office/drawing/2014/main" id="{4251E727-370A-475C-8C8D-943ED3F0103D}"/>
                    </a:ext>
                  </a:extLst>
                </p:cNvPr>
                <p:cNvSpPr/>
                <p:nvPr/>
              </p:nvSpPr>
              <p:spPr>
                <a:xfrm>
                  <a:off x="0" y="767995"/>
                  <a:ext cx="48940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2" name="Cercle">
                  <a:extLst>
                    <a:ext uri="{FF2B5EF4-FFF2-40B4-BE49-F238E27FC236}">
                      <a16:creationId xmlns:a16="http://schemas.microsoft.com/office/drawing/2014/main" id="{F9286DE5-2405-4EDB-9443-6476E6433E67}"/>
                    </a:ext>
                  </a:extLst>
                </p:cNvPr>
                <p:cNvSpPr/>
                <p:nvPr/>
              </p:nvSpPr>
              <p:spPr>
                <a:xfrm>
                  <a:off x="298499" y="590918"/>
                  <a:ext cx="48941" cy="489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3" name="Cercle">
                  <a:extLst>
                    <a:ext uri="{FF2B5EF4-FFF2-40B4-BE49-F238E27FC236}">
                      <a16:creationId xmlns:a16="http://schemas.microsoft.com/office/drawing/2014/main" id="{0FD57FF6-8314-4E63-9759-2A5D8D080106}"/>
                    </a:ext>
                  </a:extLst>
                </p:cNvPr>
                <p:cNvSpPr/>
                <p:nvPr/>
              </p:nvSpPr>
              <p:spPr>
                <a:xfrm>
                  <a:off x="367644" y="767995"/>
                  <a:ext cx="48940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4" name="Cercle">
                  <a:extLst>
                    <a:ext uri="{FF2B5EF4-FFF2-40B4-BE49-F238E27FC236}">
                      <a16:creationId xmlns:a16="http://schemas.microsoft.com/office/drawing/2014/main" id="{F6250B41-573A-4492-A58A-619175D66B4A}"/>
                    </a:ext>
                  </a:extLst>
                </p:cNvPr>
                <p:cNvSpPr/>
                <p:nvPr/>
              </p:nvSpPr>
              <p:spPr>
                <a:xfrm>
                  <a:off x="341927" y="158525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cxnSp>
              <p:nvCxnSpPr>
                <p:cNvPr id="105" name="Ligne de connexion">
                  <a:extLst>
                    <a:ext uri="{FF2B5EF4-FFF2-40B4-BE49-F238E27FC236}">
                      <a16:creationId xmlns:a16="http://schemas.microsoft.com/office/drawing/2014/main" id="{D835A3E5-F895-47D0-8440-31959FA24825}"/>
                    </a:ext>
                  </a:extLst>
                </p:cNvPr>
                <p:cNvCxnSpPr>
                  <a:stCxn id="95" idx="0"/>
                  <a:endCxn id="96" idx="0"/>
                </p:cNvCxnSpPr>
                <p:nvPr/>
              </p:nvCxnSpPr>
              <p:spPr>
                <a:xfrm flipH="1">
                  <a:off x="142520" y="24469"/>
                  <a:ext cx="52281" cy="15852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06" name="Ligne de connexion">
                  <a:extLst>
                    <a:ext uri="{FF2B5EF4-FFF2-40B4-BE49-F238E27FC236}">
                      <a16:creationId xmlns:a16="http://schemas.microsoft.com/office/drawing/2014/main" id="{D8D2F0AF-057E-4D57-8BDA-0453959F7CFA}"/>
                    </a:ext>
                  </a:extLst>
                </p:cNvPr>
                <p:cNvCxnSpPr>
                  <a:stCxn id="97" idx="0"/>
                  <a:endCxn id="96" idx="0"/>
                </p:cNvCxnSpPr>
                <p:nvPr/>
              </p:nvCxnSpPr>
              <p:spPr>
                <a:xfrm flipH="1" flipV="1">
                  <a:off x="142520" y="182995"/>
                  <a:ext cx="23611" cy="161899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07" name="Ligne de connexion">
                  <a:extLst>
                    <a:ext uri="{FF2B5EF4-FFF2-40B4-BE49-F238E27FC236}">
                      <a16:creationId xmlns:a16="http://schemas.microsoft.com/office/drawing/2014/main" id="{1C74B01B-0B2E-4A1B-A40E-EBDC42B9F330}"/>
                    </a:ext>
                  </a:extLst>
                </p:cNvPr>
                <p:cNvCxnSpPr>
                  <a:stCxn id="98" idx="0"/>
                  <a:endCxn id="97" idx="0"/>
                </p:cNvCxnSpPr>
                <p:nvPr/>
              </p:nvCxnSpPr>
              <p:spPr>
                <a:xfrm flipH="1">
                  <a:off x="166130" y="237455"/>
                  <a:ext cx="123955" cy="107439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08" name="Ligne de connexion">
                  <a:extLst>
                    <a:ext uri="{FF2B5EF4-FFF2-40B4-BE49-F238E27FC236}">
                      <a16:creationId xmlns:a16="http://schemas.microsoft.com/office/drawing/2014/main" id="{8D265AFD-218C-4BA0-9986-A68BA05F3B34}"/>
                    </a:ext>
                  </a:extLst>
                </p:cNvPr>
                <p:cNvCxnSpPr>
                  <a:stCxn id="98" idx="0"/>
                  <a:endCxn id="104" idx="0"/>
                </p:cNvCxnSpPr>
                <p:nvPr/>
              </p:nvCxnSpPr>
              <p:spPr>
                <a:xfrm flipV="1">
                  <a:off x="290084" y="182995"/>
                  <a:ext cx="76314" cy="54461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09" name="Ligne de connexion">
                  <a:extLst>
                    <a:ext uri="{FF2B5EF4-FFF2-40B4-BE49-F238E27FC236}">
                      <a16:creationId xmlns:a16="http://schemas.microsoft.com/office/drawing/2014/main" id="{37AC0027-6B2B-40F5-AE7E-CAA20DAAFEFA}"/>
                    </a:ext>
                  </a:extLst>
                </p:cNvPr>
                <p:cNvCxnSpPr>
                  <a:stCxn id="100" idx="0"/>
                  <a:endCxn id="99" idx="0"/>
                </p:cNvCxnSpPr>
                <p:nvPr/>
              </p:nvCxnSpPr>
              <p:spPr>
                <a:xfrm flipV="1">
                  <a:off x="142520" y="466982"/>
                  <a:ext cx="1" cy="17201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10" name="Ligne de connexion">
                  <a:extLst>
                    <a:ext uri="{FF2B5EF4-FFF2-40B4-BE49-F238E27FC236}">
                      <a16:creationId xmlns:a16="http://schemas.microsoft.com/office/drawing/2014/main" id="{5C753B9D-FC58-40F4-820F-20BDEB8F0C10}"/>
                    </a:ext>
                  </a:extLst>
                </p:cNvPr>
                <p:cNvCxnSpPr>
                  <a:stCxn id="100" idx="0"/>
                  <a:endCxn id="101" idx="0"/>
                </p:cNvCxnSpPr>
                <p:nvPr/>
              </p:nvCxnSpPr>
              <p:spPr>
                <a:xfrm flipH="1">
                  <a:off x="24469" y="638998"/>
                  <a:ext cx="118052" cy="15346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11" name="Ligne de connexion">
                  <a:extLst>
                    <a:ext uri="{FF2B5EF4-FFF2-40B4-BE49-F238E27FC236}">
                      <a16:creationId xmlns:a16="http://schemas.microsoft.com/office/drawing/2014/main" id="{9E0FE173-36B0-43BC-89BF-79ECF2A08B72}"/>
                    </a:ext>
                  </a:extLst>
                </p:cNvPr>
                <p:cNvCxnSpPr>
                  <a:stCxn id="102" idx="0"/>
                  <a:endCxn id="103" idx="0"/>
                </p:cNvCxnSpPr>
                <p:nvPr/>
              </p:nvCxnSpPr>
              <p:spPr>
                <a:xfrm>
                  <a:off x="322969" y="615388"/>
                  <a:ext cx="69145" cy="177077"/>
                </a:xfrm>
                <a:prstGeom prst="straightConnector1">
                  <a:avLst/>
                </a:prstGeom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2" name="Ligne">
                  <a:extLst>
                    <a:ext uri="{FF2B5EF4-FFF2-40B4-BE49-F238E27FC236}">
                      <a16:creationId xmlns:a16="http://schemas.microsoft.com/office/drawing/2014/main" id="{E6E51170-C8B6-446E-B9B2-35C9B802476F}"/>
                    </a:ext>
                  </a:extLst>
                </p:cNvPr>
                <p:cNvSpPr/>
                <p:nvPr/>
              </p:nvSpPr>
              <p:spPr>
                <a:xfrm>
                  <a:off x="205338" y="468643"/>
                  <a:ext cx="113230" cy="143037"/>
                </a:xfrm>
                <a:prstGeom prst="line">
                  <a:avLst/>
                </a:prstGeom>
                <a:noFill/>
                <a:ln w="25400" cap="flat">
                  <a:solidFill>
                    <a:srgbClr val="31A2FB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3" name="Cercle">
                  <a:extLst>
                    <a:ext uri="{FF2B5EF4-FFF2-40B4-BE49-F238E27FC236}">
                      <a16:creationId xmlns:a16="http://schemas.microsoft.com/office/drawing/2014/main" id="{48776848-72B1-42B6-9CDD-5B2B6210F37A}"/>
                    </a:ext>
                  </a:extLst>
                </p:cNvPr>
                <p:cNvSpPr/>
                <p:nvPr/>
              </p:nvSpPr>
              <p:spPr>
                <a:xfrm>
                  <a:off x="175389" y="442512"/>
                  <a:ext cx="48941" cy="489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94" name="Rectangle aux angles arrondis">
                <a:extLst>
                  <a:ext uri="{FF2B5EF4-FFF2-40B4-BE49-F238E27FC236}">
                    <a16:creationId xmlns:a16="http://schemas.microsoft.com/office/drawing/2014/main" id="{7DA8038F-4CAF-48BB-9E13-CEC3F2B3B581}"/>
                  </a:ext>
                </a:extLst>
              </p:cNvPr>
              <p:cNvSpPr/>
              <p:nvPr/>
            </p:nvSpPr>
            <p:spPr>
              <a:xfrm>
                <a:off x="0" y="0"/>
                <a:ext cx="771020" cy="967133"/>
              </a:xfrm>
              <a:prstGeom prst="roundRect">
                <a:avLst>
                  <a:gd name="adj" fmla="val 15000"/>
                </a:avLst>
              </a:prstGeom>
              <a:noFill/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1" name="Groupe">
              <a:extLst>
                <a:ext uri="{FF2B5EF4-FFF2-40B4-BE49-F238E27FC236}">
                  <a16:creationId xmlns:a16="http://schemas.microsoft.com/office/drawing/2014/main" id="{81DAF693-3DF5-4755-BE07-2E2039BA8D69}"/>
                </a:ext>
              </a:extLst>
            </p:cNvPr>
            <p:cNvGrpSpPr/>
            <p:nvPr/>
          </p:nvGrpSpPr>
          <p:grpSpPr>
            <a:xfrm rot="16200000">
              <a:off x="3368453" y="16584"/>
              <a:ext cx="196504" cy="933965"/>
              <a:chOff x="0" y="0"/>
              <a:chExt cx="196503" cy="933964"/>
            </a:xfrm>
          </p:grpSpPr>
          <p:sp>
            <p:nvSpPr>
              <p:cNvPr id="74" name="Cercle">
                <a:extLst>
                  <a:ext uri="{FF2B5EF4-FFF2-40B4-BE49-F238E27FC236}">
                    <a16:creationId xmlns:a16="http://schemas.microsoft.com/office/drawing/2014/main" id="{E8A814D6-A266-49FE-9073-F838397AB875}"/>
                  </a:ext>
                </a:extLst>
              </p:cNvPr>
              <p:cNvSpPr/>
              <p:nvPr/>
            </p:nvSpPr>
            <p:spPr>
              <a:xfrm>
                <a:off x="52279" y="0"/>
                <a:ext cx="48941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5" name="Cercle">
                <a:extLst>
                  <a:ext uri="{FF2B5EF4-FFF2-40B4-BE49-F238E27FC236}">
                    <a16:creationId xmlns:a16="http://schemas.microsoft.com/office/drawing/2014/main" id="{DA2358FD-627D-4ECD-9636-EADF97586C23}"/>
                  </a:ext>
                </a:extLst>
              </p:cNvPr>
              <p:cNvSpPr/>
              <p:nvPr/>
            </p:nvSpPr>
            <p:spPr>
              <a:xfrm>
                <a:off x="0" y="158525"/>
                <a:ext cx="48940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" name="Cercle">
                <a:extLst>
                  <a:ext uri="{FF2B5EF4-FFF2-40B4-BE49-F238E27FC236}">
                    <a16:creationId xmlns:a16="http://schemas.microsoft.com/office/drawing/2014/main" id="{E1A9ADD7-6E99-4D3A-851E-2DB96DA54DCE}"/>
                  </a:ext>
                </a:extLst>
              </p:cNvPr>
              <p:cNvSpPr/>
              <p:nvPr/>
            </p:nvSpPr>
            <p:spPr>
              <a:xfrm>
                <a:off x="23610" y="320423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" name="Cercle">
                <a:extLst>
                  <a:ext uri="{FF2B5EF4-FFF2-40B4-BE49-F238E27FC236}">
                    <a16:creationId xmlns:a16="http://schemas.microsoft.com/office/drawing/2014/main" id="{A68C9F8B-7DCB-40E6-99BD-258A03D1647F}"/>
                  </a:ext>
                </a:extLst>
              </p:cNvPr>
              <p:cNvSpPr/>
              <p:nvPr/>
            </p:nvSpPr>
            <p:spPr>
              <a:xfrm>
                <a:off x="81676" y="379021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" name="Cercle">
                <a:extLst>
                  <a:ext uri="{FF2B5EF4-FFF2-40B4-BE49-F238E27FC236}">
                    <a16:creationId xmlns:a16="http://schemas.microsoft.com/office/drawing/2014/main" id="{B29E477E-B2C6-402B-A86D-AE50EE765A86}"/>
                  </a:ext>
                </a:extLst>
              </p:cNvPr>
              <p:cNvSpPr/>
              <p:nvPr/>
            </p:nvSpPr>
            <p:spPr>
              <a:xfrm>
                <a:off x="0" y="442512"/>
                <a:ext cx="48940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" name="Cercle">
                <a:extLst>
                  <a:ext uri="{FF2B5EF4-FFF2-40B4-BE49-F238E27FC236}">
                    <a16:creationId xmlns:a16="http://schemas.microsoft.com/office/drawing/2014/main" id="{2A45749D-2853-4950-A06B-AE431893440E}"/>
                  </a:ext>
                </a:extLst>
              </p:cNvPr>
              <p:cNvSpPr/>
              <p:nvPr/>
            </p:nvSpPr>
            <p:spPr>
              <a:xfrm>
                <a:off x="0" y="614529"/>
                <a:ext cx="48940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" name="Cercle">
                <a:extLst>
                  <a:ext uri="{FF2B5EF4-FFF2-40B4-BE49-F238E27FC236}">
                    <a16:creationId xmlns:a16="http://schemas.microsoft.com/office/drawing/2014/main" id="{34251F39-1635-4FAE-A3C4-D56AEAC688AA}"/>
                  </a:ext>
                </a:extLst>
              </p:cNvPr>
              <p:cNvSpPr/>
              <p:nvPr/>
            </p:nvSpPr>
            <p:spPr>
              <a:xfrm>
                <a:off x="0" y="885024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" name="Cercle">
                <a:extLst>
                  <a:ext uri="{FF2B5EF4-FFF2-40B4-BE49-F238E27FC236}">
                    <a16:creationId xmlns:a16="http://schemas.microsoft.com/office/drawing/2014/main" id="{8AC784A9-2592-4A40-A8DD-5E472259CDFC}"/>
                  </a:ext>
                </a:extLst>
              </p:cNvPr>
              <p:cNvSpPr/>
              <p:nvPr/>
            </p:nvSpPr>
            <p:spPr>
              <a:xfrm>
                <a:off x="61852" y="625180"/>
                <a:ext cx="48940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" name="Cercle">
                <a:extLst>
                  <a:ext uri="{FF2B5EF4-FFF2-40B4-BE49-F238E27FC236}">
                    <a16:creationId xmlns:a16="http://schemas.microsoft.com/office/drawing/2014/main" id="{049B1343-0095-42D8-838B-16B5A9BB7A79}"/>
                  </a:ext>
                </a:extLst>
              </p:cNvPr>
              <p:cNvSpPr/>
              <p:nvPr/>
            </p:nvSpPr>
            <p:spPr>
              <a:xfrm>
                <a:off x="52279" y="885024"/>
                <a:ext cx="48941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" name="Cercle">
                <a:extLst>
                  <a:ext uri="{FF2B5EF4-FFF2-40B4-BE49-F238E27FC236}">
                    <a16:creationId xmlns:a16="http://schemas.microsoft.com/office/drawing/2014/main" id="{D8D4B55D-3B69-4192-BA60-64822A885B15}"/>
                  </a:ext>
                </a:extLst>
              </p:cNvPr>
              <p:cNvSpPr/>
              <p:nvPr/>
            </p:nvSpPr>
            <p:spPr>
              <a:xfrm>
                <a:off x="147563" y="472148"/>
                <a:ext cx="48941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4" name="Ligne de connexion">
                <a:extLst>
                  <a:ext uri="{FF2B5EF4-FFF2-40B4-BE49-F238E27FC236}">
                    <a16:creationId xmlns:a16="http://schemas.microsoft.com/office/drawing/2014/main" id="{26BFFC5C-9600-4077-8D0B-238B826205CC}"/>
                  </a:ext>
                </a:extLst>
              </p:cNvPr>
              <p:cNvCxnSpPr>
                <a:stCxn id="74" idx="0"/>
                <a:endCxn id="75" idx="0"/>
              </p:cNvCxnSpPr>
              <p:nvPr/>
            </p:nvCxnSpPr>
            <p:spPr>
              <a:xfrm flipH="1">
                <a:off x="24469" y="24469"/>
                <a:ext cx="52281" cy="158527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85" name="Ligne de connexion">
                <a:extLst>
                  <a:ext uri="{FF2B5EF4-FFF2-40B4-BE49-F238E27FC236}">
                    <a16:creationId xmlns:a16="http://schemas.microsoft.com/office/drawing/2014/main" id="{724318FD-FA2D-4F7E-BFDB-818DE310EEB9}"/>
                  </a:ext>
                </a:extLst>
              </p:cNvPr>
              <p:cNvCxnSpPr>
                <a:stCxn id="76" idx="0"/>
                <a:endCxn id="75" idx="0"/>
              </p:cNvCxnSpPr>
              <p:nvPr/>
            </p:nvCxnSpPr>
            <p:spPr>
              <a:xfrm flipH="1" flipV="1">
                <a:off x="24469" y="182995"/>
                <a:ext cx="23612" cy="161899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86" name="Ligne de connexion">
                <a:extLst>
                  <a:ext uri="{FF2B5EF4-FFF2-40B4-BE49-F238E27FC236}">
                    <a16:creationId xmlns:a16="http://schemas.microsoft.com/office/drawing/2014/main" id="{4F292075-41E2-4D79-8BDA-D94F5360054C}"/>
                  </a:ext>
                </a:extLst>
              </p:cNvPr>
              <p:cNvCxnSpPr>
                <a:stCxn id="77" idx="0"/>
                <a:endCxn id="76" idx="0"/>
              </p:cNvCxnSpPr>
              <p:nvPr/>
            </p:nvCxnSpPr>
            <p:spPr>
              <a:xfrm flipH="1" flipV="1">
                <a:off x="48080" y="344893"/>
                <a:ext cx="58067" cy="58599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87" name="Ligne de connexion">
                <a:extLst>
                  <a:ext uri="{FF2B5EF4-FFF2-40B4-BE49-F238E27FC236}">
                    <a16:creationId xmlns:a16="http://schemas.microsoft.com/office/drawing/2014/main" id="{B3CB0F91-56FE-487E-9CAD-AE605F0DBB99}"/>
                  </a:ext>
                </a:extLst>
              </p:cNvPr>
              <p:cNvCxnSpPr>
                <a:stCxn id="77" idx="0"/>
                <a:endCxn id="83" idx="0"/>
              </p:cNvCxnSpPr>
              <p:nvPr/>
            </p:nvCxnSpPr>
            <p:spPr>
              <a:xfrm>
                <a:off x="106146" y="403491"/>
                <a:ext cx="65888" cy="93127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88" name="Ligne de connexion">
                <a:extLst>
                  <a:ext uri="{FF2B5EF4-FFF2-40B4-BE49-F238E27FC236}">
                    <a16:creationId xmlns:a16="http://schemas.microsoft.com/office/drawing/2014/main" id="{C4F6D20E-10A0-44F5-8197-F69E246D9A0E}"/>
                  </a:ext>
                </a:extLst>
              </p:cNvPr>
              <p:cNvCxnSpPr>
                <a:stCxn id="79" idx="0"/>
                <a:endCxn id="78" idx="0"/>
              </p:cNvCxnSpPr>
              <p:nvPr/>
            </p:nvCxnSpPr>
            <p:spPr>
              <a:xfrm flipV="1">
                <a:off x="24469" y="466982"/>
                <a:ext cx="1" cy="172017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89" name="Ligne de connexion">
                <a:extLst>
                  <a:ext uri="{FF2B5EF4-FFF2-40B4-BE49-F238E27FC236}">
                    <a16:creationId xmlns:a16="http://schemas.microsoft.com/office/drawing/2014/main" id="{807363BD-8378-40C9-8F0D-F990B4C6F3AF}"/>
                  </a:ext>
                </a:extLst>
              </p:cNvPr>
              <p:cNvCxnSpPr>
                <a:stCxn id="79" idx="0"/>
                <a:endCxn id="80" idx="0"/>
              </p:cNvCxnSpPr>
              <p:nvPr/>
            </p:nvCxnSpPr>
            <p:spPr>
              <a:xfrm>
                <a:off x="24469" y="638998"/>
                <a:ext cx="1" cy="270497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90" name="Ligne de connexion">
                <a:extLst>
                  <a:ext uri="{FF2B5EF4-FFF2-40B4-BE49-F238E27FC236}">
                    <a16:creationId xmlns:a16="http://schemas.microsoft.com/office/drawing/2014/main" id="{C9AF1C40-D85C-47F5-A8EA-23BFEE3E836D}"/>
                  </a:ext>
                </a:extLst>
              </p:cNvPr>
              <p:cNvCxnSpPr>
                <a:stCxn id="81" idx="0"/>
                <a:endCxn id="82" idx="0"/>
              </p:cNvCxnSpPr>
              <p:nvPr/>
            </p:nvCxnSpPr>
            <p:spPr>
              <a:xfrm flipH="1">
                <a:off x="76749" y="649650"/>
                <a:ext cx="9574" cy="259845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sp>
            <p:nvSpPr>
              <p:cNvPr id="91" name="Ligne">
                <a:extLst>
                  <a:ext uri="{FF2B5EF4-FFF2-40B4-BE49-F238E27FC236}">
                    <a16:creationId xmlns:a16="http://schemas.microsoft.com/office/drawing/2014/main" id="{8E3E8D38-546B-4631-8A19-1F37E7FF9330}"/>
                  </a:ext>
                </a:extLst>
              </p:cNvPr>
              <p:cNvSpPr/>
              <p:nvPr/>
            </p:nvSpPr>
            <p:spPr>
              <a:xfrm flipH="1">
                <a:off x="87287" y="468643"/>
                <a:ext cx="1" cy="178418"/>
              </a:xfrm>
              <a:prstGeom prst="line">
                <a:avLst/>
              </a:prstGeom>
              <a:noFill/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" name="Cercle">
                <a:extLst>
                  <a:ext uri="{FF2B5EF4-FFF2-40B4-BE49-F238E27FC236}">
                    <a16:creationId xmlns:a16="http://schemas.microsoft.com/office/drawing/2014/main" id="{0C755D03-DEED-4C90-B7E5-7B49CDEBF56B}"/>
                  </a:ext>
                </a:extLst>
              </p:cNvPr>
              <p:cNvSpPr/>
              <p:nvPr/>
            </p:nvSpPr>
            <p:spPr>
              <a:xfrm>
                <a:off x="57338" y="442512"/>
                <a:ext cx="48941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2" name="Groupe">
              <a:extLst>
                <a:ext uri="{FF2B5EF4-FFF2-40B4-BE49-F238E27FC236}">
                  <a16:creationId xmlns:a16="http://schemas.microsoft.com/office/drawing/2014/main" id="{ACE01952-4980-4FA9-83FB-358E8136BBFE}"/>
                </a:ext>
              </a:extLst>
            </p:cNvPr>
            <p:cNvGrpSpPr/>
            <p:nvPr/>
          </p:nvGrpSpPr>
          <p:grpSpPr>
            <a:xfrm rot="17393049">
              <a:off x="2043305" y="12574"/>
              <a:ext cx="468885" cy="941985"/>
              <a:chOff x="0" y="0"/>
              <a:chExt cx="468883" cy="941984"/>
            </a:xfrm>
          </p:grpSpPr>
          <p:sp>
            <p:nvSpPr>
              <p:cNvPr id="55" name="Cercle">
                <a:extLst>
                  <a:ext uri="{FF2B5EF4-FFF2-40B4-BE49-F238E27FC236}">
                    <a16:creationId xmlns:a16="http://schemas.microsoft.com/office/drawing/2014/main" id="{EBF16AD3-3DA1-47C5-BFCB-7391116AF07A}"/>
                  </a:ext>
                </a:extLst>
              </p:cNvPr>
              <p:cNvSpPr/>
              <p:nvPr/>
            </p:nvSpPr>
            <p:spPr>
              <a:xfrm>
                <a:off x="259672" y="0"/>
                <a:ext cx="48940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" name="Cercle">
                <a:extLst>
                  <a:ext uri="{FF2B5EF4-FFF2-40B4-BE49-F238E27FC236}">
                    <a16:creationId xmlns:a16="http://schemas.microsoft.com/office/drawing/2014/main" id="{FA16B6D0-F0F8-4469-BDF1-6092A3EE129B}"/>
                  </a:ext>
                </a:extLst>
              </p:cNvPr>
              <p:cNvSpPr/>
              <p:nvPr/>
            </p:nvSpPr>
            <p:spPr>
              <a:xfrm>
                <a:off x="175273" y="147721"/>
                <a:ext cx="48941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Cercle">
                <a:extLst>
                  <a:ext uri="{FF2B5EF4-FFF2-40B4-BE49-F238E27FC236}">
                    <a16:creationId xmlns:a16="http://schemas.microsoft.com/office/drawing/2014/main" id="{5AC27E14-D221-4AEF-ABE9-742E8FF5FF1C}"/>
                  </a:ext>
                </a:extLst>
              </p:cNvPr>
              <p:cNvSpPr/>
              <p:nvPr/>
            </p:nvSpPr>
            <p:spPr>
              <a:xfrm>
                <a:off x="47335" y="193994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" name="Cercle">
                <a:extLst>
                  <a:ext uri="{FF2B5EF4-FFF2-40B4-BE49-F238E27FC236}">
                    <a16:creationId xmlns:a16="http://schemas.microsoft.com/office/drawing/2014/main" id="{CDA1FEA6-E53B-4D8B-952B-AD95E390E4E3}"/>
                  </a:ext>
                </a:extLst>
              </p:cNvPr>
              <p:cNvSpPr/>
              <p:nvPr/>
            </p:nvSpPr>
            <p:spPr>
              <a:xfrm>
                <a:off x="27983" y="335966"/>
                <a:ext cx="48941" cy="4894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Cercle">
                <a:extLst>
                  <a:ext uri="{FF2B5EF4-FFF2-40B4-BE49-F238E27FC236}">
                    <a16:creationId xmlns:a16="http://schemas.microsoft.com/office/drawing/2014/main" id="{9C0004A4-B4EA-442F-8DBC-A13ED37F5194}"/>
                  </a:ext>
                </a:extLst>
              </p:cNvPr>
              <p:cNvSpPr/>
              <p:nvPr/>
            </p:nvSpPr>
            <p:spPr>
              <a:xfrm>
                <a:off x="175273" y="431708"/>
                <a:ext cx="48941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Cercle">
                <a:extLst>
                  <a:ext uri="{FF2B5EF4-FFF2-40B4-BE49-F238E27FC236}">
                    <a16:creationId xmlns:a16="http://schemas.microsoft.com/office/drawing/2014/main" id="{F177F54F-2C87-473C-845A-3D797685872A}"/>
                  </a:ext>
                </a:extLst>
              </p:cNvPr>
              <p:cNvSpPr/>
              <p:nvPr/>
            </p:nvSpPr>
            <p:spPr>
              <a:xfrm>
                <a:off x="126181" y="607468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" name="Cercle">
                <a:extLst>
                  <a:ext uri="{FF2B5EF4-FFF2-40B4-BE49-F238E27FC236}">
                    <a16:creationId xmlns:a16="http://schemas.microsoft.com/office/drawing/2014/main" id="{F10E898B-DA9D-480B-BAD8-FFFA90A7A3A1}"/>
                  </a:ext>
                </a:extLst>
              </p:cNvPr>
              <p:cNvSpPr/>
              <p:nvPr/>
            </p:nvSpPr>
            <p:spPr>
              <a:xfrm>
                <a:off x="123228" y="893044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" name="Cercle">
                <a:extLst>
                  <a:ext uri="{FF2B5EF4-FFF2-40B4-BE49-F238E27FC236}">
                    <a16:creationId xmlns:a16="http://schemas.microsoft.com/office/drawing/2014/main" id="{515FF498-D63A-44AC-8F3D-C86335A860D0}"/>
                  </a:ext>
                </a:extLst>
              </p:cNvPr>
              <p:cNvSpPr/>
              <p:nvPr/>
            </p:nvSpPr>
            <p:spPr>
              <a:xfrm>
                <a:off x="237125" y="614376"/>
                <a:ext cx="48941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Cercle">
                <a:extLst>
                  <a:ext uri="{FF2B5EF4-FFF2-40B4-BE49-F238E27FC236}">
                    <a16:creationId xmlns:a16="http://schemas.microsoft.com/office/drawing/2014/main" id="{4B1EA3E5-F5CA-4286-9EBB-78DFDEDD198B}"/>
                  </a:ext>
                </a:extLst>
              </p:cNvPr>
              <p:cNvSpPr/>
              <p:nvPr/>
            </p:nvSpPr>
            <p:spPr>
              <a:xfrm>
                <a:off x="419943" y="874220"/>
                <a:ext cx="48941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" name="Cercle">
                <a:extLst>
                  <a:ext uri="{FF2B5EF4-FFF2-40B4-BE49-F238E27FC236}">
                    <a16:creationId xmlns:a16="http://schemas.microsoft.com/office/drawing/2014/main" id="{6C82CFB1-491E-44FD-9E66-3B1DB9EDE5B8}"/>
                  </a:ext>
                </a:extLst>
              </p:cNvPr>
              <p:cNvSpPr/>
              <p:nvPr/>
            </p:nvSpPr>
            <p:spPr>
              <a:xfrm>
                <a:off x="0" y="418705"/>
                <a:ext cx="48940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65" name="Ligne de connexion">
                <a:extLst>
                  <a:ext uri="{FF2B5EF4-FFF2-40B4-BE49-F238E27FC236}">
                    <a16:creationId xmlns:a16="http://schemas.microsoft.com/office/drawing/2014/main" id="{F80CCAEF-61C8-4DB5-B4AD-B5E3D6AE826B}"/>
                  </a:ext>
                </a:extLst>
              </p:cNvPr>
              <p:cNvCxnSpPr>
                <a:stCxn id="55" idx="0"/>
                <a:endCxn id="56" idx="0"/>
              </p:cNvCxnSpPr>
              <p:nvPr/>
            </p:nvCxnSpPr>
            <p:spPr>
              <a:xfrm flipH="1">
                <a:off x="199743" y="24469"/>
                <a:ext cx="84399" cy="147723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66" name="Ligne de connexion">
                <a:extLst>
                  <a:ext uri="{FF2B5EF4-FFF2-40B4-BE49-F238E27FC236}">
                    <a16:creationId xmlns:a16="http://schemas.microsoft.com/office/drawing/2014/main" id="{32640B30-DA57-4819-8F93-E2ABE7E2A177}"/>
                  </a:ext>
                </a:extLst>
              </p:cNvPr>
              <p:cNvCxnSpPr>
                <a:stCxn id="57" idx="0"/>
                <a:endCxn id="56" idx="0"/>
              </p:cNvCxnSpPr>
              <p:nvPr/>
            </p:nvCxnSpPr>
            <p:spPr>
              <a:xfrm flipV="1">
                <a:off x="71804" y="172191"/>
                <a:ext cx="127940" cy="46274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67" name="Ligne de connexion">
                <a:extLst>
                  <a:ext uri="{FF2B5EF4-FFF2-40B4-BE49-F238E27FC236}">
                    <a16:creationId xmlns:a16="http://schemas.microsoft.com/office/drawing/2014/main" id="{A57B280E-9E0A-41AD-8D6F-08CC08C44490}"/>
                  </a:ext>
                </a:extLst>
              </p:cNvPr>
              <p:cNvCxnSpPr>
                <a:stCxn id="58" idx="0"/>
                <a:endCxn id="57" idx="0"/>
              </p:cNvCxnSpPr>
              <p:nvPr/>
            </p:nvCxnSpPr>
            <p:spPr>
              <a:xfrm flipV="1">
                <a:off x="52453" y="218464"/>
                <a:ext cx="19352" cy="141973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68" name="Ligne de connexion">
                <a:extLst>
                  <a:ext uri="{FF2B5EF4-FFF2-40B4-BE49-F238E27FC236}">
                    <a16:creationId xmlns:a16="http://schemas.microsoft.com/office/drawing/2014/main" id="{8056C379-BBBB-415E-92FD-2213F46D3199}"/>
                  </a:ext>
                </a:extLst>
              </p:cNvPr>
              <p:cNvCxnSpPr>
                <a:stCxn id="58" idx="0"/>
                <a:endCxn id="64" idx="0"/>
              </p:cNvCxnSpPr>
              <p:nvPr/>
            </p:nvCxnSpPr>
            <p:spPr>
              <a:xfrm flipH="1">
                <a:off x="24469" y="360436"/>
                <a:ext cx="27985" cy="82740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69" name="Ligne de connexion">
                <a:extLst>
                  <a:ext uri="{FF2B5EF4-FFF2-40B4-BE49-F238E27FC236}">
                    <a16:creationId xmlns:a16="http://schemas.microsoft.com/office/drawing/2014/main" id="{BF51D1B0-6660-4392-AAD3-58FBABA2D83A}"/>
                  </a:ext>
                </a:extLst>
              </p:cNvPr>
              <p:cNvCxnSpPr>
                <a:stCxn id="60" idx="0"/>
                <a:endCxn id="59" idx="0"/>
              </p:cNvCxnSpPr>
              <p:nvPr/>
            </p:nvCxnSpPr>
            <p:spPr>
              <a:xfrm flipV="1">
                <a:off x="150651" y="456178"/>
                <a:ext cx="49093" cy="175761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70" name="Ligne de connexion">
                <a:extLst>
                  <a:ext uri="{FF2B5EF4-FFF2-40B4-BE49-F238E27FC236}">
                    <a16:creationId xmlns:a16="http://schemas.microsoft.com/office/drawing/2014/main" id="{E3DF4031-7A2B-4689-AF44-EC45A5F4488E}"/>
                  </a:ext>
                </a:extLst>
              </p:cNvPr>
              <p:cNvCxnSpPr>
                <a:stCxn id="60" idx="0"/>
                <a:endCxn id="61" idx="0"/>
              </p:cNvCxnSpPr>
              <p:nvPr/>
            </p:nvCxnSpPr>
            <p:spPr>
              <a:xfrm flipH="1">
                <a:off x="147697" y="631938"/>
                <a:ext cx="2955" cy="285577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71" name="Ligne de connexion">
                <a:extLst>
                  <a:ext uri="{FF2B5EF4-FFF2-40B4-BE49-F238E27FC236}">
                    <a16:creationId xmlns:a16="http://schemas.microsoft.com/office/drawing/2014/main" id="{58A85B1D-4823-413A-8758-C9191AE77C1F}"/>
                  </a:ext>
                </a:extLst>
              </p:cNvPr>
              <p:cNvCxnSpPr>
                <a:stCxn id="62" idx="0"/>
                <a:endCxn id="63" idx="0"/>
              </p:cNvCxnSpPr>
              <p:nvPr/>
            </p:nvCxnSpPr>
            <p:spPr>
              <a:xfrm>
                <a:off x="261595" y="638846"/>
                <a:ext cx="182819" cy="259845"/>
              </a:xfrm>
              <a:prstGeom prst="straightConnector1">
                <a:avLst/>
              </a:prstGeom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</p:cxnSp>
          <p:sp>
            <p:nvSpPr>
              <p:cNvPr id="72" name="Ligne">
                <a:extLst>
                  <a:ext uri="{FF2B5EF4-FFF2-40B4-BE49-F238E27FC236}">
                    <a16:creationId xmlns:a16="http://schemas.microsoft.com/office/drawing/2014/main" id="{38CBCA69-FF81-4AA9-9C7B-D04A673AB5F8}"/>
                  </a:ext>
                </a:extLst>
              </p:cNvPr>
              <p:cNvSpPr/>
              <p:nvPr/>
            </p:nvSpPr>
            <p:spPr>
              <a:xfrm flipH="1">
                <a:off x="262561" y="457839"/>
                <a:ext cx="1" cy="178418"/>
              </a:xfrm>
              <a:prstGeom prst="line">
                <a:avLst/>
              </a:prstGeom>
              <a:noFill/>
              <a:ln w="25400" cap="flat">
                <a:solidFill>
                  <a:srgbClr val="31A2FB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" name="Cercle">
                <a:extLst>
                  <a:ext uri="{FF2B5EF4-FFF2-40B4-BE49-F238E27FC236}">
                    <a16:creationId xmlns:a16="http://schemas.microsoft.com/office/drawing/2014/main" id="{88531C5A-E955-4E2C-9FFB-CA1C2AE72898}"/>
                  </a:ext>
                </a:extLst>
              </p:cNvPr>
              <p:cNvSpPr/>
              <p:nvPr/>
            </p:nvSpPr>
            <p:spPr>
              <a:xfrm>
                <a:off x="232612" y="431708"/>
                <a:ext cx="48941" cy="4894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3" name="Rectangle aux angles arrondis">
              <a:extLst>
                <a:ext uri="{FF2B5EF4-FFF2-40B4-BE49-F238E27FC236}">
                  <a16:creationId xmlns:a16="http://schemas.microsoft.com/office/drawing/2014/main" id="{A04794E6-8C99-4F60-B70B-2C90437A7748}"/>
                </a:ext>
              </a:extLst>
            </p:cNvPr>
            <p:cNvSpPr/>
            <p:nvPr/>
          </p:nvSpPr>
          <p:spPr>
            <a:xfrm>
              <a:off x="1734578" y="0"/>
              <a:ext cx="1086339" cy="967133"/>
            </a:xfrm>
            <a:prstGeom prst="roundRect">
              <a:avLst>
                <a:gd name="adj" fmla="val 11958"/>
              </a:avLst>
            </a:prstGeom>
            <a:noFill/>
            <a:ln w="254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Rectangle aux angles arrondis">
              <a:extLst>
                <a:ext uri="{FF2B5EF4-FFF2-40B4-BE49-F238E27FC236}">
                  <a16:creationId xmlns:a16="http://schemas.microsoft.com/office/drawing/2014/main" id="{6CB65787-18F6-47FA-80C8-7DE863B0D392}"/>
                </a:ext>
              </a:extLst>
            </p:cNvPr>
            <p:cNvSpPr/>
            <p:nvPr/>
          </p:nvSpPr>
          <p:spPr>
            <a:xfrm>
              <a:off x="2923535" y="0"/>
              <a:ext cx="1086339" cy="967133"/>
            </a:xfrm>
            <a:prstGeom prst="roundRect">
              <a:avLst>
                <a:gd name="adj" fmla="val 11958"/>
              </a:avLst>
            </a:prstGeom>
            <a:noFill/>
            <a:ln w="25400" cap="flat">
              <a:solidFill>
                <a:srgbClr val="31A2FB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5" name="Pièces de monnaie">
            <a:extLst>
              <a:ext uri="{FF2B5EF4-FFF2-40B4-BE49-F238E27FC236}">
                <a16:creationId xmlns:a16="http://schemas.microsoft.com/office/drawing/2014/main" id="{D4C6AB45-9F00-47C9-BE19-89418C2C9D3C}"/>
              </a:ext>
            </a:extLst>
          </p:cNvPr>
          <p:cNvSpPr/>
          <p:nvPr/>
        </p:nvSpPr>
        <p:spPr>
          <a:xfrm>
            <a:off x="4978436" y="5134669"/>
            <a:ext cx="750349" cy="75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7992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6" name="Groupe">
            <a:extLst>
              <a:ext uri="{FF2B5EF4-FFF2-40B4-BE49-F238E27FC236}">
                <a16:creationId xmlns:a16="http://schemas.microsoft.com/office/drawing/2014/main" id="{CBA16204-CFB0-4BDF-9943-B437A41FFF74}"/>
              </a:ext>
            </a:extLst>
          </p:cNvPr>
          <p:cNvGrpSpPr/>
          <p:nvPr/>
        </p:nvGrpSpPr>
        <p:grpSpPr>
          <a:xfrm>
            <a:off x="4718795" y="2645746"/>
            <a:ext cx="1269631" cy="632441"/>
            <a:chOff x="0" y="0"/>
            <a:chExt cx="1269629" cy="632439"/>
          </a:xfrm>
        </p:grpSpPr>
        <p:sp>
          <p:nvSpPr>
            <p:cNvPr id="137" name="Rectangle">
              <a:extLst>
                <a:ext uri="{FF2B5EF4-FFF2-40B4-BE49-F238E27FC236}">
                  <a16:creationId xmlns:a16="http://schemas.microsoft.com/office/drawing/2014/main" id="{FA6190D1-E450-414D-B48D-16E43A09D607}"/>
                </a:ext>
              </a:extLst>
            </p:cNvPr>
            <p:cNvSpPr/>
            <p:nvPr/>
          </p:nvSpPr>
          <p:spPr>
            <a:xfrm>
              <a:off x="633" y="190570"/>
              <a:ext cx="1062546" cy="441870"/>
            </a:xfrm>
            <a:prstGeom prst="rect">
              <a:avLst/>
            </a:prstGeom>
            <a:solidFill>
              <a:srgbClr val="7992A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Figure">
              <a:extLst>
                <a:ext uri="{FF2B5EF4-FFF2-40B4-BE49-F238E27FC236}">
                  <a16:creationId xmlns:a16="http://schemas.microsoft.com/office/drawing/2014/main" id="{DE81F38C-7D9B-4679-848A-83E3BFAC3BCA}"/>
                </a:ext>
              </a:extLst>
            </p:cNvPr>
            <p:cNvSpPr/>
            <p:nvPr/>
          </p:nvSpPr>
          <p:spPr>
            <a:xfrm>
              <a:off x="0" y="0"/>
              <a:ext cx="1252967" cy="16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1" y="0"/>
                  </a:moveTo>
                  <a:lnTo>
                    <a:pt x="21600" y="0"/>
                  </a:lnTo>
                  <a:lnTo>
                    <a:pt x="18399" y="21600"/>
                  </a:lnTo>
                  <a:lnTo>
                    <a:pt x="0" y="2160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rgbClr val="7992A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Figure">
              <a:extLst>
                <a:ext uri="{FF2B5EF4-FFF2-40B4-BE49-F238E27FC236}">
                  <a16:creationId xmlns:a16="http://schemas.microsoft.com/office/drawing/2014/main" id="{F0ABE1D9-8EF9-4DAF-98AD-C5776A5A7BDA}"/>
                </a:ext>
              </a:extLst>
            </p:cNvPr>
            <p:cNvSpPr/>
            <p:nvPr/>
          </p:nvSpPr>
          <p:spPr>
            <a:xfrm>
              <a:off x="1091459" y="36585"/>
              <a:ext cx="178171" cy="595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582"/>
                  </a:moveTo>
                  <a:lnTo>
                    <a:pt x="21600" y="0"/>
                  </a:lnTo>
                  <a:lnTo>
                    <a:pt x="21600" y="16018"/>
                  </a:lnTo>
                  <a:lnTo>
                    <a:pt x="0" y="21600"/>
                  </a:lnTo>
                  <a:lnTo>
                    <a:pt x="0" y="5582"/>
                  </a:lnTo>
                  <a:close/>
                </a:path>
              </a:pathLst>
            </a:custGeom>
            <a:solidFill>
              <a:srgbClr val="7992A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Wi-Fi">
              <a:extLst>
                <a:ext uri="{FF2B5EF4-FFF2-40B4-BE49-F238E27FC236}">
                  <a16:creationId xmlns:a16="http://schemas.microsoft.com/office/drawing/2014/main" id="{D7C80133-CF8D-4003-9D25-2CCDE10B476F}"/>
                </a:ext>
              </a:extLst>
            </p:cNvPr>
            <p:cNvSpPr/>
            <p:nvPr/>
          </p:nvSpPr>
          <p:spPr>
            <a:xfrm>
              <a:off x="781055" y="338729"/>
              <a:ext cx="206153" cy="145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Courbe en cloche">
              <a:extLst>
                <a:ext uri="{FF2B5EF4-FFF2-40B4-BE49-F238E27FC236}">
                  <a16:creationId xmlns:a16="http://schemas.microsoft.com/office/drawing/2014/main" id="{96649F1C-1FBA-4DC7-A0BB-58A5EC537F04}"/>
                </a:ext>
              </a:extLst>
            </p:cNvPr>
            <p:cNvSpPr/>
            <p:nvPr/>
          </p:nvSpPr>
          <p:spPr>
            <a:xfrm>
              <a:off x="59267" y="259514"/>
              <a:ext cx="304791" cy="30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2165" y="20628"/>
                  </a:lnTo>
                  <a:lnTo>
                    <a:pt x="12165" y="19779"/>
                  </a:lnTo>
                  <a:lnTo>
                    <a:pt x="11626" y="19779"/>
                  </a:lnTo>
                  <a:lnTo>
                    <a:pt x="11626" y="20628"/>
                  </a:ln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1876" y="5159"/>
                  </a:moveTo>
                  <a:cubicBezTo>
                    <a:pt x="10741" y="5159"/>
                    <a:pt x="10243" y="6260"/>
                    <a:pt x="10080" y="6621"/>
                  </a:cubicBezTo>
                  <a:cubicBezTo>
                    <a:pt x="9717" y="7423"/>
                    <a:pt x="9465" y="8488"/>
                    <a:pt x="9172" y="9720"/>
                  </a:cubicBezTo>
                  <a:cubicBezTo>
                    <a:pt x="8905" y="10847"/>
                    <a:pt x="8601" y="12125"/>
                    <a:pt x="8166" y="13338"/>
                  </a:cubicBezTo>
                  <a:cubicBezTo>
                    <a:pt x="7432" y="15385"/>
                    <a:pt x="6483" y="16961"/>
                    <a:pt x="5344" y="18024"/>
                  </a:cubicBezTo>
                  <a:cubicBezTo>
                    <a:pt x="4185" y="19106"/>
                    <a:pt x="2822" y="19654"/>
                    <a:pt x="1293" y="19654"/>
                  </a:cubicBezTo>
                  <a:lnTo>
                    <a:pt x="1293" y="20410"/>
                  </a:lnTo>
                  <a:cubicBezTo>
                    <a:pt x="4654" y="20410"/>
                    <a:pt x="7277" y="18053"/>
                    <a:pt x="8876" y="13593"/>
                  </a:cubicBezTo>
                  <a:cubicBezTo>
                    <a:pt x="9325" y="12340"/>
                    <a:pt x="9634" y="11040"/>
                    <a:pt x="9906" y="9894"/>
                  </a:cubicBezTo>
                  <a:cubicBezTo>
                    <a:pt x="10433" y="7671"/>
                    <a:pt x="10849" y="5916"/>
                    <a:pt x="11876" y="5916"/>
                  </a:cubicBezTo>
                  <a:cubicBezTo>
                    <a:pt x="12815" y="5916"/>
                    <a:pt x="13161" y="7265"/>
                    <a:pt x="13648" y="9467"/>
                  </a:cubicBezTo>
                  <a:cubicBezTo>
                    <a:pt x="13935" y="10763"/>
                    <a:pt x="14259" y="12232"/>
                    <a:pt x="14842" y="13651"/>
                  </a:cubicBezTo>
                  <a:cubicBezTo>
                    <a:pt x="16579" y="17884"/>
                    <a:pt x="19106" y="20410"/>
                    <a:pt x="21600" y="20410"/>
                  </a:cubicBezTo>
                  <a:lnTo>
                    <a:pt x="21600" y="19654"/>
                  </a:lnTo>
                  <a:cubicBezTo>
                    <a:pt x="20557" y="19654"/>
                    <a:pt x="19457" y="19095"/>
                    <a:pt x="18417" y="18035"/>
                  </a:cubicBezTo>
                  <a:cubicBezTo>
                    <a:pt x="17339" y="16937"/>
                    <a:pt x="16343" y="15322"/>
                    <a:pt x="15538" y="13362"/>
                  </a:cubicBezTo>
                  <a:cubicBezTo>
                    <a:pt x="14981" y="12004"/>
                    <a:pt x="14664" y="10569"/>
                    <a:pt x="14384" y="9303"/>
                  </a:cubicBezTo>
                  <a:cubicBezTo>
                    <a:pt x="14136" y="8183"/>
                    <a:pt x="13923" y="7216"/>
                    <a:pt x="13593" y="6489"/>
                  </a:cubicBezTo>
                  <a:cubicBezTo>
                    <a:pt x="13186" y="5595"/>
                    <a:pt x="12624" y="5159"/>
                    <a:pt x="11876" y="5159"/>
                  </a:cubicBezTo>
                  <a:close/>
                  <a:moveTo>
                    <a:pt x="11626" y="6692"/>
                  </a:moveTo>
                  <a:lnTo>
                    <a:pt x="11626" y="7703"/>
                  </a:lnTo>
                  <a:lnTo>
                    <a:pt x="12165" y="7703"/>
                  </a:lnTo>
                  <a:lnTo>
                    <a:pt x="12165" y="6692"/>
                  </a:lnTo>
                  <a:lnTo>
                    <a:pt x="11626" y="6692"/>
                  </a:lnTo>
                  <a:close/>
                  <a:moveTo>
                    <a:pt x="11596" y="8905"/>
                  </a:moveTo>
                  <a:lnTo>
                    <a:pt x="11596" y="9916"/>
                  </a:lnTo>
                  <a:lnTo>
                    <a:pt x="12135" y="9916"/>
                  </a:lnTo>
                  <a:lnTo>
                    <a:pt x="12135" y="8905"/>
                  </a:lnTo>
                  <a:lnTo>
                    <a:pt x="11596" y="8905"/>
                  </a:lnTo>
                  <a:close/>
                  <a:moveTo>
                    <a:pt x="11626" y="11293"/>
                  </a:moveTo>
                  <a:lnTo>
                    <a:pt x="11626" y="12305"/>
                  </a:lnTo>
                  <a:lnTo>
                    <a:pt x="12165" y="12305"/>
                  </a:lnTo>
                  <a:lnTo>
                    <a:pt x="12165" y="11293"/>
                  </a:lnTo>
                  <a:lnTo>
                    <a:pt x="11626" y="11293"/>
                  </a:lnTo>
                  <a:close/>
                  <a:moveTo>
                    <a:pt x="11596" y="13316"/>
                  </a:moveTo>
                  <a:lnTo>
                    <a:pt x="11596" y="14327"/>
                  </a:lnTo>
                  <a:lnTo>
                    <a:pt x="12135" y="14327"/>
                  </a:lnTo>
                  <a:lnTo>
                    <a:pt x="12135" y="13316"/>
                  </a:lnTo>
                  <a:lnTo>
                    <a:pt x="11596" y="13316"/>
                  </a:lnTo>
                  <a:close/>
                  <a:moveTo>
                    <a:pt x="11626" y="15435"/>
                  </a:moveTo>
                  <a:lnTo>
                    <a:pt x="11626" y="16446"/>
                  </a:lnTo>
                  <a:lnTo>
                    <a:pt x="12165" y="16446"/>
                  </a:lnTo>
                  <a:lnTo>
                    <a:pt x="12165" y="15435"/>
                  </a:lnTo>
                  <a:lnTo>
                    <a:pt x="11626" y="15435"/>
                  </a:lnTo>
                  <a:close/>
                  <a:moveTo>
                    <a:pt x="11596" y="17590"/>
                  </a:moveTo>
                  <a:lnTo>
                    <a:pt x="11596" y="18601"/>
                  </a:lnTo>
                  <a:lnTo>
                    <a:pt x="12135" y="18601"/>
                  </a:lnTo>
                  <a:lnTo>
                    <a:pt x="12135" y="17590"/>
                  </a:lnTo>
                  <a:lnTo>
                    <a:pt x="11596" y="1759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Graphique Fonction">
              <a:extLst>
                <a:ext uri="{FF2B5EF4-FFF2-40B4-BE49-F238E27FC236}">
                  <a16:creationId xmlns:a16="http://schemas.microsoft.com/office/drawing/2014/main" id="{34CF10C0-F76A-4394-9D4D-8709871F4BC1}"/>
                </a:ext>
              </a:extLst>
            </p:cNvPr>
            <p:cNvSpPr/>
            <p:nvPr/>
          </p:nvSpPr>
          <p:spPr>
            <a:xfrm>
              <a:off x="387008" y="272441"/>
              <a:ext cx="289796" cy="28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3" y="21600"/>
                  </a:cubicBezTo>
                  <a:lnTo>
                    <a:pt x="21322" y="21600"/>
                  </a:lnTo>
                  <a:cubicBezTo>
                    <a:pt x="21428" y="21600"/>
                    <a:pt x="21514" y="21511"/>
                    <a:pt x="21514" y="21404"/>
                  </a:cubicBezTo>
                  <a:lnTo>
                    <a:pt x="21514" y="20822"/>
                  </a:lnTo>
                  <a:cubicBezTo>
                    <a:pt x="21514" y="20715"/>
                    <a:pt x="21428" y="20628"/>
                    <a:pt x="21322" y="20628"/>
                  </a:cubicBezTo>
                  <a:lnTo>
                    <a:pt x="1159" y="20628"/>
                  </a:lnTo>
                  <a:cubicBezTo>
                    <a:pt x="1052" y="20628"/>
                    <a:pt x="966" y="20539"/>
                    <a:pt x="966" y="20432"/>
                  </a:cubicBezTo>
                  <a:lnTo>
                    <a:pt x="966" y="194"/>
                  </a:lnTo>
                  <a:cubicBezTo>
                    <a:pt x="966" y="87"/>
                    <a:pt x="879" y="0"/>
                    <a:pt x="773" y="0"/>
                  </a:cubicBezTo>
                  <a:lnTo>
                    <a:pt x="193" y="0"/>
                  </a:lnTo>
                  <a:close/>
                  <a:moveTo>
                    <a:pt x="4579" y="3635"/>
                  </a:moveTo>
                  <a:cubicBezTo>
                    <a:pt x="4069" y="3635"/>
                    <a:pt x="3973" y="4313"/>
                    <a:pt x="3893" y="5269"/>
                  </a:cubicBezTo>
                  <a:cubicBezTo>
                    <a:pt x="3826" y="6066"/>
                    <a:pt x="3789" y="7155"/>
                    <a:pt x="3747" y="8309"/>
                  </a:cubicBezTo>
                  <a:cubicBezTo>
                    <a:pt x="3722" y="9023"/>
                    <a:pt x="3694" y="9757"/>
                    <a:pt x="3660" y="10474"/>
                  </a:cubicBezTo>
                  <a:lnTo>
                    <a:pt x="1430" y="10474"/>
                  </a:lnTo>
                  <a:lnTo>
                    <a:pt x="1430" y="11230"/>
                  </a:lnTo>
                  <a:lnTo>
                    <a:pt x="4374" y="11230"/>
                  </a:lnTo>
                  <a:lnTo>
                    <a:pt x="4393" y="10873"/>
                  </a:lnTo>
                  <a:cubicBezTo>
                    <a:pt x="4437" y="10037"/>
                    <a:pt x="4467" y="9172"/>
                    <a:pt x="4497" y="8336"/>
                  </a:cubicBezTo>
                  <a:cubicBezTo>
                    <a:pt x="4526" y="7507"/>
                    <a:pt x="4560" y="6578"/>
                    <a:pt x="4607" y="5814"/>
                  </a:cubicBezTo>
                  <a:cubicBezTo>
                    <a:pt x="4621" y="5979"/>
                    <a:pt x="4635" y="6160"/>
                    <a:pt x="4648" y="6361"/>
                  </a:cubicBezTo>
                  <a:cubicBezTo>
                    <a:pt x="4720" y="7486"/>
                    <a:pt x="4764" y="8893"/>
                    <a:pt x="4805" y="10253"/>
                  </a:cubicBezTo>
                  <a:cubicBezTo>
                    <a:pt x="4814" y="10545"/>
                    <a:pt x="4823" y="10836"/>
                    <a:pt x="4832" y="11121"/>
                  </a:cubicBezTo>
                  <a:lnTo>
                    <a:pt x="4839" y="11340"/>
                  </a:lnTo>
                  <a:cubicBezTo>
                    <a:pt x="4882" y="12712"/>
                    <a:pt x="4923" y="14008"/>
                    <a:pt x="5011" y="14987"/>
                  </a:cubicBezTo>
                  <a:cubicBezTo>
                    <a:pt x="5108" y="16050"/>
                    <a:pt x="5236" y="16930"/>
                    <a:pt x="5835" y="16930"/>
                  </a:cubicBezTo>
                  <a:cubicBezTo>
                    <a:pt x="6373" y="16930"/>
                    <a:pt x="6497" y="16190"/>
                    <a:pt x="6594" y="15296"/>
                  </a:cubicBezTo>
                  <a:cubicBezTo>
                    <a:pt x="6678" y="14518"/>
                    <a:pt x="6726" y="13520"/>
                    <a:pt x="6772" y="12555"/>
                  </a:cubicBezTo>
                  <a:cubicBezTo>
                    <a:pt x="6796" y="12043"/>
                    <a:pt x="6820" y="11560"/>
                    <a:pt x="6847" y="11132"/>
                  </a:cubicBezTo>
                  <a:cubicBezTo>
                    <a:pt x="6861" y="10921"/>
                    <a:pt x="6874" y="10707"/>
                    <a:pt x="6888" y="10495"/>
                  </a:cubicBezTo>
                  <a:cubicBezTo>
                    <a:pt x="6933" y="9765"/>
                    <a:pt x="6992" y="8813"/>
                    <a:pt x="7072" y="8108"/>
                  </a:cubicBezTo>
                  <a:cubicBezTo>
                    <a:pt x="7130" y="8632"/>
                    <a:pt x="7171" y="9283"/>
                    <a:pt x="7206" y="9828"/>
                  </a:cubicBezTo>
                  <a:cubicBezTo>
                    <a:pt x="7234" y="10257"/>
                    <a:pt x="7265" y="10701"/>
                    <a:pt x="7300" y="11138"/>
                  </a:cubicBezTo>
                  <a:cubicBezTo>
                    <a:pt x="7355" y="11811"/>
                    <a:pt x="7430" y="12670"/>
                    <a:pt x="7538" y="13325"/>
                  </a:cubicBezTo>
                  <a:cubicBezTo>
                    <a:pt x="7649" y="13995"/>
                    <a:pt x="7799" y="14650"/>
                    <a:pt x="8291" y="14650"/>
                  </a:cubicBezTo>
                  <a:cubicBezTo>
                    <a:pt x="8807" y="14650"/>
                    <a:pt x="8920" y="13936"/>
                    <a:pt x="8993" y="13463"/>
                  </a:cubicBezTo>
                  <a:cubicBezTo>
                    <a:pt x="9075" y="12940"/>
                    <a:pt x="9130" y="12285"/>
                    <a:pt x="9183" y="11651"/>
                  </a:cubicBezTo>
                  <a:cubicBezTo>
                    <a:pt x="9198" y="11475"/>
                    <a:pt x="9212" y="11303"/>
                    <a:pt x="9226" y="11141"/>
                  </a:cubicBezTo>
                  <a:cubicBezTo>
                    <a:pt x="9311" y="10194"/>
                    <a:pt x="9403" y="9541"/>
                    <a:pt x="9501" y="9185"/>
                  </a:cubicBezTo>
                  <a:cubicBezTo>
                    <a:pt x="9633" y="9696"/>
                    <a:pt x="9726" y="10669"/>
                    <a:pt x="9771" y="11144"/>
                  </a:cubicBezTo>
                  <a:cubicBezTo>
                    <a:pt x="9831" y="11767"/>
                    <a:pt x="9905" y="12254"/>
                    <a:pt x="9993" y="12594"/>
                  </a:cubicBezTo>
                  <a:cubicBezTo>
                    <a:pt x="10054" y="12832"/>
                    <a:pt x="10198" y="13391"/>
                    <a:pt x="10653" y="13391"/>
                  </a:cubicBezTo>
                  <a:cubicBezTo>
                    <a:pt x="11032" y="13391"/>
                    <a:pt x="11217" y="12975"/>
                    <a:pt x="11349" y="12567"/>
                  </a:cubicBezTo>
                  <a:cubicBezTo>
                    <a:pt x="11467" y="12203"/>
                    <a:pt x="11579" y="11704"/>
                    <a:pt x="11661" y="11165"/>
                  </a:cubicBezTo>
                  <a:cubicBezTo>
                    <a:pt x="11745" y="10615"/>
                    <a:pt x="11876" y="10261"/>
                    <a:pt x="11971" y="10086"/>
                  </a:cubicBezTo>
                  <a:cubicBezTo>
                    <a:pt x="12053" y="10269"/>
                    <a:pt x="12153" y="10639"/>
                    <a:pt x="12271" y="11188"/>
                  </a:cubicBezTo>
                  <a:cubicBezTo>
                    <a:pt x="12485" y="12183"/>
                    <a:pt x="12763" y="12626"/>
                    <a:pt x="13173" y="12626"/>
                  </a:cubicBezTo>
                  <a:cubicBezTo>
                    <a:pt x="13612" y="12626"/>
                    <a:pt x="13946" y="12143"/>
                    <a:pt x="14166" y="11193"/>
                  </a:cubicBezTo>
                  <a:cubicBezTo>
                    <a:pt x="14230" y="10915"/>
                    <a:pt x="14317" y="10721"/>
                    <a:pt x="14384" y="10609"/>
                  </a:cubicBezTo>
                  <a:cubicBezTo>
                    <a:pt x="14442" y="10712"/>
                    <a:pt x="14507" y="10855"/>
                    <a:pt x="14553" y="10955"/>
                  </a:cubicBezTo>
                  <a:cubicBezTo>
                    <a:pt x="14603" y="11064"/>
                    <a:pt x="14655" y="11175"/>
                    <a:pt x="14711" y="11283"/>
                  </a:cubicBezTo>
                  <a:cubicBezTo>
                    <a:pt x="14963" y="11766"/>
                    <a:pt x="15162" y="12149"/>
                    <a:pt x="15638" y="12149"/>
                  </a:cubicBezTo>
                  <a:cubicBezTo>
                    <a:pt x="16094" y="12149"/>
                    <a:pt x="16314" y="11747"/>
                    <a:pt x="16475" y="11453"/>
                  </a:cubicBezTo>
                  <a:cubicBezTo>
                    <a:pt x="16502" y="11402"/>
                    <a:pt x="16532" y="11350"/>
                    <a:pt x="16562" y="11300"/>
                  </a:cubicBezTo>
                  <a:cubicBezTo>
                    <a:pt x="16588" y="11255"/>
                    <a:pt x="16611" y="11213"/>
                    <a:pt x="16634" y="11173"/>
                  </a:cubicBezTo>
                  <a:cubicBezTo>
                    <a:pt x="16703" y="11053"/>
                    <a:pt x="16782" y="10918"/>
                    <a:pt x="16828" y="10864"/>
                  </a:cubicBezTo>
                  <a:cubicBezTo>
                    <a:pt x="16903" y="10914"/>
                    <a:pt x="17032" y="11105"/>
                    <a:pt x="17112" y="11224"/>
                  </a:cubicBezTo>
                  <a:lnTo>
                    <a:pt x="17155" y="11291"/>
                  </a:lnTo>
                  <a:cubicBezTo>
                    <a:pt x="17177" y="11324"/>
                    <a:pt x="17200" y="11356"/>
                    <a:pt x="17222" y="11389"/>
                  </a:cubicBezTo>
                  <a:cubicBezTo>
                    <a:pt x="17416" y="11682"/>
                    <a:pt x="17656" y="12047"/>
                    <a:pt x="18076" y="12047"/>
                  </a:cubicBezTo>
                  <a:cubicBezTo>
                    <a:pt x="18508" y="12047"/>
                    <a:pt x="18724" y="11727"/>
                    <a:pt x="18882" y="11494"/>
                  </a:cubicBezTo>
                  <a:cubicBezTo>
                    <a:pt x="18919" y="11439"/>
                    <a:pt x="18953" y="11387"/>
                    <a:pt x="18989" y="11340"/>
                  </a:cubicBezTo>
                  <a:cubicBezTo>
                    <a:pt x="19096" y="11202"/>
                    <a:pt x="19183" y="11125"/>
                    <a:pt x="19231" y="11090"/>
                  </a:cubicBezTo>
                  <a:cubicBezTo>
                    <a:pt x="19285" y="11117"/>
                    <a:pt x="19403" y="11188"/>
                    <a:pt x="19622" y="11387"/>
                  </a:cubicBezTo>
                  <a:cubicBezTo>
                    <a:pt x="19919" y="11658"/>
                    <a:pt x="20277" y="11689"/>
                    <a:pt x="20520" y="11689"/>
                  </a:cubicBezTo>
                  <a:cubicBezTo>
                    <a:pt x="20701" y="11689"/>
                    <a:pt x="20939" y="11612"/>
                    <a:pt x="21281" y="11494"/>
                  </a:cubicBezTo>
                  <a:cubicBezTo>
                    <a:pt x="21406" y="11451"/>
                    <a:pt x="21535" y="11406"/>
                    <a:pt x="21600" y="11391"/>
                  </a:cubicBezTo>
                  <a:lnTo>
                    <a:pt x="21429" y="10655"/>
                  </a:lnTo>
                  <a:cubicBezTo>
                    <a:pt x="21326" y="10679"/>
                    <a:pt x="21192" y="10724"/>
                    <a:pt x="21037" y="10778"/>
                  </a:cubicBezTo>
                  <a:cubicBezTo>
                    <a:pt x="20885" y="10831"/>
                    <a:pt x="20601" y="10929"/>
                    <a:pt x="20520" y="10933"/>
                  </a:cubicBezTo>
                  <a:cubicBezTo>
                    <a:pt x="20323" y="10933"/>
                    <a:pt x="20208" y="10903"/>
                    <a:pt x="20125" y="10827"/>
                  </a:cubicBezTo>
                  <a:cubicBezTo>
                    <a:pt x="19729" y="10468"/>
                    <a:pt x="19465" y="10321"/>
                    <a:pt x="19209" y="10321"/>
                  </a:cubicBezTo>
                  <a:cubicBezTo>
                    <a:pt x="18891" y="10321"/>
                    <a:pt x="18593" y="10623"/>
                    <a:pt x="18398" y="10876"/>
                  </a:cubicBezTo>
                  <a:cubicBezTo>
                    <a:pt x="18347" y="10942"/>
                    <a:pt x="18300" y="11009"/>
                    <a:pt x="18260" y="11068"/>
                  </a:cubicBezTo>
                  <a:cubicBezTo>
                    <a:pt x="18214" y="11137"/>
                    <a:pt x="18131" y="11262"/>
                    <a:pt x="18089" y="11288"/>
                  </a:cubicBezTo>
                  <a:cubicBezTo>
                    <a:pt x="18025" y="11240"/>
                    <a:pt x="17915" y="11074"/>
                    <a:pt x="17848" y="10972"/>
                  </a:cubicBezTo>
                  <a:cubicBezTo>
                    <a:pt x="17824" y="10936"/>
                    <a:pt x="17800" y="10899"/>
                    <a:pt x="17776" y="10864"/>
                  </a:cubicBezTo>
                  <a:lnTo>
                    <a:pt x="17734" y="10800"/>
                  </a:lnTo>
                  <a:cubicBezTo>
                    <a:pt x="17524" y="10488"/>
                    <a:pt x="17262" y="10100"/>
                    <a:pt x="16820" y="10100"/>
                  </a:cubicBezTo>
                  <a:cubicBezTo>
                    <a:pt x="16386" y="10100"/>
                    <a:pt x="16200" y="10421"/>
                    <a:pt x="15985" y="10793"/>
                  </a:cubicBezTo>
                  <a:cubicBezTo>
                    <a:pt x="15963" y="10832"/>
                    <a:pt x="15940" y="10873"/>
                    <a:pt x="15915" y="10916"/>
                  </a:cubicBezTo>
                  <a:cubicBezTo>
                    <a:pt x="15881" y="10974"/>
                    <a:pt x="15849" y="11031"/>
                    <a:pt x="15817" y="11089"/>
                  </a:cubicBezTo>
                  <a:cubicBezTo>
                    <a:pt x="15768" y="11179"/>
                    <a:pt x="15689" y="11322"/>
                    <a:pt x="15636" y="11379"/>
                  </a:cubicBezTo>
                  <a:cubicBezTo>
                    <a:pt x="15569" y="11303"/>
                    <a:pt x="15455" y="11083"/>
                    <a:pt x="15376" y="10932"/>
                  </a:cubicBezTo>
                  <a:cubicBezTo>
                    <a:pt x="15329" y="10841"/>
                    <a:pt x="15281" y="10738"/>
                    <a:pt x="15236" y="10638"/>
                  </a:cubicBezTo>
                  <a:cubicBezTo>
                    <a:pt x="15037" y="10207"/>
                    <a:pt x="14832" y="9760"/>
                    <a:pt x="14392" y="9760"/>
                  </a:cubicBezTo>
                  <a:cubicBezTo>
                    <a:pt x="14192" y="9760"/>
                    <a:pt x="13698" y="9883"/>
                    <a:pt x="13435" y="11021"/>
                  </a:cubicBezTo>
                  <a:cubicBezTo>
                    <a:pt x="13357" y="11357"/>
                    <a:pt x="13273" y="11579"/>
                    <a:pt x="13205" y="11715"/>
                  </a:cubicBezTo>
                  <a:cubicBezTo>
                    <a:pt x="13148" y="11575"/>
                    <a:pt x="13076" y="11355"/>
                    <a:pt x="13006" y="11028"/>
                  </a:cubicBezTo>
                  <a:cubicBezTo>
                    <a:pt x="12807" y="10105"/>
                    <a:pt x="12620" y="9232"/>
                    <a:pt x="11964" y="9232"/>
                  </a:cubicBezTo>
                  <a:cubicBezTo>
                    <a:pt x="11677" y="9232"/>
                    <a:pt x="11160" y="9468"/>
                    <a:pt x="10918" y="11050"/>
                  </a:cubicBezTo>
                  <a:cubicBezTo>
                    <a:pt x="10841" y="11554"/>
                    <a:pt x="10754" y="11935"/>
                    <a:pt x="10675" y="12204"/>
                  </a:cubicBezTo>
                  <a:cubicBezTo>
                    <a:pt x="10626" y="11959"/>
                    <a:pt x="10570" y="11599"/>
                    <a:pt x="10519" y="11072"/>
                  </a:cubicBezTo>
                  <a:cubicBezTo>
                    <a:pt x="10347" y="9278"/>
                    <a:pt x="10207" y="8177"/>
                    <a:pt x="9518" y="8177"/>
                  </a:cubicBezTo>
                  <a:cubicBezTo>
                    <a:pt x="8791" y="8177"/>
                    <a:pt x="8635" y="9324"/>
                    <a:pt x="8479" y="11073"/>
                  </a:cubicBezTo>
                  <a:cubicBezTo>
                    <a:pt x="8464" y="11237"/>
                    <a:pt x="8450" y="11410"/>
                    <a:pt x="8435" y="11586"/>
                  </a:cubicBezTo>
                  <a:cubicBezTo>
                    <a:pt x="8399" y="12017"/>
                    <a:pt x="8343" y="12660"/>
                    <a:pt x="8274" y="13176"/>
                  </a:cubicBezTo>
                  <a:cubicBezTo>
                    <a:pt x="8205" y="12735"/>
                    <a:pt x="8129" y="12070"/>
                    <a:pt x="8048" y="11077"/>
                  </a:cubicBezTo>
                  <a:cubicBezTo>
                    <a:pt x="8013" y="10647"/>
                    <a:pt x="7985" y="10205"/>
                    <a:pt x="7957" y="9779"/>
                  </a:cubicBezTo>
                  <a:cubicBezTo>
                    <a:pt x="7906" y="8996"/>
                    <a:pt x="7857" y="8257"/>
                    <a:pt x="7778" y="7708"/>
                  </a:cubicBezTo>
                  <a:cubicBezTo>
                    <a:pt x="7718" y="7289"/>
                    <a:pt x="7605" y="6511"/>
                    <a:pt x="7054" y="6511"/>
                  </a:cubicBezTo>
                  <a:cubicBezTo>
                    <a:pt x="6549" y="6511"/>
                    <a:pt x="6428" y="7160"/>
                    <a:pt x="6333" y="7946"/>
                  </a:cubicBezTo>
                  <a:cubicBezTo>
                    <a:pt x="6250" y="8624"/>
                    <a:pt x="6196" y="9510"/>
                    <a:pt x="6138" y="10447"/>
                  </a:cubicBezTo>
                  <a:cubicBezTo>
                    <a:pt x="6125" y="10659"/>
                    <a:pt x="6111" y="10872"/>
                    <a:pt x="6098" y="11084"/>
                  </a:cubicBezTo>
                  <a:cubicBezTo>
                    <a:pt x="6070" y="11517"/>
                    <a:pt x="6047" y="12003"/>
                    <a:pt x="6022" y="12518"/>
                  </a:cubicBezTo>
                  <a:cubicBezTo>
                    <a:pt x="5981" y="13382"/>
                    <a:pt x="5921" y="14640"/>
                    <a:pt x="5820" y="15463"/>
                  </a:cubicBezTo>
                  <a:cubicBezTo>
                    <a:pt x="5790" y="15243"/>
                    <a:pt x="5761" y="14961"/>
                    <a:pt x="5734" y="14601"/>
                  </a:cubicBezTo>
                  <a:cubicBezTo>
                    <a:pt x="5665" y="13683"/>
                    <a:pt x="5629" y="12532"/>
                    <a:pt x="5590" y="11315"/>
                  </a:cubicBezTo>
                  <a:lnTo>
                    <a:pt x="5581" y="11095"/>
                  </a:lnTo>
                  <a:cubicBezTo>
                    <a:pt x="5572" y="10811"/>
                    <a:pt x="5564" y="10521"/>
                    <a:pt x="5555" y="10230"/>
                  </a:cubicBezTo>
                  <a:cubicBezTo>
                    <a:pt x="5509" y="8720"/>
                    <a:pt x="5461" y="7158"/>
                    <a:pt x="5374" y="5970"/>
                  </a:cubicBezTo>
                  <a:cubicBezTo>
                    <a:pt x="5325" y="5317"/>
                    <a:pt x="5270" y="4832"/>
                    <a:pt x="5203" y="4489"/>
                  </a:cubicBezTo>
                  <a:cubicBezTo>
                    <a:pt x="5148" y="4212"/>
                    <a:pt x="5034" y="3635"/>
                    <a:pt x="4579" y="363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3" name="boitier intelligent">
            <a:extLst>
              <a:ext uri="{FF2B5EF4-FFF2-40B4-BE49-F238E27FC236}">
                <a16:creationId xmlns:a16="http://schemas.microsoft.com/office/drawing/2014/main" id="{BFD6BF58-ED87-445F-A2CF-C08EB853059E}"/>
              </a:ext>
            </a:extLst>
          </p:cNvPr>
          <p:cNvSpPr txBox="1"/>
          <p:nvPr/>
        </p:nvSpPr>
        <p:spPr>
          <a:xfrm>
            <a:off x="4634525" y="2361233"/>
            <a:ext cx="143817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00" b="0"/>
            </a:lvl1pPr>
          </a:lstStyle>
          <a:p>
            <a:r>
              <a:rPr lang="fr-FR" dirty="0"/>
              <a:t>Smart Box</a:t>
            </a:r>
            <a:endParaRPr dirty="0"/>
          </a:p>
        </p:txBody>
      </p:sp>
      <p:sp>
        <p:nvSpPr>
          <p:cNvPr id="144" name="capteurs">
            <a:extLst>
              <a:ext uri="{FF2B5EF4-FFF2-40B4-BE49-F238E27FC236}">
                <a16:creationId xmlns:a16="http://schemas.microsoft.com/office/drawing/2014/main" id="{A115F41E-8774-4DC9-87BC-E1813CB54F5D}"/>
              </a:ext>
            </a:extLst>
          </p:cNvPr>
          <p:cNvSpPr txBox="1"/>
          <p:nvPr/>
        </p:nvSpPr>
        <p:spPr>
          <a:xfrm>
            <a:off x="2645959" y="3617629"/>
            <a:ext cx="596317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100" b="0"/>
            </a:lvl1pPr>
          </a:lstStyle>
          <a:p>
            <a:r>
              <a:rPr lang="fr-FR" dirty="0" err="1"/>
              <a:t>sensors</a:t>
            </a:r>
            <a:endParaRPr dirty="0"/>
          </a:p>
        </p:txBody>
      </p:sp>
      <p:sp>
        <p:nvSpPr>
          <p:cNvPr id="145" name="Ligne">
            <a:extLst>
              <a:ext uri="{FF2B5EF4-FFF2-40B4-BE49-F238E27FC236}">
                <a16:creationId xmlns:a16="http://schemas.microsoft.com/office/drawing/2014/main" id="{FEC8B25A-D9F1-411B-8FEF-3DFDD2734E8C}"/>
              </a:ext>
            </a:extLst>
          </p:cNvPr>
          <p:cNvSpPr/>
          <p:nvPr/>
        </p:nvSpPr>
        <p:spPr>
          <a:xfrm flipV="1">
            <a:off x="2398984" y="3824514"/>
            <a:ext cx="270318" cy="200964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6" name="Groupe">
            <a:extLst>
              <a:ext uri="{FF2B5EF4-FFF2-40B4-BE49-F238E27FC236}">
                <a16:creationId xmlns:a16="http://schemas.microsoft.com/office/drawing/2014/main" id="{B8F853D4-ACE9-49C9-B58D-73A5A8B06C4A}"/>
              </a:ext>
            </a:extLst>
          </p:cNvPr>
          <p:cNvGrpSpPr/>
          <p:nvPr/>
        </p:nvGrpSpPr>
        <p:grpSpPr>
          <a:xfrm>
            <a:off x="4945299" y="4075626"/>
            <a:ext cx="816623" cy="501149"/>
            <a:chOff x="0" y="0"/>
            <a:chExt cx="816621" cy="501147"/>
          </a:xfrm>
        </p:grpSpPr>
        <p:sp>
          <p:nvSpPr>
            <p:cNvPr id="147" name="Entreprise">
              <a:extLst>
                <a:ext uri="{FF2B5EF4-FFF2-40B4-BE49-F238E27FC236}">
                  <a16:creationId xmlns:a16="http://schemas.microsoft.com/office/drawing/2014/main" id="{9CB4F775-3B0A-4AFD-9BE6-727300DDBCB7}"/>
                </a:ext>
              </a:extLst>
            </p:cNvPr>
            <p:cNvSpPr/>
            <p:nvPr/>
          </p:nvSpPr>
          <p:spPr>
            <a:xfrm rot="5400000">
              <a:off x="350707" y="35233"/>
              <a:ext cx="501149" cy="43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74" y="0"/>
                  </a:moveTo>
                  <a:cubicBezTo>
                    <a:pt x="7706" y="0"/>
                    <a:pt x="7487" y="255"/>
                    <a:pt x="7487" y="566"/>
                  </a:cubicBezTo>
                  <a:lnTo>
                    <a:pt x="7487" y="3615"/>
                  </a:lnTo>
                  <a:cubicBezTo>
                    <a:pt x="7487" y="3926"/>
                    <a:pt x="7706" y="4181"/>
                    <a:pt x="7974" y="4181"/>
                  </a:cubicBezTo>
                  <a:lnTo>
                    <a:pt x="10530" y="4181"/>
                  </a:lnTo>
                  <a:lnTo>
                    <a:pt x="10530" y="7322"/>
                  </a:lnTo>
                  <a:lnTo>
                    <a:pt x="3210" y="7322"/>
                  </a:lnTo>
                  <a:cubicBezTo>
                    <a:pt x="3102" y="7322"/>
                    <a:pt x="3015" y="7425"/>
                    <a:pt x="3015" y="7550"/>
                  </a:cubicBezTo>
                  <a:lnTo>
                    <a:pt x="3015" y="10705"/>
                  </a:lnTo>
                  <a:lnTo>
                    <a:pt x="974" y="10705"/>
                  </a:lnTo>
                  <a:cubicBezTo>
                    <a:pt x="706" y="10705"/>
                    <a:pt x="487" y="10959"/>
                    <a:pt x="487" y="11271"/>
                  </a:cubicBezTo>
                  <a:lnTo>
                    <a:pt x="487" y="13737"/>
                  </a:lnTo>
                  <a:cubicBezTo>
                    <a:pt x="487" y="14049"/>
                    <a:pt x="706" y="14304"/>
                    <a:pt x="974" y="14304"/>
                  </a:cubicBezTo>
                  <a:lnTo>
                    <a:pt x="3015" y="14304"/>
                  </a:lnTo>
                  <a:lnTo>
                    <a:pt x="3015" y="17244"/>
                  </a:lnTo>
                  <a:lnTo>
                    <a:pt x="1350" y="17244"/>
                  </a:lnTo>
                  <a:cubicBezTo>
                    <a:pt x="1243" y="17244"/>
                    <a:pt x="1156" y="17345"/>
                    <a:pt x="1156" y="17470"/>
                  </a:cubicBezTo>
                  <a:lnTo>
                    <a:pt x="1156" y="19454"/>
                  </a:lnTo>
                  <a:lnTo>
                    <a:pt x="274" y="19454"/>
                  </a:lnTo>
                  <a:cubicBezTo>
                    <a:pt x="124" y="19454"/>
                    <a:pt x="0" y="19598"/>
                    <a:pt x="0" y="19773"/>
                  </a:cubicBezTo>
                  <a:lnTo>
                    <a:pt x="0" y="21281"/>
                  </a:lnTo>
                  <a:cubicBezTo>
                    <a:pt x="0" y="21456"/>
                    <a:pt x="124" y="21600"/>
                    <a:pt x="274" y="21600"/>
                  </a:cubicBezTo>
                  <a:lnTo>
                    <a:pt x="2579" y="21600"/>
                  </a:lnTo>
                  <a:cubicBezTo>
                    <a:pt x="2729" y="21600"/>
                    <a:pt x="2853" y="21456"/>
                    <a:pt x="2853" y="21281"/>
                  </a:cubicBezTo>
                  <a:lnTo>
                    <a:pt x="2853" y="19773"/>
                  </a:lnTo>
                  <a:cubicBezTo>
                    <a:pt x="2853" y="19599"/>
                    <a:pt x="2729" y="19454"/>
                    <a:pt x="2579" y="19454"/>
                  </a:cubicBezTo>
                  <a:lnTo>
                    <a:pt x="1697" y="19454"/>
                  </a:lnTo>
                  <a:lnTo>
                    <a:pt x="1697" y="18111"/>
                  </a:lnTo>
                  <a:cubicBezTo>
                    <a:pt x="1697" y="17987"/>
                    <a:pt x="1784" y="17885"/>
                    <a:pt x="1891" y="17885"/>
                  </a:cubicBezTo>
                  <a:lnTo>
                    <a:pt x="4629" y="17885"/>
                  </a:lnTo>
                  <a:cubicBezTo>
                    <a:pt x="4736" y="17885"/>
                    <a:pt x="4824" y="17987"/>
                    <a:pt x="4824" y="18111"/>
                  </a:cubicBezTo>
                  <a:lnTo>
                    <a:pt x="4824" y="19454"/>
                  </a:lnTo>
                  <a:lnTo>
                    <a:pt x="3941" y="19454"/>
                  </a:lnTo>
                  <a:cubicBezTo>
                    <a:pt x="3791" y="19454"/>
                    <a:pt x="3668" y="19598"/>
                    <a:pt x="3668" y="19773"/>
                  </a:cubicBezTo>
                  <a:lnTo>
                    <a:pt x="3668" y="21281"/>
                  </a:lnTo>
                  <a:cubicBezTo>
                    <a:pt x="3668" y="21456"/>
                    <a:pt x="3791" y="21600"/>
                    <a:pt x="3941" y="21600"/>
                  </a:cubicBezTo>
                  <a:lnTo>
                    <a:pt x="6247" y="21600"/>
                  </a:lnTo>
                  <a:cubicBezTo>
                    <a:pt x="6397" y="21600"/>
                    <a:pt x="6519" y="21456"/>
                    <a:pt x="6519" y="21281"/>
                  </a:cubicBezTo>
                  <a:lnTo>
                    <a:pt x="6519" y="19773"/>
                  </a:lnTo>
                  <a:cubicBezTo>
                    <a:pt x="6519" y="19599"/>
                    <a:pt x="6397" y="19454"/>
                    <a:pt x="6247" y="19454"/>
                  </a:cubicBezTo>
                  <a:lnTo>
                    <a:pt x="5365" y="19454"/>
                  </a:lnTo>
                  <a:lnTo>
                    <a:pt x="5365" y="17470"/>
                  </a:lnTo>
                  <a:cubicBezTo>
                    <a:pt x="5365" y="17345"/>
                    <a:pt x="5277" y="17244"/>
                    <a:pt x="5170" y="17244"/>
                  </a:cubicBezTo>
                  <a:lnTo>
                    <a:pt x="3556" y="17244"/>
                  </a:lnTo>
                  <a:lnTo>
                    <a:pt x="3556" y="14304"/>
                  </a:lnTo>
                  <a:lnTo>
                    <a:pt x="5549" y="14304"/>
                  </a:lnTo>
                  <a:cubicBezTo>
                    <a:pt x="5816" y="14304"/>
                    <a:pt x="6035" y="14049"/>
                    <a:pt x="6035" y="13737"/>
                  </a:cubicBezTo>
                  <a:lnTo>
                    <a:pt x="6035" y="11271"/>
                  </a:lnTo>
                  <a:cubicBezTo>
                    <a:pt x="6035" y="10960"/>
                    <a:pt x="5816" y="10705"/>
                    <a:pt x="5549" y="10705"/>
                  </a:cubicBezTo>
                  <a:lnTo>
                    <a:pt x="3556" y="10705"/>
                  </a:lnTo>
                  <a:lnTo>
                    <a:pt x="3556" y="8179"/>
                  </a:lnTo>
                  <a:cubicBezTo>
                    <a:pt x="3556" y="8055"/>
                    <a:pt x="3643" y="7951"/>
                    <a:pt x="3750" y="7951"/>
                  </a:cubicBezTo>
                  <a:lnTo>
                    <a:pt x="10530" y="7951"/>
                  </a:lnTo>
                  <a:lnTo>
                    <a:pt x="10530" y="10705"/>
                  </a:lnTo>
                  <a:lnTo>
                    <a:pt x="8513" y="10705"/>
                  </a:lnTo>
                  <a:cubicBezTo>
                    <a:pt x="8246" y="10705"/>
                    <a:pt x="8026" y="10960"/>
                    <a:pt x="8026" y="11271"/>
                  </a:cubicBezTo>
                  <a:lnTo>
                    <a:pt x="8026" y="13737"/>
                  </a:lnTo>
                  <a:cubicBezTo>
                    <a:pt x="8026" y="14049"/>
                    <a:pt x="8246" y="14304"/>
                    <a:pt x="8513" y="14304"/>
                  </a:cubicBezTo>
                  <a:lnTo>
                    <a:pt x="10530" y="14304"/>
                  </a:lnTo>
                  <a:lnTo>
                    <a:pt x="10530" y="17244"/>
                  </a:lnTo>
                  <a:lnTo>
                    <a:pt x="8890" y="17244"/>
                  </a:lnTo>
                  <a:cubicBezTo>
                    <a:pt x="8783" y="17244"/>
                    <a:pt x="8696" y="17345"/>
                    <a:pt x="8696" y="17470"/>
                  </a:cubicBezTo>
                  <a:lnTo>
                    <a:pt x="8696" y="19454"/>
                  </a:lnTo>
                  <a:lnTo>
                    <a:pt x="7790" y="19454"/>
                  </a:lnTo>
                  <a:cubicBezTo>
                    <a:pt x="7640" y="19454"/>
                    <a:pt x="7516" y="19598"/>
                    <a:pt x="7516" y="19773"/>
                  </a:cubicBezTo>
                  <a:lnTo>
                    <a:pt x="7516" y="21281"/>
                  </a:lnTo>
                  <a:cubicBezTo>
                    <a:pt x="7516" y="21456"/>
                    <a:pt x="7640" y="21600"/>
                    <a:pt x="7790" y="21600"/>
                  </a:cubicBezTo>
                  <a:lnTo>
                    <a:pt x="10095" y="21600"/>
                  </a:lnTo>
                  <a:cubicBezTo>
                    <a:pt x="10245" y="21600"/>
                    <a:pt x="10367" y="21456"/>
                    <a:pt x="10367" y="21281"/>
                  </a:cubicBezTo>
                  <a:lnTo>
                    <a:pt x="10367" y="19773"/>
                  </a:lnTo>
                  <a:cubicBezTo>
                    <a:pt x="10367" y="19599"/>
                    <a:pt x="10245" y="19454"/>
                    <a:pt x="10095" y="19454"/>
                  </a:cubicBezTo>
                  <a:lnTo>
                    <a:pt x="9237" y="19454"/>
                  </a:lnTo>
                  <a:lnTo>
                    <a:pt x="9237" y="18111"/>
                  </a:lnTo>
                  <a:cubicBezTo>
                    <a:pt x="9237" y="17987"/>
                    <a:pt x="9324" y="17885"/>
                    <a:pt x="9431" y="17885"/>
                  </a:cubicBezTo>
                  <a:lnTo>
                    <a:pt x="12169" y="17885"/>
                  </a:lnTo>
                  <a:cubicBezTo>
                    <a:pt x="12276" y="17885"/>
                    <a:pt x="12363" y="17987"/>
                    <a:pt x="12363" y="18111"/>
                  </a:cubicBezTo>
                  <a:lnTo>
                    <a:pt x="12363" y="19454"/>
                  </a:lnTo>
                  <a:lnTo>
                    <a:pt x="11505" y="19454"/>
                  </a:lnTo>
                  <a:cubicBezTo>
                    <a:pt x="11355" y="19454"/>
                    <a:pt x="11233" y="19599"/>
                    <a:pt x="11233" y="19773"/>
                  </a:cubicBezTo>
                  <a:lnTo>
                    <a:pt x="11233" y="21281"/>
                  </a:lnTo>
                  <a:cubicBezTo>
                    <a:pt x="11233" y="21456"/>
                    <a:pt x="11355" y="21600"/>
                    <a:pt x="11505" y="21600"/>
                  </a:cubicBezTo>
                  <a:lnTo>
                    <a:pt x="13810" y="21600"/>
                  </a:lnTo>
                  <a:cubicBezTo>
                    <a:pt x="13960" y="21600"/>
                    <a:pt x="14084" y="21456"/>
                    <a:pt x="14084" y="21281"/>
                  </a:cubicBezTo>
                  <a:lnTo>
                    <a:pt x="14084" y="19773"/>
                  </a:lnTo>
                  <a:cubicBezTo>
                    <a:pt x="14084" y="19599"/>
                    <a:pt x="13960" y="19454"/>
                    <a:pt x="13810" y="19454"/>
                  </a:cubicBezTo>
                  <a:lnTo>
                    <a:pt x="12904" y="19454"/>
                  </a:lnTo>
                  <a:lnTo>
                    <a:pt x="12904" y="17470"/>
                  </a:lnTo>
                  <a:cubicBezTo>
                    <a:pt x="12904" y="17345"/>
                    <a:pt x="12817" y="17244"/>
                    <a:pt x="12710" y="17244"/>
                  </a:cubicBezTo>
                  <a:lnTo>
                    <a:pt x="11070" y="17244"/>
                  </a:lnTo>
                  <a:lnTo>
                    <a:pt x="11070" y="14304"/>
                  </a:lnTo>
                  <a:lnTo>
                    <a:pt x="13087" y="14304"/>
                  </a:lnTo>
                  <a:cubicBezTo>
                    <a:pt x="13354" y="14304"/>
                    <a:pt x="13574" y="14049"/>
                    <a:pt x="13574" y="13737"/>
                  </a:cubicBezTo>
                  <a:lnTo>
                    <a:pt x="13574" y="11271"/>
                  </a:lnTo>
                  <a:cubicBezTo>
                    <a:pt x="13574" y="10959"/>
                    <a:pt x="13354" y="10705"/>
                    <a:pt x="13087" y="10705"/>
                  </a:cubicBezTo>
                  <a:lnTo>
                    <a:pt x="11070" y="10705"/>
                  </a:lnTo>
                  <a:lnTo>
                    <a:pt x="11070" y="7951"/>
                  </a:lnTo>
                  <a:lnTo>
                    <a:pt x="17850" y="7951"/>
                  </a:lnTo>
                  <a:cubicBezTo>
                    <a:pt x="17957" y="7951"/>
                    <a:pt x="18044" y="8055"/>
                    <a:pt x="18044" y="8179"/>
                  </a:cubicBezTo>
                  <a:lnTo>
                    <a:pt x="18044" y="10705"/>
                  </a:lnTo>
                  <a:lnTo>
                    <a:pt x="16051" y="10705"/>
                  </a:lnTo>
                  <a:cubicBezTo>
                    <a:pt x="15784" y="10705"/>
                    <a:pt x="15565" y="10960"/>
                    <a:pt x="15565" y="11271"/>
                  </a:cubicBezTo>
                  <a:lnTo>
                    <a:pt x="15565" y="13737"/>
                  </a:lnTo>
                  <a:cubicBezTo>
                    <a:pt x="15565" y="14049"/>
                    <a:pt x="15784" y="14304"/>
                    <a:pt x="16051" y="14304"/>
                  </a:cubicBezTo>
                  <a:lnTo>
                    <a:pt x="18044" y="14304"/>
                  </a:lnTo>
                  <a:lnTo>
                    <a:pt x="18044" y="17244"/>
                  </a:lnTo>
                  <a:lnTo>
                    <a:pt x="16430" y="17244"/>
                  </a:lnTo>
                  <a:cubicBezTo>
                    <a:pt x="16323" y="17244"/>
                    <a:pt x="16235" y="17345"/>
                    <a:pt x="16235" y="17470"/>
                  </a:cubicBezTo>
                  <a:lnTo>
                    <a:pt x="16235" y="19454"/>
                  </a:lnTo>
                  <a:lnTo>
                    <a:pt x="15353" y="19454"/>
                  </a:lnTo>
                  <a:cubicBezTo>
                    <a:pt x="15203" y="19454"/>
                    <a:pt x="15079" y="19599"/>
                    <a:pt x="15079" y="19773"/>
                  </a:cubicBezTo>
                  <a:lnTo>
                    <a:pt x="15079" y="21281"/>
                  </a:lnTo>
                  <a:cubicBezTo>
                    <a:pt x="15079" y="21456"/>
                    <a:pt x="15203" y="21600"/>
                    <a:pt x="15353" y="21600"/>
                  </a:cubicBezTo>
                  <a:lnTo>
                    <a:pt x="17659" y="21600"/>
                  </a:lnTo>
                  <a:cubicBezTo>
                    <a:pt x="17809" y="21600"/>
                    <a:pt x="17931" y="21456"/>
                    <a:pt x="17931" y="21281"/>
                  </a:cubicBezTo>
                  <a:lnTo>
                    <a:pt x="17931" y="19773"/>
                  </a:lnTo>
                  <a:cubicBezTo>
                    <a:pt x="17931" y="19599"/>
                    <a:pt x="17809" y="19454"/>
                    <a:pt x="17659" y="19454"/>
                  </a:cubicBezTo>
                  <a:lnTo>
                    <a:pt x="16776" y="19454"/>
                  </a:lnTo>
                  <a:lnTo>
                    <a:pt x="16776" y="18111"/>
                  </a:lnTo>
                  <a:cubicBezTo>
                    <a:pt x="16776" y="17987"/>
                    <a:pt x="16864" y="17885"/>
                    <a:pt x="16971" y="17885"/>
                  </a:cubicBezTo>
                  <a:lnTo>
                    <a:pt x="19709" y="17885"/>
                  </a:lnTo>
                  <a:cubicBezTo>
                    <a:pt x="19816" y="17885"/>
                    <a:pt x="19903" y="17987"/>
                    <a:pt x="19903" y="18111"/>
                  </a:cubicBezTo>
                  <a:lnTo>
                    <a:pt x="19903" y="19454"/>
                  </a:lnTo>
                  <a:lnTo>
                    <a:pt x="19021" y="19454"/>
                  </a:lnTo>
                  <a:cubicBezTo>
                    <a:pt x="18871" y="19454"/>
                    <a:pt x="18747" y="19599"/>
                    <a:pt x="18747" y="19773"/>
                  </a:cubicBezTo>
                  <a:lnTo>
                    <a:pt x="18747" y="21281"/>
                  </a:lnTo>
                  <a:cubicBezTo>
                    <a:pt x="18747" y="21456"/>
                    <a:pt x="18871" y="21600"/>
                    <a:pt x="19021" y="21600"/>
                  </a:cubicBezTo>
                  <a:lnTo>
                    <a:pt x="21326" y="21600"/>
                  </a:lnTo>
                  <a:cubicBezTo>
                    <a:pt x="21476" y="21600"/>
                    <a:pt x="21600" y="21456"/>
                    <a:pt x="21600" y="21281"/>
                  </a:cubicBezTo>
                  <a:lnTo>
                    <a:pt x="21600" y="19773"/>
                  </a:lnTo>
                  <a:cubicBezTo>
                    <a:pt x="21600" y="19599"/>
                    <a:pt x="21476" y="19454"/>
                    <a:pt x="21326" y="19454"/>
                  </a:cubicBezTo>
                  <a:lnTo>
                    <a:pt x="20444" y="19454"/>
                  </a:lnTo>
                  <a:lnTo>
                    <a:pt x="20444" y="17470"/>
                  </a:lnTo>
                  <a:cubicBezTo>
                    <a:pt x="20444" y="17345"/>
                    <a:pt x="20357" y="17244"/>
                    <a:pt x="20250" y="17244"/>
                  </a:cubicBezTo>
                  <a:lnTo>
                    <a:pt x="18585" y="17244"/>
                  </a:lnTo>
                  <a:lnTo>
                    <a:pt x="18585" y="14304"/>
                  </a:lnTo>
                  <a:lnTo>
                    <a:pt x="20626" y="14304"/>
                  </a:lnTo>
                  <a:cubicBezTo>
                    <a:pt x="20894" y="14304"/>
                    <a:pt x="21113" y="14049"/>
                    <a:pt x="21113" y="13737"/>
                  </a:cubicBezTo>
                  <a:lnTo>
                    <a:pt x="21113" y="11271"/>
                  </a:lnTo>
                  <a:cubicBezTo>
                    <a:pt x="21113" y="10959"/>
                    <a:pt x="20894" y="10705"/>
                    <a:pt x="20626" y="10705"/>
                  </a:cubicBezTo>
                  <a:lnTo>
                    <a:pt x="18585" y="10705"/>
                  </a:lnTo>
                  <a:lnTo>
                    <a:pt x="18585" y="7550"/>
                  </a:lnTo>
                  <a:cubicBezTo>
                    <a:pt x="18585" y="7425"/>
                    <a:pt x="18498" y="7322"/>
                    <a:pt x="18390" y="7322"/>
                  </a:cubicBezTo>
                  <a:lnTo>
                    <a:pt x="11070" y="7322"/>
                  </a:lnTo>
                  <a:lnTo>
                    <a:pt x="11070" y="4181"/>
                  </a:lnTo>
                  <a:lnTo>
                    <a:pt x="13626" y="4181"/>
                  </a:lnTo>
                  <a:cubicBezTo>
                    <a:pt x="13894" y="4181"/>
                    <a:pt x="14113" y="3926"/>
                    <a:pt x="14113" y="3615"/>
                  </a:cubicBezTo>
                  <a:lnTo>
                    <a:pt x="14113" y="566"/>
                  </a:lnTo>
                  <a:cubicBezTo>
                    <a:pt x="14113" y="255"/>
                    <a:pt x="13894" y="0"/>
                    <a:pt x="13626" y="0"/>
                  </a:cubicBezTo>
                  <a:lnTo>
                    <a:pt x="10800" y="0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649B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Entreprise">
              <a:extLst>
                <a:ext uri="{FF2B5EF4-FFF2-40B4-BE49-F238E27FC236}">
                  <a16:creationId xmlns:a16="http://schemas.microsoft.com/office/drawing/2014/main" id="{86A2804B-5FC5-4C0C-BE08-2F8D6DB528CB}"/>
                </a:ext>
              </a:extLst>
            </p:cNvPr>
            <p:cNvSpPr/>
            <p:nvPr/>
          </p:nvSpPr>
          <p:spPr>
            <a:xfrm rot="16200000">
              <a:off x="-35234" y="35233"/>
              <a:ext cx="501149" cy="43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74" y="0"/>
                  </a:moveTo>
                  <a:cubicBezTo>
                    <a:pt x="7706" y="0"/>
                    <a:pt x="7487" y="255"/>
                    <a:pt x="7487" y="566"/>
                  </a:cubicBezTo>
                  <a:lnTo>
                    <a:pt x="7487" y="3615"/>
                  </a:lnTo>
                  <a:cubicBezTo>
                    <a:pt x="7487" y="3926"/>
                    <a:pt x="7706" y="4181"/>
                    <a:pt x="7974" y="4181"/>
                  </a:cubicBezTo>
                  <a:lnTo>
                    <a:pt x="10530" y="4181"/>
                  </a:lnTo>
                  <a:lnTo>
                    <a:pt x="10530" y="7322"/>
                  </a:lnTo>
                  <a:lnTo>
                    <a:pt x="3210" y="7322"/>
                  </a:lnTo>
                  <a:cubicBezTo>
                    <a:pt x="3102" y="7322"/>
                    <a:pt x="3015" y="7425"/>
                    <a:pt x="3015" y="7550"/>
                  </a:cubicBezTo>
                  <a:lnTo>
                    <a:pt x="3015" y="10705"/>
                  </a:lnTo>
                  <a:lnTo>
                    <a:pt x="974" y="10705"/>
                  </a:lnTo>
                  <a:cubicBezTo>
                    <a:pt x="706" y="10705"/>
                    <a:pt x="487" y="10959"/>
                    <a:pt x="487" y="11271"/>
                  </a:cubicBezTo>
                  <a:lnTo>
                    <a:pt x="487" y="13737"/>
                  </a:lnTo>
                  <a:cubicBezTo>
                    <a:pt x="487" y="14049"/>
                    <a:pt x="706" y="14304"/>
                    <a:pt x="974" y="14304"/>
                  </a:cubicBezTo>
                  <a:lnTo>
                    <a:pt x="3015" y="14304"/>
                  </a:lnTo>
                  <a:lnTo>
                    <a:pt x="3015" y="17244"/>
                  </a:lnTo>
                  <a:lnTo>
                    <a:pt x="1350" y="17244"/>
                  </a:lnTo>
                  <a:cubicBezTo>
                    <a:pt x="1243" y="17244"/>
                    <a:pt x="1156" y="17345"/>
                    <a:pt x="1156" y="17470"/>
                  </a:cubicBezTo>
                  <a:lnTo>
                    <a:pt x="1156" y="19454"/>
                  </a:lnTo>
                  <a:lnTo>
                    <a:pt x="274" y="19454"/>
                  </a:lnTo>
                  <a:cubicBezTo>
                    <a:pt x="124" y="19454"/>
                    <a:pt x="0" y="19598"/>
                    <a:pt x="0" y="19773"/>
                  </a:cubicBezTo>
                  <a:lnTo>
                    <a:pt x="0" y="21281"/>
                  </a:lnTo>
                  <a:cubicBezTo>
                    <a:pt x="0" y="21456"/>
                    <a:pt x="124" y="21600"/>
                    <a:pt x="274" y="21600"/>
                  </a:cubicBezTo>
                  <a:lnTo>
                    <a:pt x="2579" y="21600"/>
                  </a:lnTo>
                  <a:cubicBezTo>
                    <a:pt x="2729" y="21600"/>
                    <a:pt x="2853" y="21456"/>
                    <a:pt x="2853" y="21281"/>
                  </a:cubicBezTo>
                  <a:lnTo>
                    <a:pt x="2853" y="19773"/>
                  </a:lnTo>
                  <a:cubicBezTo>
                    <a:pt x="2853" y="19599"/>
                    <a:pt x="2729" y="19454"/>
                    <a:pt x="2579" y="19454"/>
                  </a:cubicBezTo>
                  <a:lnTo>
                    <a:pt x="1697" y="19454"/>
                  </a:lnTo>
                  <a:lnTo>
                    <a:pt x="1697" y="18111"/>
                  </a:lnTo>
                  <a:cubicBezTo>
                    <a:pt x="1697" y="17987"/>
                    <a:pt x="1784" y="17885"/>
                    <a:pt x="1891" y="17885"/>
                  </a:cubicBezTo>
                  <a:lnTo>
                    <a:pt x="4629" y="17885"/>
                  </a:lnTo>
                  <a:cubicBezTo>
                    <a:pt x="4736" y="17885"/>
                    <a:pt x="4824" y="17987"/>
                    <a:pt x="4824" y="18111"/>
                  </a:cubicBezTo>
                  <a:lnTo>
                    <a:pt x="4824" y="19454"/>
                  </a:lnTo>
                  <a:lnTo>
                    <a:pt x="3941" y="19454"/>
                  </a:lnTo>
                  <a:cubicBezTo>
                    <a:pt x="3791" y="19454"/>
                    <a:pt x="3668" y="19598"/>
                    <a:pt x="3668" y="19773"/>
                  </a:cubicBezTo>
                  <a:lnTo>
                    <a:pt x="3668" y="21281"/>
                  </a:lnTo>
                  <a:cubicBezTo>
                    <a:pt x="3668" y="21456"/>
                    <a:pt x="3791" y="21600"/>
                    <a:pt x="3941" y="21600"/>
                  </a:cubicBezTo>
                  <a:lnTo>
                    <a:pt x="6247" y="21600"/>
                  </a:lnTo>
                  <a:cubicBezTo>
                    <a:pt x="6397" y="21600"/>
                    <a:pt x="6519" y="21456"/>
                    <a:pt x="6519" y="21281"/>
                  </a:cubicBezTo>
                  <a:lnTo>
                    <a:pt x="6519" y="19773"/>
                  </a:lnTo>
                  <a:cubicBezTo>
                    <a:pt x="6519" y="19599"/>
                    <a:pt x="6397" y="19454"/>
                    <a:pt x="6247" y="19454"/>
                  </a:cubicBezTo>
                  <a:lnTo>
                    <a:pt x="5365" y="19454"/>
                  </a:lnTo>
                  <a:lnTo>
                    <a:pt x="5365" y="17470"/>
                  </a:lnTo>
                  <a:cubicBezTo>
                    <a:pt x="5365" y="17345"/>
                    <a:pt x="5277" y="17244"/>
                    <a:pt x="5170" y="17244"/>
                  </a:cubicBezTo>
                  <a:lnTo>
                    <a:pt x="3556" y="17244"/>
                  </a:lnTo>
                  <a:lnTo>
                    <a:pt x="3556" y="14304"/>
                  </a:lnTo>
                  <a:lnTo>
                    <a:pt x="5549" y="14304"/>
                  </a:lnTo>
                  <a:cubicBezTo>
                    <a:pt x="5816" y="14304"/>
                    <a:pt x="6035" y="14049"/>
                    <a:pt x="6035" y="13737"/>
                  </a:cubicBezTo>
                  <a:lnTo>
                    <a:pt x="6035" y="11271"/>
                  </a:lnTo>
                  <a:cubicBezTo>
                    <a:pt x="6035" y="10960"/>
                    <a:pt x="5816" y="10705"/>
                    <a:pt x="5549" y="10705"/>
                  </a:cubicBezTo>
                  <a:lnTo>
                    <a:pt x="3556" y="10705"/>
                  </a:lnTo>
                  <a:lnTo>
                    <a:pt x="3556" y="8179"/>
                  </a:lnTo>
                  <a:cubicBezTo>
                    <a:pt x="3556" y="8055"/>
                    <a:pt x="3643" y="7951"/>
                    <a:pt x="3750" y="7951"/>
                  </a:cubicBezTo>
                  <a:lnTo>
                    <a:pt x="10530" y="7951"/>
                  </a:lnTo>
                  <a:lnTo>
                    <a:pt x="10530" y="10705"/>
                  </a:lnTo>
                  <a:lnTo>
                    <a:pt x="8513" y="10705"/>
                  </a:lnTo>
                  <a:cubicBezTo>
                    <a:pt x="8246" y="10705"/>
                    <a:pt x="8026" y="10960"/>
                    <a:pt x="8026" y="11271"/>
                  </a:cubicBezTo>
                  <a:lnTo>
                    <a:pt x="8026" y="13737"/>
                  </a:lnTo>
                  <a:cubicBezTo>
                    <a:pt x="8026" y="14049"/>
                    <a:pt x="8246" y="14304"/>
                    <a:pt x="8513" y="14304"/>
                  </a:cubicBezTo>
                  <a:lnTo>
                    <a:pt x="10530" y="14304"/>
                  </a:lnTo>
                  <a:lnTo>
                    <a:pt x="10530" y="17244"/>
                  </a:lnTo>
                  <a:lnTo>
                    <a:pt x="8890" y="17244"/>
                  </a:lnTo>
                  <a:cubicBezTo>
                    <a:pt x="8783" y="17244"/>
                    <a:pt x="8696" y="17345"/>
                    <a:pt x="8696" y="17470"/>
                  </a:cubicBezTo>
                  <a:lnTo>
                    <a:pt x="8696" y="19454"/>
                  </a:lnTo>
                  <a:lnTo>
                    <a:pt x="7790" y="19454"/>
                  </a:lnTo>
                  <a:cubicBezTo>
                    <a:pt x="7640" y="19454"/>
                    <a:pt x="7516" y="19598"/>
                    <a:pt x="7516" y="19773"/>
                  </a:cubicBezTo>
                  <a:lnTo>
                    <a:pt x="7516" y="21281"/>
                  </a:lnTo>
                  <a:cubicBezTo>
                    <a:pt x="7516" y="21456"/>
                    <a:pt x="7640" y="21600"/>
                    <a:pt x="7790" y="21600"/>
                  </a:cubicBezTo>
                  <a:lnTo>
                    <a:pt x="10095" y="21600"/>
                  </a:lnTo>
                  <a:cubicBezTo>
                    <a:pt x="10245" y="21600"/>
                    <a:pt x="10367" y="21456"/>
                    <a:pt x="10367" y="21281"/>
                  </a:cubicBezTo>
                  <a:lnTo>
                    <a:pt x="10367" y="19773"/>
                  </a:lnTo>
                  <a:cubicBezTo>
                    <a:pt x="10367" y="19599"/>
                    <a:pt x="10245" y="19454"/>
                    <a:pt x="10095" y="19454"/>
                  </a:cubicBezTo>
                  <a:lnTo>
                    <a:pt x="9237" y="19454"/>
                  </a:lnTo>
                  <a:lnTo>
                    <a:pt x="9237" y="18111"/>
                  </a:lnTo>
                  <a:cubicBezTo>
                    <a:pt x="9237" y="17987"/>
                    <a:pt x="9324" y="17885"/>
                    <a:pt x="9431" y="17885"/>
                  </a:cubicBezTo>
                  <a:lnTo>
                    <a:pt x="12169" y="17885"/>
                  </a:lnTo>
                  <a:cubicBezTo>
                    <a:pt x="12276" y="17885"/>
                    <a:pt x="12363" y="17987"/>
                    <a:pt x="12363" y="18111"/>
                  </a:cubicBezTo>
                  <a:lnTo>
                    <a:pt x="12363" y="19454"/>
                  </a:lnTo>
                  <a:lnTo>
                    <a:pt x="11505" y="19454"/>
                  </a:lnTo>
                  <a:cubicBezTo>
                    <a:pt x="11355" y="19454"/>
                    <a:pt x="11233" y="19599"/>
                    <a:pt x="11233" y="19773"/>
                  </a:cubicBezTo>
                  <a:lnTo>
                    <a:pt x="11233" y="21281"/>
                  </a:lnTo>
                  <a:cubicBezTo>
                    <a:pt x="11233" y="21456"/>
                    <a:pt x="11355" y="21600"/>
                    <a:pt x="11505" y="21600"/>
                  </a:cubicBezTo>
                  <a:lnTo>
                    <a:pt x="13810" y="21600"/>
                  </a:lnTo>
                  <a:cubicBezTo>
                    <a:pt x="13960" y="21600"/>
                    <a:pt x="14084" y="21456"/>
                    <a:pt x="14084" y="21281"/>
                  </a:cubicBezTo>
                  <a:lnTo>
                    <a:pt x="14084" y="19773"/>
                  </a:lnTo>
                  <a:cubicBezTo>
                    <a:pt x="14084" y="19599"/>
                    <a:pt x="13960" y="19454"/>
                    <a:pt x="13810" y="19454"/>
                  </a:cubicBezTo>
                  <a:lnTo>
                    <a:pt x="12904" y="19454"/>
                  </a:lnTo>
                  <a:lnTo>
                    <a:pt x="12904" y="17470"/>
                  </a:lnTo>
                  <a:cubicBezTo>
                    <a:pt x="12904" y="17345"/>
                    <a:pt x="12817" y="17244"/>
                    <a:pt x="12710" y="17244"/>
                  </a:cubicBezTo>
                  <a:lnTo>
                    <a:pt x="11070" y="17244"/>
                  </a:lnTo>
                  <a:lnTo>
                    <a:pt x="11070" y="14304"/>
                  </a:lnTo>
                  <a:lnTo>
                    <a:pt x="13087" y="14304"/>
                  </a:lnTo>
                  <a:cubicBezTo>
                    <a:pt x="13354" y="14304"/>
                    <a:pt x="13574" y="14049"/>
                    <a:pt x="13574" y="13737"/>
                  </a:cubicBezTo>
                  <a:lnTo>
                    <a:pt x="13574" y="11271"/>
                  </a:lnTo>
                  <a:cubicBezTo>
                    <a:pt x="13574" y="10959"/>
                    <a:pt x="13354" y="10705"/>
                    <a:pt x="13087" y="10705"/>
                  </a:cubicBezTo>
                  <a:lnTo>
                    <a:pt x="11070" y="10705"/>
                  </a:lnTo>
                  <a:lnTo>
                    <a:pt x="11070" y="7951"/>
                  </a:lnTo>
                  <a:lnTo>
                    <a:pt x="17850" y="7951"/>
                  </a:lnTo>
                  <a:cubicBezTo>
                    <a:pt x="17957" y="7951"/>
                    <a:pt x="18044" y="8055"/>
                    <a:pt x="18044" y="8179"/>
                  </a:cubicBezTo>
                  <a:lnTo>
                    <a:pt x="18044" y="10705"/>
                  </a:lnTo>
                  <a:lnTo>
                    <a:pt x="16051" y="10705"/>
                  </a:lnTo>
                  <a:cubicBezTo>
                    <a:pt x="15784" y="10705"/>
                    <a:pt x="15565" y="10960"/>
                    <a:pt x="15565" y="11271"/>
                  </a:cubicBezTo>
                  <a:lnTo>
                    <a:pt x="15565" y="13737"/>
                  </a:lnTo>
                  <a:cubicBezTo>
                    <a:pt x="15565" y="14049"/>
                    <a:pt x="15784" y="14304"/>
                    <a:pt x="16051" y="14304"/>
                  </a:cubicBezTo>
                  <a:lnTo>
                    <a:pt x="18044" y="14304"/>
                  </a:lnTo>
                  <a:lnTo>
                    <a:pt x="18044" y="17244"/>
                  </a:lnTo>
                  <a:lnTo>
                    <a:pt x="16430" y="17244"/>
                  </a:lnTo>
                  <a:cubicBezTo>
                    <a:pt x="16323" y="17244"/>
                    <a:pt x="16235" y="17345"/>
                    <a:pt x="16235" y="17470"/>
                  </a:cubicBezTo>
                  <a:lnTo>
                    <a:pt x="16235" y="19454"/>
                  </a:lnTo>
                  <a:lnTo>
                    <a:pt x="15353" y="19454"/>
                  </a:lnTo>
                  <a:cubicBezTo>
                    <a:pt x="15203" y="19454"/>
                    <a:pt x="15079" y="19599"/>
                    <a:pt x="15079" y="19773"/>
                  </a:cubicBezTo>
                  <a:lnTo>
                    <a:pt x="15079" y="21281"/>
                  </a:lnTo>
                  <a:cubicBezTo>
                    <a:pt x="15079" y="21456"/>
                    <a:pt x="15203" y="21600"/>
                    <a:pt x="15353" y="21600"/>
                  </a:cubicBezTo>
                  <a:lnTo>
                    <a:pt x="17659" y="21600"/>
                  </a:lnTo>
                  <a:cubicBezTo>
                    <a:pt x="17809" y="21600"/>
                    <a:pt x="17931" y="21456"/>
                    <a:pt x="17931" y="21281"/>
                  </a:cubicBezTo>
                  <a:lnTo>
                    <a:pt x="17931" y="19773"/>
                  </a:lnTo>
                  <a:cubicBezTo>
                    <a:pt x="17931" y="19599"/>
                    <a:pt x="17809" y="19454"/>
                    <a:pt x="17659" y="19454"/>
                  </a:cubicBezTo>
                  <a:lnTo>
                    <a:pt x="16776" y="19454"/>
                  </a:lnTo>
                  <a:lnTo>
                    <a:pt x="16776" y="18111"/>
                  </a:lnTo>
                  <a:cubicBezTo>
                    <a:pt x="16776" y="17987"/>
                    <a:pt x="16864" y="17885"/>
                    <a:pt x="16971" y="17885"/>
                  </a:cubicBezTo>
                  <a:lnTo>
                    <a:pt x="19709" y="17885"/>
                  </a:lnTo>
                  <a:cubicBezTo>
                    <a:pt x="19816" y="17885"/>
                    <a:pt x="19903" y="17987"/>
                    <a:pt x="19903" y="18111"/>
                  </a:cubicBezTo>
                  <a:lnTo>
                    <a:pt x="19903" y="19454"/>
                  </a:lnTo>
                  <a:lnTo>
                    <a:pt x="19021" y="19454"/>
                  </a:lnTo>
                  <a:cubicBezTo>
                    <a:pt x="18871" y="19454"/>
                    <a:pt x="18747" y="19599"/>
                    <a:pt x="18747" y="19773"/>
                  </a:cubicBezTo>
                  <a:lnTo>
                    <a:pt x="18747" y="21281"/>
                  </a:lnTo>
                  <a:cubicBezTo>
                    <a:pt x="18747" y="21456"/>
                    <a:pt x="18871" y="21600"/>
                    <a:pt x="19021" y="21600"/>
                  </a:cubicBezTo>
                  <a:lnTo>
                    <a:pt x="21326" y="21600"/>
                  </a:lnTo>
                  <a:cubicBezTo>
                    <a:pt x="21476" y="21600"/>
                    <a:pt x="21600" y="21456"/>
                    <a:pt x="21600" y="21281"/>
                  </a:cubicBezTo>
                  <a:lnTo>
                    <a:pt x="21600" y="19773"/>
                  </a:lnTo>
                  <a:cubicBezTo>
                    <a:pt x="21600" y="19599"/>
                    <a:pt x="21476" y="19454"/>
                    <a:pt x="21326" y="19454"/>
                  </a:cubicBezTo>
                  <a:lnTo>
                    <a:pt x="20444" y="19454"/>
                  </a:lnTo>
                  <a:lnTo>
                    <a:pt x="20444" y="17470"/>
                  </a:lnTo>
                  <a:cubicBezTo>
                    <a:pt x="20444" y="17345"/>
                    <a:pt x="20357" y="17244"/>
                    <a:pt x="20250" y="17244"/>
                  </a:cubicBezTo>
                  <a:lnTo>
                    <a:pt x="18585" y="17244"/>
                  </a:lnTo>
                  <a:lnTo>
                    <a:pt x="18585" y="14304"/>
                  </a:lnTo>
                  <a:lnTo>
                    <a:pt x="20626" y="14304"/>
                  </a:lnTo>
                  <a:cubicBezTo>
                    <a:pt x="20894" y="14304"/>
                    <a:pt x="21113" y="14049"/>
                    <a:pt x="21113" y="13737"/>
                  </a:cubicBezTo>
                  <a:lnTo>
                    <a:pt x="21113" y="11271"/>
                  </a:lnTo>
                  <a:cubicBezTo>
                    <a:pt x="21113" y="10959"/>
                    <a:pt x="20894" y="10705"/>
                    <a:pt x="20626" y="10705"/>
                  </a:cubicBezTo>
                  <a:lnTo>
                    <a:pt x="18585" y="10705"/>
                  </a:lnTo>
                  <a:lnTo>
                    <a:pt x="18585" y="7550"/>
                  </a:lnTo>
                  <a:cubicBezTo>
                    <a:pt x="18585" y="7425"/>
                    <a:pt x="18498" y="7322"/>
                    <a:pt x="18390" y="7322"/>
                  </a:cubicBezTo>
                  <a:lnTo>
                    <a:pt x="11070" y="7322"/>
                  </a:lnTo>
                  <a:lnTo>
                    <a:pt x="11070" y="4181"/>
                  </a:lnTo>
                  <a:lnTo>
                    <a:pt x="13626" y="4181"/>
                  </a:lnTo>
                  <a:cubicBezTo>
                    <a:pt x="13894" y="4181"/>
                    <a:pt x="14113" y="3926"/>
                    <a:pt x="14113" y="3615"/>
                  </a:cubicBezTo>
                  <a:lnTo>
                    <a:pt x="14113" y="566"/>
                  </a:lnTo>
                  <a:cubicBezTo>
                    <a:pt x="14113" y="255"/>
                    <a:pt x="13894" y="0"/>
                    <a:pt x="13626" y="0"/>
                  </a:cubicBezTo>
                  <a:lnTo>
                    <a:pt x="10800" y="0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649B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9" name="1. captation des mouvements">
            <a:extLst>
              <a:ext uri="{FF2B5EF4-FFF2-40B4-BE49-F238E27FC236}">
                <a16:creationId xmlns:a16="http://schemas.microsoft.com/office/drawing/2014/main" id="{1DE11670-6671-4E31-9346-EBE13F8056D2}"/>
              </a:ext>
            </a:extLst>
          </p:cNvPr>
          <p:cNvSpPr txBox="1"/>
          <p:nvPr/>
        </p:nvSpPr>
        <p:spPr>
          <a:xfrm>
            <a:off x="1025179" y="1745964"/>
            <a:ext cx="213840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1. </a:t>
            </a:r>
            <a:r>
              <a:rPr lang="fr-FR" dirty="0"/>
              <a:t>Motion Capture</a:t>
            </a:r>
            <a:endParaRPr dirty="0"/>
          </a:p>
        </p:txBody>
      </p:sp>
      <p:sp>
        <p:nvSpPr>
          <p:cNvPr id="150" name="2. apprentissage, analyse">
            <a:extLst>
              <a:ext uri="{FF2B5EF4-FFF2-40B4-BE49-F238E27FC236}">
                <a16:creationId xmlns:a16="http://schemas.microsoft.com/office/drawing/2014/main" id="{327DCCE0-127C-43EC-843E-3719F18C7C8F}"/>
              </a:ext>
            </a:extLst>
          </p:cNvPr>
          <p:cNvSpPr txBox="1"/>
          <p:nvPr/>
        </p:nvSpPr>
        <p:spPr>
          <a:xfrm>
            <a:off x="4293009" y="1745964"/>
            <a:ext cx="28821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2. </a:t>
            </a:r>
            <a:r>
              <a:rPr lang="fr-FR" dirty="0"/>
              <a:t>Learning and </a:t>
            </a:r>
            <a:r>
              <a:rPr lang="fr-FR" dirty="0" err="1"/>
              <a:t>analysis</a:t>
            </a:r>
            <a:endParaRPr dirty="0"/>
          </a:p>
        </p:txBody>
      </p:sp>
      <p:sp>
        <p:nvSpPr>
          <p:cNvPr id="151" name="3. détection de situations">
            <a:extLst>
              <a:ext uri="{FF2B5EF4-FFF2-40B4-BE49-F238E27FC236}">
                <a16:creationId xmlns:a16="http://schemas.microsoft.com/office/drawing/2014/main" id="{A19AEA28-F5D2-45F7-905F-47C5C83D3F6F}"/>
              </a:ext>
            </a:extLst>
          </p:cNvPr>
          <p:cNvSpPr txBox="1"/>
          <p:nvPr/>
        </p:nvSpPr>
        <p:spPr>
          <a:xfrm>
            <a:off x="8593807" y="1745964"/>
            <a:ext cx="249587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3. </a:t>
            </a:r>
            <a:r>
              <a:rPr lang="fr-FR" dirty="0"/>
              <a:t>Situation </a:t>
            </a:r>
            <a:r>
              <a:rPr lang="fr-FR" dirty="0" err="1"/>
              <a:t>detection</a:t>
            </a:r>
            <a:endParaRPr dirty="0"/>
          </a:p>
        </p:txBody>
      </p:sp>
      <p:sp>
        <p:nvSpPr>
          <p:cNvPr id="152" name="couche de raisonnement">
            <a:extLst>
              <a:ext uri="{FF2B5EF4-FFF2-40B4-BE49-F238E27FC236}">
                <a16:creationId xmlns:a16="http://schemas.microsoft.com/office/drawing/2014/main" id="{F5E7E43C-BD4D-4C34-BE7B-7C0B1C97AA12}"/>
              </a:ext>
            </a:extLst>
          </p:cNvPr>
          <p:cNvSpPr txBox="1"/>
          <p:nvPr/>
        </p:nvSpPr>
        <p:spPr>
          <a:xfrm>
            <a:off x="4634525" y="3617629"/>
            <a:ext cx="143817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00" b="0"/>
            </a:lvl1pPr>
          </a:lstStyle>
          <a:p>
            <a:r>
              <a:rPr lang="fr-FR" dirty="0" err="1"/>
              <a:t>Reasoning</a:t>
            </a:r>
            <a:r>
              <a:rPr lang="fr-FR" dirty="0"/>
              <a:t> layer</a:t>
            </a:r>
            <a:endParaRPr dirty="0"/>
          </a:p>
        </p:txBody>
      </p:sp>
      <p:sp>
        <p:nvSpPr>
          <p:cNvPr id="153" name="base de données">
            <a:extLst>
              <a:ext uri="{FF2B5EF4-FFF2-40B4-BE49-F238E27FC236}">
                <a16:creationId xmlns:a16="http://schemas.microsoft.com/office/drawing/2014/main" id="{1C167717-7200-4FF0-9709-EEDB5AE46C1E}"/>
              </a:ext>
            </a:extLst>
          </p:cNvPr>
          <p:cNvSpPr txBox="1"/>
          <p:nvPr/>
        </p:nvSpPr>
        <p:spPr>
          <a:xfrm>
            <a:off x="4634525" y="4870369"/>
            <a:ext cx="143817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00" b="0"/>
            </a:lvl1pPr>
          </a:lstStyle>
          <a:p>
            <a:r>
              <a:rPr lang="fr-FR" dirty="0" err="1"/>
              <a:t>Database</a:t>
            </a:r>
            <a:endParaRPr dirty="0"/>
          </a:p>
        </p:txBody>
      </p:sp>
      <p:sp>
        <p:nvSpPr>
          <p:cNvPr id="154" name="Flèche">
            <a:extLst>
              <a:ext uri="{FF2B5EF4-FFF2-40B4-BE49-F238E27FC236}">
                <a16:creationId xmlns:a16="http://schemas.microsoft.com/office/drawing/2014/main" id="{DA904350-705F-4C55-8FB8-E06D860AC193}"/>
              </a:ext>
            </a:extLst>
          </p:cNvPr>
          <p:cNvSpPr/>
          <p:nvPr/>
        </p:nvSpPr>
        <p:spPr>
          <a:xfrm>
            <a:off x="2981719" y="4260152"/>
            <a:ext cx="934730" cy="50114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Flèche">
            <a:extLst>
              <a:ext uri="{FF2B5EF4-FFF2-40B4-BE49-F238E27FC236}">
                <a16:creationId xmlns:a16="http://schemas.microsoft.com/office/drawing/2014/main" id="{85D525BC-913D-428E-B787-71500B7C0685}"/>
              </a:ext>
            </a:extLst>
          </p:cNvPr>
          <p:cNvSpPr/>
          <p:nvPr/>
        </p:nvSpPr>
        <p:spPr>
          <a:xfrm rot="19258266">
            <a:off x="6246496" y="3789152"/>
            <a:ext cx="1774097" cy="50114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Flèche">
            <a:extLst>
              <a:ext uri="{FF2B5EF4-FFF2-40B4-BE49-F238E27FC236}">
                <a16:creationId xmlns:a16="http://schemas.microsoft.com/office/drawing/2014/main" id="{CBC203C9-2A2D-47DD-8797-C4071330434C}"/>
              </a:ext>
            </a:extLst>
          </p:cNvPr>
          <p:cNvSpPr/>
          <p:nvPr/>
        </p:nvSpPr>
        <p:spPr>
          <a:xfrm rot="5400000">
            <a:off x="9405404" y="3449928"/>
            <a:ext cx="682625" cy="50114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C9B297D7-3FDE-4C2E-85DD-6864185481C6}"/>
              </a:ext>
            </a:extLst>
          </p:cNvPr>
          <p:cNvSpPr/>
          <p:nvPr/>
        </p:nvSpPr>
        <p:spPr>
          <a:xfrm>
            <a:off x="9358540" y="4726818"/>
            <a:ext cx="2051221" cy="80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The </a:t>
            </a:r>
            <a:r>
              <a:rPr lang="fr-FR" dirty="0" err="1"/>
              <a:t>Parkinson’s</a:t>
            </a:r>
            <a:r>
              <a:rPr lang="fr-FR" dirty="0"/>
              <a:t> </a:t>
            </a:r>
            <a:r>
              <a:rPr lang="fr-FR" dirty="0" err="1"/>
              <a:t>disease</a:t>
            </a:r>
            <a:endParaRPr lang="fr-FR" dirty="0"/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69AE667-1AEF-4F61-9EC5-CB2057B02338}"/>
              </a:ext>
            </a:extLst>
          </p:cNvPr>
          <p:cNvSpPr txBox="1"/>
          <p:nvPr/>
        </p:nvSpPr>
        <p:spPr>
          <a:xfrm>
            <a:off x="9916618" y="4127761"/>
            <a:ext cx="18947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Tremors</a:t>
            </a:r>
            <a:endParaRPr lang="fr-FR" dirty="0"/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22E54315-9DEC-482B-837F-C8E3D305DB78}"/>
              </a:ext>
            </a:extLst>
          </p:cNvPr>
          <p:cNvCxnSpPr>
            <a:cxnSpLocks/>
            <a:stCxn id="157" idx="0"/>
            <a:endCxn id="158" idx="2"/>
          </p:cNvCxnSpPr>
          <p:nvPr/>
        </p:nvCxnSpPr>
        <p:spPr>
          <a:xfrm flipV="1">
            <a:off x="10384151" y="4497093"/>
            <a:ext cx="479818" cy="2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AD21C701-0196-424B-B009-F3A0C4F5D4ED}"/>
              </a:ext>
            </a:extLst>
          </p:cNvPr>
          <p:cNvSpPr txBox="1"/>
          <p:nvPr/>
        </p:nvSpPr>
        <p:spPr>
          <a:xfrm>
            <a:off x="7791918" y="4128825"/>
            <a:ext cx="18947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Rigidity</a:t>
            </a:r>
            <a:endParaRPr lang="fr-FR" dirty="0"/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B26B9C9C-8118-4DF3-B401-49BC22A90544}"/>
              </a:ext>
            </a:extLst>
          </p:cNvPr>
          <p:cNvCxnSpPr>
            <a:cxnSpLocks/>
            <a:stCxn id="157" idx="1"/>
            <a:endCxn id="160" idx="2"/>
          </p:cNvCxnSpPr>
          <p:nvPr/>
        </p:nvCxnSpPr>
        <p:spPr>
          <a:xfrm flipH="1" flipV="1">
            <a:off x="8739269" y="4498157"/>
            <a:ext cx="919665" cy="34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A5EE0377-5125-48CE-9C7B-5EED7B802D4F}"/>
              </a:ext>
            </a:extLst>
          </p:cNvPr>
          <p:cNvSpPr txBox="1"/>
          <p:nvPr/>
        </p:nvSpPr>
        <p:spPr>
          <a:xfrm>
            <a:off x="6890276" y="4937242"/>
            <a:ext cx="20656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Bradykinesia</a:t>
            </a:r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81CE8CA1-80A3-4CEA-9C2F-B1EC0CD53FFC}"/>
              </a:ext>
            </a:extLst>
          </p:cNvPr>
          <p:cNvCxnSpPr>
            <a:cxnSpLocks/>
            <a:stCxn id="157" idx="2"/>
            <a:endCxn id="162" idx="3"/>
          </p:cNvCxnSpPr>
          <p:nvPr/>
        </p:nvCxnSpPr>
        <p:spPr>
          <a:xfrm flipH="1" flipV="1">
            <a:off x="8955894" y="5121908"/>
            <a:ext cx="402646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>
            <a:extLst>
              <a:ext uri="{FF2B5EF4-FFF2-40B4-BE49-F238E27FC236}">
                <a16:creationId xmlns:a16="http://schemas.microsoft.com/office/drawing/2014/main" id="{17C34E15-B1F2-4549-8A8C-2B03D1CE53AC}"/>
              </a:ext>
            </a:extLst>
          </p:cNvPr>
          <p:cNvSpPr txBox="1"/>
          <p:nvPr/>
        </p:nvSpPr>
        <p:spPr>
          <a:xfrm>
            <a:off x="7706460" y="5886112"/>
            <a:ext cx="20656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Frequent</a:t>
            </a:r>
            <a:r>
              <a:rPr lang="fr-FR" dirty="0"/>
              <a:t> </a:t>
            </a:r>
            <a:r>
              <a:rPr lang="fr-FR" dirty="0" err="1"/>
              <a:t>falls</a:t>
            </a:r>
            <a:endParaRPr lang="fr-FR" dirty="0"/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F3AD8D0-2B68-4191-BF32-8E754F86FEA5}"/>
              </a:ext>
            </a:extLst>
          </p:cNvPr>
          <p:cNvCxnSpPr>
            <a:cxnSpLocks/>
            <a:stCxn id="157" idx="3"/>
            <a:endCxn id="164" idx="0"/>
          </p:cNvCxnSpPr>
          <p:nvPr/>
        </p:nvCxnSpPr>
        <p:spPr>
          <a:xfrm flipH="1">
            <a:off x="8739269" y="5416483"/>
            <a:ext cx="919665" cy="46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759FE9BF-6EF7-4526-B640-EC03ADC5C330}"/>
              </a:ext>
            </a:extLst>
          </p:cNvPr>
          <p:cNvSpPr txBox="1"/>
          <p:nvPr/>
        </p:nvSpPr>
        <p:spPr>
          <a:xfrm>
            <a:off x="9916618" y="5886112"/>
            <a:ext cx="20656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Freezing</a:t>
            </a:r>
            <a:endParaRPr lang="fr-FR" dirty="0"/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A1EB0459-EBD3-4750-92C6-32ABED7C954D}"/>
              </a:ext>
            </a:extLst>
          </p:cNvPr>
          <p:cNvCxnSpPr>
            <a:cxnSpLocks/>
            <a:stCxn id="157" idx="4"/>
            <a:endCxn id="166" idx="0"/>
          </p:cNvCxnSpPr>
          <p:nvPr/>
        </p:nvCxnSpPr>
        <p:spPr>
          <a:xfrm>
            <a:off x="10384151" y="5534811"/>
            <a:ext cx="565276" cy="3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5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9DD09-A3F0-4481-9AE8-3B4EFA47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Approach</a:t>
            </a:r>
            <a:br>
              <a:rPr lang="fr-FR" dirty="0"/>
            </a:br>
            <a:r>
              <a:rPr lang="fr-FR" sz="3600" dirty="0"/>
              <a:t>Input data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10DD574-E77D-469A-94C8-23C8FC47A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97" y="2927144"/>
            <a:ext cx="5615247" cy="293439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8FA1EA-7A43-4DF8-9119-FDDF8F365E5A}"/>
              </a:ext>
            </a:extLst>
          </p:cNvPr>
          <p:cNvSpPr txBox="1"/>
          <p:nvPr/>
        </p:nvSpPr>
        <p:spPr>
          <a:xfrm>
            <a:off x="1097280" y="1735688"/>
            <a:ext cx="1032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Modéliser la dynamique du mouvement à partir des coordonnées</a:t>
            </a:r>
          </a:p>
          <a:p>
            <a:r>
              <a:rPr lang="fr-FR" dirty="0"/>
              <a:t>Une séquence de mouvement </a:t>
            </a:r>
            <a:r>
              <a:rPr lang="fr-FR" i="1" dirty="0"/>
              <a:t>p</a:t>
            </a:r>
            <a:r>
              <a:rPr lang="fr-FR" dirty="0"/>
              <a:t> : c’est une représentation vectorielle avec </a:t>
            </a:r>
            <a:r>
              <a:rPr lang="fr-FR" i="1" dirty="0"/>
              <a:t>n</a:t>
            </a:r>
            <a:r>
              <a:rPr lang="fr-FR" dirty="0"/>
              <a:t> signaux et </a:t>
            </a:r>
            <a:r>
              <a:rPr lang="fr-FR" i="1" dirty="0"/>
              <a:t>k</a:t>
            </a:r>
            <a:r>
              <a:rPr lang="fr-FR" dirty="0"/>
              <a:t> échantillons</a:t>
            </a:r>
          </a:p>
          <a:p>
            <a:r>
              <a:rPr lang="fr-FR" i="1" dirty="0"/>
              <a:t>n</a:t>
            </a:r>
            <a:r>
              <a:rPr lang="fr-FR" dirty="0"/>
              <a:t> = 15 </a:t>
            </a:r>
            <a:r>
              <a:rPr lang="fr-FR" dirty="0" err="1"/>
              <a:t>sensors</a:t>
            </a:r>
            <a:r>
              <a:rPr lang="fr-FR" dirty="0"/>
              <a:t> * 3 d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84BE86-D9BF-4856-95EC-0F95C718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7" y="2812043"/>
            <a:ext cx="3183419" cy="34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F12B0C5-35D7-4CFB-BF43-5871D1E6DD4D}"/>
              </a:ext>
            </a:extLst>
          </p:cNvPr>
          <p:cNvCxnSpPr/>
          <p:nvPr/>
        </p:nvCxnSpPr>
        <p:spPr>
          <a:xfrm>
            <a:off x="6430617" y="5993297"/>
            <a:ext cx="4701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FBB63-D692-4E06-A451-90E03557CB72}"/>
              </a:ext>
            </a:extLst>
          </p:cNvPr>
          <p:cNvSpPr txBox="1"/>
          <p:nvPr/>
        </p:nvSpPr>
        <p:spPr>
          <a:xfrm>
            <a:off x="6430617" y="6027135"/>
            <a:ext cx="159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3BEE51-489C-4F4F-A5A7-6E0AADD183D8}"/>
                  </a:ext>
                </a:extLst>
              </p:cNvPr>
              <p:cNvSpPr txBox="1"/>
              <p:nvPr/>
            </p:nvSpPr>
            <p:spPr>
              <a:xfrm>
                <a:off x="10827026" y="6027135"/>
                <a:ext cx="771939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err="1"/>
                  <a:t>n_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fr-FR" sz="1400" i="1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3BEE51-489C-4F4F-A5A7-6E0AADD18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26" y="6027135"/>
                <a:ext cx="771939" cy="312521"/>
              </a:xfrm>
              <a:prstGeom prst="rect">
                <a:avLst/>
              </a:prstGeom>
              <a:blipFill>
                <a:blip r:embed="rId5"/>
                <a:stretch>
                  <a:fillRect l="-2362" t="-1961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56D8-939A-418E-96C2-0A869996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Approach</a:t>
            </a:r>
            <a:br>
              <a:rPr lang="fr-FR" dirty="0"/>
            </a:br>
            <a:r>
              <a:rPr lang="fr-FR" sz="3600" dirty="0" err="1"/>
              <a:t>Using</a:t>
            </a:r>
            <a:r>
              <a:rPr lang="fr-FR" sz="3600" dirty="0"/>
              <a:t> a </a:t>
            </a:r>
            <a:r>
              <a:rPr lang="fr-FR" sz="3600" dirty="0" err="1"/>
              <a:t>Sliding</a:t>
            </a:r>
            <a:r>
              <a:rPr lang="fr-FR" sz="3600" dirty="0"/>
              <a:t> </a:t>
            </a:r>
            <a:r>
              <a:rPr lang="fr-FR" sz="3600" dirty="0" err="1"/>
              <a:t>Window</a:t>
            </a:r>
            <a:endParaRPr lang="fr-FR" sz="36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5C90E60-6943-431F-915E-EF410EC0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12" y="1905897"/>
            <a:ext cx="6060956" cy="40227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D2E9B5A-E8D8-4011-A2F0-728BCECBE895}"/>
                  </a:ext>
                </a:extLst>
              </p:cNvPr>
              <p:cNvSpPr txBox="1"/>
              <p:nvPr/>
            </p:nvSpPr>
            <p:spPr>
              <a:xfrm>
                <a:off x="377688" y="2473234"/>
                <a:ext cx="32712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k [1; n_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fr-FR" dirty="0"/>
                  <a:t>]</a:t>
                </a:r>
              </a:p>
              <a:p>
                <a:r>
                  <a:rPr lang="fr-FR" dirty="0"/>
                  <a:t>Sw_k+1 = </a:t>
                </a:r>
                <a:r>
                  <a:rPr lang="fr-FR" dirty="0" err="1"/>
                  <a:t>A_k</a:t>
                </a:r>
                <a:r>
                  <a:rPr lang="fr-FR" dirty="0"/>
                  <a:t> </a:t>
                </a:r>
                <a:r>
                  <a:rPr lang="fr-FR" dirty="0" err="1"/>
                  <a:t>Sw_k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The size of the </a:t>
                </a:r>
                <a:r>
                  <a:rPr lang="fr-FR" dirty="0" err="1"/>
                  <a:t>sliding</a:t>
                </a:r>
                <a:r>
                  <a:rPr lang="fr-FR" dirty="0"/>
                  <a:t> </a:t>
                </a:r>
                <a:r>
                  <a:rPr lang="fr-FR" dirty="0" err="1"/>
                  <a:t>window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el-GR" dirty="0"/>
                  <a:t>λ</a:t>
                </a:r>
                <a:r>
                  <a:rPr lang="fr-FR" dirty="0"/>
                  <a:t> = 5 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D2E9B5A-E8D8-4011-A2F0-728BCECB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8" y="2473234"/>
                <a:ext cx="3271204" cy="1477328"/>
              </a:xfrm>
              <a:prstGeom prst="rect">
                <a:avLst/>
              </a:prstGeom>
              <a:blipFill>
                <a:blip r:embed="rId4"/>
                <a:stretch>
                  <a:fillRect l="-1676" t="-2066" b="-61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6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0D06D-0ED2-456B-B011-6F6D7E90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Approach</a:t>
            </a:r>
            <a:br>
              <a:rPr lang="fr-FR" dirty="0"/>
            </a:br>
            <a:r>
              <a:rPr lang="fr-FR" sz="3600" dirty="0"/>
              <a:t>Frame </a:t>
            </a:r>
            <a:r>
              <a:rPr lang="fr-FR" sz="3600" dirty="0" err="1"/>
              <a:t>Modelling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92FA42-9EAB-43FE-B8A1-3B0D7CC3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62" y="1756766"/>
            <a:ext cx="6835553" cy="45744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1FB6E47-D1FF-4A5F-8072-FB25A509B777}"/>
                  </a:ext>
                </a:extLst>
              </p:cNvPr>
              <p:cNvSpPr txBox="1"/>
              <p:nvPr/>
            </p:nvSpPr>
            <p:spPr>
              <a:xfrm>
                <a:off x="895348" y="1846217"/>
                <a:ext cx="414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 model est précis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</a:t>
                </a:r>
                <a:r>
                  <a:rPr lang="fr-FR" dirty="0" err="1"/>
                  <a:t>tilled</a:t>
                </a:r>
                <a:r>
                  <a:rPr lang="fr-FR" dirty="0"/>
                  <a:t> points </a:t>
                </a:r>
                <a:r>
                  <a:rPr lang="fr-FR" dirty="0">
                    <a:sym typeface="Wingdings" panose="05000000000000000000" pitchFamily="2" charset="2"/>
                  </a:rPr>
                  <a:t> the model f_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</m:oMath>
                </a14:m>
                <a:endParaRPr lang="fr-F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</a:t>
                </a:r>
                <a:r>
                  <a:rPr lang="fr-FR" dirty="0" err="1"/>
                  <a:t>solid</a:t>
                </a:r>
                <a:r>
                  <a:rPr lang="fr-FR" dirty="0"/>
                  <a:t> line     </a:t>
                </a:r>
                <a:r>
                  <a:rPr lang="fr-FR" dirty="0">
                    <a:sym typeface="Wingdings" panose="05000000000000000000" pitchFamily="2" charset="2"/>
                  </a:rPr>
                  <a:t> the signal </a:t>
                </a:r>
                <a:r>
                  <a:rPr lang="fr-FR" dirty="0" err="1">
                    <a:sym typeface="Wingdings" panose="05000000000000000000" pitchFamily="2" charset="2"/>
                  </a:rPr>
                  <a:t>f_i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corresponding</a:t>
                </a:r>
                <a:r>
                  <a:rPr lang="fr-FR" dirty="0">
                    <a:sym typeface="Wingdings" panose="05000000000000000000" pitchFamily="2" charset="2"/>
                  </a:rPr>
                  <a:t> to the model</a:t>
                </a:r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1FB6E47-D1FF-4A5F-8072-FB25A509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8" y="1846217"/>
                <a:ext cx="4145414" cy="1200329"/>
              </a:xfrm>
              <a:prstGeom prst="rect">
                <a:avLst/>
              </a:prstGeom>
              <a:blipFill>
                <a:blip r:embed="rId4"/>
                <a:stretch>
                  <a:fillRect l="-1324" t="-3046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20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308F7-F134-4253-9F6E-54228300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Approach</a:t>
            </a:r>
            <a:br>
              <a:rPr lang="fr-FR" dirty="0"/>
            </a:br>
            <a:r>
              <a:rPr lang="fr-FR" sz="3600" dirty="0" err="1"/>
              <a:t>Detection</a:t>
            </a:r>
            <a:r>
              <a:rPr lang="fr-FR" sz="3600" dirty="0"/>
              <a:t> stage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AFC0A-91E7-497E-A88F-3D27659A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learning</a:t>
            </a:r>
            <a:r>
              <a:rPr lang="fr-FR" dirty="0"/>
              <a:t> and test data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k, ∀k ∈{1,..,34}, </a:t>
            </a:r>
            <a:r>
              <a:rPr lang="fr-FR" dirty="0" err="1"/>
              <a:t>repeat</a:t>
            </a:r>
            <a:r>
              <a:rPr lang="fr-FR" dirty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Generate</a:t>
            </a:r>
            <a:r>
              <a:rPr lang="fr-FR" dirty="0"/>
              <a:t> the </a:t>
            </a:r>
            <a:r>
              <a:rPr lang="fr-FR" dirty="0" err="1"/>
              <a:t>corresponding</a:t>
            </a:r>
            <a:r>
              <a:rPr lang="fr-FR" dirty="0"/>
              <a:t> 34 </a:t>
            </a:r>
            <a:r>
              <a:rPr lang="fr-FR" dirty="0" err="1"/>
              <a:t>vectors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Calculation of the coefficient of </a:t>
            </a:r>
            <a:r>
              <a:rPr lang="fr-FR" dirty="0" err="1"/>
              <a:t>resemblance</a:t>
            </a:r>
            <a:r>
              <a:rPr lang="fr-FR" dirty="0"/>
              <a:t> </a:t>
            </a:r>
            <a:r>
              <a:rPr lang="el-GR" dirty="0"/>
              <a:t>φ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Generate</a:t>
            </a:r>
            <a:r>
              <a:rPr lang="fr-FR" dirty="0"/>
              <a:t> the matrix </a:t>
            </a:r>
            <a:r>
              <a:rPr lang="fr-FR" dirty="0" err="1"/>
              <a:t>resulting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concatenation</a:t>
            </a:r>
            <a:r>
              <a:rPr lang="fr-FR" dirty="0"/>
              <a:t> of </a:t>
            </a:r>
            <a:r>
              <a:rPr lang="el-GR" dirty="0"/>
              <a:t>φ</a:t>
            </a:r>
            <a:r>
              <a:rPr lang="fr-FR" dirty="0"/>
              <a:t> and </a:t>
            </a:r>
            <a:r>
              <a:rPr lang="fr-FR" dirty="0" err="1"/>
              <a:t>campute</a:t>
            </a:r>
            <a:r>
              <a:rPr lang="fr-FR" dirty="0"/>
              <a:t> </a:t>
            </a:r>
            <a:r>
              <a:rPr lang="el-GR" dirty="0"/>
              <a:t>ϒ</a:t>
            </a:r>
            <a:r>
              <a:rPr lang="fr-FR" dirty="0"/>
              <a:t>, the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of </a:t>
            </a:r>
            <a:r>
              <a:rPr lang="fr-FR" dirty="0" err="1"/>
              <a:t>mean</a:t>
            </a:r>
            <a:r>
              <a:rPr lang="fr-FR" dirty="0"/>
              <a:t> values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row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largest</a:t>
            </a:r>
            <a:r>
              <a:rPr lang="fr-FR" dirty="0"/>
              <a:t> value of </a:t>
            </a:r>
            <a:r>
              <a:rPr lang="el-GR" dirty="0"/>
              <a:t>ϒ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movement</a:t>
            </a:r>
            <a:r>
              <a:rPr lang="fr-FR" dirty="0"/>
              <a:t> </a:t>
            </a:r>
            <a:r>
              <a:rPr lang="fr-FR" dirty="0" err="1"/>
              <a:t>detected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Checks if the </a:t>
            </a:r>
            <a:r>
              <a:rPr lang="fr-FR" dirty="0" err="1"/>
              <a:t>detected</a:t>
            </a:r>
            <a:r>
              <a:rPr lang="fr-FR" dirty="0"/>
              <a:t> </a:t>
            </a:r>
            <a:r>
              <a:rPr lang="fr-FR" dirty="0" err="1"/>
              <a:t>movement</a:t>
            </a:r>
            <a:r>
              <a:rPr lang="fr-FR" dirty="0"/>
              <a:t> matches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the score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44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84C65-CA63-43F3-8270-DB910D9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Experimentation</a:t>
            </a:r>
            <a:br>
              <a:rPr lang="fr-FR" dirty="0"/>
            </a:br>
            <a:r>
              <a:rPr lang="fr-FR" dirty="0"/>
              <a:t>Florence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DAAB58-FFEE-4F61-AFEA-778C809AA061}"/>
              </a:ext>
            </a:extLst>
          </p:cNvPr>
          <p:cNvSpPr txBox="1"/>
          <p:nvPr/>
        </p:nvSpPr>
        <p:spPr>
          <a:xfrm>
            <a:off x="1410788" y="1767840"/>
            <a:ext cx="4432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Motion </a:t>
            </a:r>
            <a:r>
              <a:rPr lang="fr-FR" sz="2000" dirty="0" err="1"/>
              <a:t>captured</a:t>
            </a:r>
            <a:r>
              <a:rPr lang="fr-FR" sz="2000" dirty="0"/>
              <a:t> by </a:t>
            </a:r>
            <a:r>
              <a:rPr lang="fr-FR" sz="2000" dirty="0" err="1"/>
              <a:t>kinect</a:t>
            </a:r>
            <a:r>
              <a:rPr lang="fr-FR" sz="2000" dirty="0"/>
              <a:t>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9 </a:t>
            </a:r>
            <a:r>
              <a:rPr lang="fr-FR" sz="2000" dirty="0" err="1"/>
              <a:t>activities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Wave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Drink </a:t>
            </a:r>
            <a:r>
              <a:rPr lang="fr-FR" sz="2000" dirty="0" err="1"/>
              <a:t>from</a:t>
            </a:r>
            <a:r>
              <a:rPr lang="fr-FR" sz="2000" dirty="0"/>
              <a:t> a </a:t>
            </a:r>
            <a:r>
              <a:rPr lang="fr-FR" sz="2000" dirty="0" err="1"/>
              <a:t>bottle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Answer</a:t>
            </a:r>
            <a:r>
              <a:rPr lang="fr-FR" sz="2000" dirty="0"/>
              <a:t> 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Clap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Tight</a:t>
            </a:r>
            <a:r>
              <a:rPr lang="fr-FR" sz="2000" dirty="0"/>
              <a:t> 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Sit</a:t>
            </a:r>
            <a:r>
              <a:rPr lang="fr-FR" sz="2000" dirty="0"/>
              <a:t>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Stand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Read </a:t>
            </a:r>
            <a:r>
              <a:rPr lang="fr-FR" sz="2000" dirty="0" err="1"/>
              <a:t>watch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bow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10 </a:t>
            </a:r>
            <a:r>
              <a:rPr lang="fr-FR" sz="2000" dirty="0" err="1"/>
              <a:t>subject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>
                <a:sym typeface="Wingdings" panose="05000000000000000000" pitchFamily="2" charset="2"/>
              </a:rPr>
              <a:t> 215 </a:t>
            </a:r>
            <a:r>
              <a:rPr lang="fr-FR" sz="2000" dirty="0" err="1">
                <a:sym typeface="Wingdings" panose="05000000000000000000" pitchFamily="2" charset="2"/>
              </a:rPr>
              <a:t>activities</a:t>
            </a:r>
            <a:r>
              <a:rPr lang="fr-FR" sz="2000" dirty="0">
                <a:sym typeface="Wingdings" panose="05000000000000000000" pitchFamily="2" charset="2"/>
              </a:rPr>
              <a:t> in total</a:t>
            </a: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4CD2C0-746F-4780-865A-49A06788E4E9}"/>
              </a:ext>
            </a:extLst>
          </p:cNvPr>
          <p:cNvSpPr txBox="1"/>
          <p:nvPr/>
        </p:nvSpPr>
        <p:spPr>
          <a:xfrm>
            <a:off x="6096001" y="1848678"/>
            <a:ext cx="49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Experimentation</a:t>
            </a:r>
            <a:r>
              <a:rPr lang="fr-FR" sz="2400" dirty="0"/>
              <a:t> Out-i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actor</a:t>
            </a:r>
            <a:r>
              <a:rPr lang="fr-FR" sz="2000" dirty="0"/>
              <a:t> i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removed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to test the </a:t>
            </a:r>
            <a:r>
              <a:rPr lang="fr-FR" sz="2000" dirty="0" err="1"/>
              <a:t>algorithm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All </a:t>
            </a:r>
            <a:r>
              <a:rPr lang="fr-FR" sz="2000" dirty="0" err="1"/>
              <a:t>others</a:t>
            </a:r>
            <a:r>
              <a:rPr lang="fr-FR" sz="2000" dirty="0"/>
              <a:t> </a:t>
            </a:r>
            <a:r>
              <a:rPr lang="fr-FR" sz="2000" dirty="0" err="1"/>
              <a:t>actors</a:t>
            </a:r>
            <a:r>
              <a:rPr lang="fr-FR" sz="2000" dirty="0"/>
              <a:t> are </a:t>
            </a:r>
            <a:r>
              <a:rPr lang="fr-FR" sz="2000" dirty="0" err="1"/>
              <a:t>used</a:t>
            </a:r>
            <a:r>
              <a:rPr lang="fr-FR" sz="2000" dirty="0"/>
              <a:t> to train the </a:t>
            </a:r>
            <a:r>
              <a:rPr lang="fr-FR" sz="2000" dirty="0" err="1"/>
              <a:t>algorithm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repeated</a:t>
            </a:r>
            <a:r>
              <a:rPr lang="fr-FR" sz="2000" dirty="0"/>
              <a:t> one time 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actor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6150636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645</Words>
  <Application>Microsoft Office PowerPoint</Application>
  <PresentationFormat>Grand écran</PresentationFormat>
  <Paragraphs>122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Rétrospective</vt:lpstr>
      <vt:lpstr>Motion Analysis Using Artificial Intelligence Tools</vt:lpstr>
      <vt:lpstr>Contents:</vt:lpstr>
      <vt:lpstr>Context</vt:lpstr>
      <vt:lpstr>Context</vt:lpstr>
      <vt:lpstr>Our Approach Input data</vt:lpstr>
      <vt:lpstr>Our Approach Using a Sliding Window</vt:lpstr>
      <vt:lpstr>Our Approach Frame Modelling</vt:lpstr>
      <vt:lpstr>Our Approach Detection stage</vt:lpstr>
      <vt:lpstr>Experimentation Florence University database</vt:lpstr>
      <vt:lpstr>Results Recognition Accuracy Case OUT-3, Activity 58 movement 5</vt:lpstr>
      <vt:lpstr>Results Recognition Accuracy Case OUT-3, Activity 67 movement 9</vt:lpstr>
      <vt:lpstr>Results Summary of results – case out-3</vt:lpstr>
      <vt:lpstr>Results: Recognition Accuracy Comparison</vt:lpstr>
      <vt:lpstr>Conclusion and Perspective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2020-06-18T08:14:54Z</dcterms:created>
  <dcterms:modified xsi:type="dcterms:W3CDTF">2020-06-22T15:48:03Z</dcterms:modified>
</cp:coreProperties>
</file>