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7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9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74adfc4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574adfc4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574adfc4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574adfc4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574adfc4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574adfc4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574adfc4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574adfc4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74adfc4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574adfc4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avec approche dynamique</a:t>
            </a:r>
          </a:p>
        </p:txBody>
      </p:sp>
    </p:spTree>
    <p:extLst>
      <p:ext uri="{BB962C8B-B14F-4D97-AF65-F5344CB8AC3E}">
        <p14:creationId xmlns:p14="http://schemas.microsoft.com/office/powerpoint/2010/main" val="419342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74adfc4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574adfc4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74adfc4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74adfc4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574adfc4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574adfc4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574adfc4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574adfc4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74adfc4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574adfc4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574adfc4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574adfc4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74adfc4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574adfc4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574adfc4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574adfc4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E-mOove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819150" y="704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Programme des mois à venir</a:t>
            </a:r>
            <a:endParaRPr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819150" y="2028825"/>
            <a:ext cx="7505700" cy="24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-FR" dirty="0"/>
              <a:t>Voir Trello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Réunion au CHU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données</a:t>
            </a:r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6E989C8-380F-46D5-8BCD-42978A1B7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514475"/>
            <a:ext cx="1351671" cy="304323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F645323-11D5-4342-A4CD-DDE56A081D41}"/>
              </a:ext>
            </a:extLst>
          </p:cNvPr>
          <p:cNvSpPr txBox="1"/>
          <p:nvPr/>
        </p:nvSpPr>
        <p:spPr>
          <a:xfrm>
            <a:off x="3514725" y="1514475"/>
            <a:ext cx="44719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17 capteurs</a:t>
            </a: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Position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Rotation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Total : 354 </a:t>
            </a:r>
            <a:endParaRPr lang="fr-FR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protocole expérimental</a:t>
            </a:r>
            <a:endParaRPr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fr-FR" dirty="0"/>
              <a:t>Marche (lente/rapide)</a:t>
            </a:r>
          </a:p>
          <a:p>
            <a:pPr marL="285750" indent="-285750">
              <a:spcAft>
                <a:spcPts val="1600"/>
              </a:spcAft>
            </a:pPr>
            <a:r>
              <a:rPr lang="fr-FR" dirty="0"/>
              <a:t>Saut</a:t>
            </a:r>
          </a:p>
          <a:p>
            <a:pPr marL="285750" indent="-285750">
              <a:spcAft>
                <a:spcPts val="1600"/>
              </a:spcAft>
            </a:pPr>
            <a:r>
              <a:rPr lang="fr-FR" dirty="0"/>
              <a:t>Tremblement/</a:t>
            </a:r>
            <a:r>
              <a:rPr lang="fr-FR" dirty="0" err="1"/>
              <a:t>freezing</a:t>
            </a:r>
            <a:endParaRPr lang="fr-FR" dirty="0"/>
          </a:p>
          <a:p>
            <a:pPr marL="285750" indent="-285750">
              <a:spcAft>
                <a:spcPts val="1600"/>
              </a:spcAft>
            </a:pPr>
            <a:r>
              <a:rPr lang="fr-FR" dirty="0"/>
              <a:t>S’asseoir</a:t>
            </a:r>
          </a:p>
          <a:p>
            <a:pPr marL="285750" indent="-285750">
              <a:spcAft>
                <a:spcPts val="1600"/>
              </a:spcAft>
            </a:pPr>
            <a:r>
              <a:rPr lang="fr-FR" dirty="0"/>
              <a:t>Demi-tour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9F22185-3575-4374-A314-EC808387AA4B}"/>
              </a:ext>
            </a:extLst>
          </p:cNvPr>
          <p:cNvSpPr txBox="1"/>
          <p:nvPr/>
        </p:nvSpPr>
        <p:spPr>
          <a:xfrm>
            <a:off x="1524000" y="443872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Chacun de ces mouvements peut être exécuté normale et parkinsonienne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</a:t>
            </a: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0D7E61-CB2F-4000-90DC-16774AD4228E}"/>
              </a:ext>
            </a:extLst>
          </p:cNvPr>
          <p:cNvSpPr txBox="1"/>
          <p:nvPr/>
        </p:nvSpPr>
        <p:spPr>
          <a:xfrm>
            <a:off x="2205037" y="1990725"/>
            <a:ext cx="4648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/>
              </a:rPr>
              <a:t>Neuron,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Roboto"/>
              </a:rPr>
              <a:t>lr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"/>
              </a:rPr>
              <a:t>, epoch, bs, activation function, loss, acc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fr-FR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5F849C0-74C2-4D93-9FD2-051850394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212081"/>
            <a:ext cx="74199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B3F803E5-4113-4881-8077-B1D3CF4E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09813"/>
            <a:ext cx="457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41D9685C-A960-44B2-BAB0-2F107C653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599999"/>
            <a:ext cx="35718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E92D3-C50D-426C-A62D-339EF054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To-Do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42F162-B573-497F-98F0-5D10ED2CF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avec la méthode de modélisation dynamique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64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FFB51-7130-4BA2-BAB5-22C4C5B1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784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583175"/>
            <a:ext cx="7505700" cy="28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Recul sur l’année précédente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Etat de l’Art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Algorithmes réalisés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Tests sur des base de données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Conclusion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Plan de travail pour les années futures</a:t>
            </a:r>
          </a:p>
          <a:p>
            <a:pPr lvl="1" indent="-311150">
              <a:spcBef>
                <a:spcPts val="0"/>
              </a:spcBef>
              <a:buSzPts val="1300"/>
              <a:buAutoNum type="alphaLcPeriod"/>
            </a:pPr>
            <a:r>
              <a:rPr lang="en" dirty="0"/>
              <a:t>Méthode de travail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Programme des mois à venir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Réunion au CHU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Les données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Le protocole expérimental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dirty="0"/>
              <a:t>Résultats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Recul sur l’année précédente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55625" y="2108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Etat de l’Art</a:t>
            </a:r>
            <a:endParaRPr dirty="0"/>
          </a:p>
        </p:txBody>
      </p:sp>
      <p:sp>
        <p:nvSpPr>
          <p:cNvPr id="146" name="Google Shape;146;p16"/>
          <p:cNvSpPr/>
          <p:nvPr/>
        </p:nvSpPr>
        <p:spPr>
          <a:xfrm>
            <a:off x="2217900" y="1130850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184196" y="795150"/>
            <a:ext cx="2033704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Capture de mouvement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B44063-A9E1-4A40-9C40-F86C381F2FFC}"/>
              </a:ext>
            </a:extLst>
          </p:cNvPr>
          <p:cNvSpPr txBox="1"/>
          <p:nvPr/>
        </p:nvSpPr>
        <p:spPr>
          <a:xfrm>
            <a:off x="2579865" y="963000"/>
            <a:ext cx="4048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Sébastien </a:t>
            </a:r>
            <a:r>
              <a:rPr lang="fr-FR" dirty="0" err="1"/>
              <a:t>Cordillet</a:t>
            </a:r>
            <a:r>
              <a:rPr lang="fr-FR" dirty="0"/>
              <a:t>, 2019</a:t>
            </a: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Nicolas </a:t>
            </a:r>
            <a:r>
              <a:rPr lang="fr-FR" dirty="0" err="1">
                <a:sym typeface="Wingdings" panose="05000000000000000000" pitchFamily="2" charset="2"/>
              </a:rPr>
              <a:t>Rasamimanana</a:t>
            </a:r>
            <a:r>
              <a:rPr lang="fr-FR" dirty="0">
                <a:sym typeface="Wingdings" panose="05000000000000000000" pitchFamily="2" charset="2"/>
              </a:rPr>
              <a:t>,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Pamela </a:t>
            </a:r>
            <a:r>
              <a:rPr lang="fr-FR" dirty="0" err="1">
                <a:sym typeface="Wingdings" panose="05000000000000000000" pitchFamily="2" charset="2"/>
              </a:rPr>
              <a:t>Carreno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Medrano</a:t>
            </a:r>
            <a:r>
              <a:rPr lang="fr-FR" dirty="0">
                <a:sym typeface="Wingdings" panose="05000000000000000000" pitchFamily="2" charset="2"/>
              </a:rPr>
              <a:t>, 2016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D837248-ADD4-48BD-907E-27FE8F0E6F9C}"/>
              </a:ext>
            </a:extLst>
          </p:cNvPr>
          <p:cNvCxnSpPr>
            <a:cxnSpLocks/>
            <a:stCxn id="146" idx="4"/>
            <a:endCxn id="6" idx="0"/>
          </p:cNvCxnSpPr>
          <p:nvPr/>
        </p:nvCxnSpPr>
        <p:spPr>
          <a:xfrm>
            <a:off x="2272650" y="1240350"/>
            <a:ext cx="0" cy="58172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146;p16">
            <a:extLst>
              <a:ext uri="{FF2B5EF4-FFF2-40B4-BE49-F238E27FC236}">
                <a16:creationId xmlns:a16="http://schemas.microsoft.com/office/drawing/2014/main" id="{BC46966D-75D7-4689-9183-FD807C77D859}"/>
              </a:ext>
            </a:extLst>
          </p:cNvPr>
          <p:cNvSpPr/>
          <p:nvPr/>
        </p:nvSpPr>
        <p:spPr>
          <a:xfrm>
            <a:off x="2217900" y="1822076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7;p16">
            <a:extLst>
              <a:ext uri="{FF2B5EF4-FFF2-40B4-BE49-F238E27FC236}">
                <a16:creationId xmlns:a16="http://schemas.microsoft.com/office/drawing/2014/main" id="{D3D9EE61-7712-43B2-AB09-3ED01E2661CD}"/>
              </a:ext>
            </a:extLst>
          </p:cNvPr>
          <p:cNvSpPr txBox="1"/>
          <p:nvPr/>
        </p:nvSpPr>
        <p:spPr>
          <a:xfrm>
            <a:off x="1364848" y="1544726"/>
            <a:ext cx="847261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Caméras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E13C3A-C045-452D-A50B-C939B9E5BE26}"/>
              </a:ext>
            </a:extLst>
          </p:cNvPr>
          <p:cNvSpPr txBox="1"/>
          <p:nvPr/>
        </p:nvSpPr>
        <p:spPr>
          <a:xfrm>
            <a:off x="2855033" y="1562244"/>
            <a:ext cx="3433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Maxime </a:t>
            </a:r>
            <a:r>
              <a:rPr lang="fr-FR" dirty="0" err="1"/>
              <a:t>devanne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Christian </a:t>
            </a:r>
            <a:r>
              <a:rPr lang="fr-FR" dirty="0" err="1"/>
              <a:t>Szegedy</a:t>
            </a:r>
            <a:r>
              <a:rPr lang="fr-FR" dirty="0"/>
              <a:t> (</a:t>
            </a:r>
            <a:r>
              <a:rPr lang="fr-FR" dirty="0" err="1"/>
              <a:t>GoogleNet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Karen </a:t>
            </a:r>
            <a:r>
              <a:rPr lang="fr-FR" dirty="0" err="1"/>
              <a:t>Simonyan</a:t>
            </a:r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47F6046-8569-40B8-819A-294553D6E8E4}"/>
              </a:ext>
            </a:extLst>
          </p:cNvPr>
          <p:cNvCxnSpPr>
            <a:cxnSpLocks/>
            <a:stCxn id="146" idx="6"/>
            <a:endCxn id="16" idx="2"/>
          </p:cNvCxnSpPr>
          <p:nvPr/>
        </p:nvCxnSpPr>
        <p:spPr>
          <a:xfrm flipV="1">
            <a:off x="2327400" y="1184988"/>
            <a:ext cx="616679" cy="6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Google Shape;146;p16">
            <a:extLst>
              <a:ext uri="{FF2B5EF4-FFF2-40B4-BE49-F238E27FC236}">
                <a16:creationId xmlns:a16="http://schemas.microsoft.com/office/drawing/2014/main" id="{1F3A4488-32CC-4214-B0AE-92FEA79C055C}"/>
              </a:ext>
            </a:extLst>
          </p:cNvPr>
          <p:cNvSpPr/>
          <p:nvPr/>
        </p:nvSpPr>
        <p:spPr>
          <a:xfrm>
            <a:off x="2944079" y="1130238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47;p16">
            <a:extLst>
              <a:ext uri="{FF2B5EF4-FFF2-40B4-BE49-F238E27FC236}">
                <a16:creationId xmlns:a16="http://schemas.microsoft.com/office/drawing/2014/main" id="{E958C88C-723B-4F11-B73E-3826A4AEBA70}"/>
              </a:ext>
            </a:extLst>
          </p:cNvPr>
          <p:cNvSpPr txBox="1"/>
          <p:nvPr/>
        </p:nvSpPr>
        <p:spPr>
          <a:xfrm>
            <a:off x="2431402" y="795150"/>
            <a:ext cx="847261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Capteurs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B4942E8-8BE2-4871-949A-C5743DD9B208}"/>
              </a:ext>
            </a:extLst>
          </p:cNvPr>
          <p:cNvSpPr txBox="1"/>
          <p:nvPr/>
        </p:nvSpPr>
        <p:spPr>
          <a:xfrm>
            <a:off x="2718856" y="1393067"/>
            <a:ext cx="3433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Samuel </a:t>
            </a:r>
            <a:r>
              <a:rPr lang="fr-FR" dirty="0" err="1"/>
              <a:t>Berlemont</a:t>
            </a:r>
            <a:r>
              <a:rPr lang="fr-FR" dirty="0"/>
              <a:t>,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Grégoire Lefebvre,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Medhi </a:t>
            </a:r>
            <a:r>
              <a:rPr lang="fr-FR" dirty="0" err="1"/>
              <a:t>Delrobaei</a:t>
            </a:r>
            <a:r>
              <a:rPr lang="fr-FR" dirty="0"/>
              <a:t>, 2018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42AAC38-C348-4D8C-8CE7-DCA99A62963A}"/>
              </a:ext>
            </a:extLst>
          </p:cNvPr>
          <p:cNvCxnSpPr>
            <a:cxnSpLocks/>
            <a:stCxn id="16" idx="6"/>
            <a:endCxn id="28" idx="2"/>
          </p:cNvCxnSpPr>
          <p:nvPr/>
        </p:nvCxnSpPr>
        <p:spPr>
          <a:xfrm>
            <a:off x="3053579" y="1184988"/>
            <a:ext cx="81008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Google Shape;146;p16">
            <a:extLst>
              <a:ext uri="{FF2B5EF4-FFF2-40B4-BE49-F238E27FC236}">
                <a16:creationId xmlns:a16="http://schemas.microsoft.com/office/drawing/2014/main" id="{CB8E026B-10F6-4DE1-986B-04850CBFD7B1}"/>
              </a:ext>
            </a:extLst>
          </p:cNvPr>
          <p:cNvSpPr/>
          <p:nvPr/>
        </p:nvSpPr>
        <p:spPr>
          <a:xfrm>
            <a:off x="3863667" y="1130238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47;p16">
            <a:extLst>
              <a:ext uri="{FF2B5EF4-FFF2-40B4-BE49-F238E27FC236}">
                <a16:creationId xmlns:a16="http://schemas.microsoft.com/office/drawing/2014/main" id="{F75E1BF9-8F43-45F8-B968-0B50C4485305}"/>
              </a:ext>
            </a:extLst>
          </p:cNvPr>
          <p:cNvSpPr txBox="1"/>
          <p:nvPr/>
        </p:nvSpPr>
        <p:spPr>
          <a:xfrm>
            <a:off x="3291511" y="795150"/>
            <a:ext cx="1144312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Combinaison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299E5B8-DE45-4097-AE2B-D3FDC7536064}"/>
              </a:ext>
            </a:extLst>
          </p:cNvPr>
          <p:cNvCxnSpPr>
            <a:cxnSpLocks/>
            <a:stCxn id="28" idx="6"/>
            <a:endCxn id="35" idx="2"/>
          </p:cNvCxnSpPr>
          <p:nvPr/>
        </p:nvCxnSpPr>
        <p:spPr>
          <a:xfrm flipV="1">
            <a:off x="3973167" y="1172625"/>
            <a:ext cx="1164919" cy="1236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Google Shape;146;p16">
            <a:extLst>
              <a:ext uri="{FF2B5EF4-FFF2-40B4-BE49-F238E27FC236}">
                <a16:creationId xmlns:a16="http://schemas.microsoft.com/office/drawing/2014/main" id="{9D486B85-39DD-446D-B7A7-E728A8FED5F7}"/>
              </a:ext>
            </a:extLst>
          </p:cNvPr>
          <p:cNvSpPr/>
          <p:nvPr/>
        </p:nvSpPr>
        <p:spPr>
          <a:xfrm>
            <a:off x="5138086" y="1117875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47;p16">
            <a:extLst>
              <a:ext uri="{FF2B5EF4-FFF2-40B4-BE49-F238E27FC236}">
                <a16:creationId xmlns:a16="http://schemas.microsoft.com/office/drawing/2014/main" id="{85775C60-349D-438D-8EE8-F6E2B238B77E}"/>
              </a:ext>
            </a:extLst>
          </p:cNvPr>
          <p:cNvSpPr txBox="1"/>
          <p:nvPr/>
        </p:nvSpPr>
        <p:spPr>
          <a:xfrm>
            <a:off x="4876241" y="895444"/>
            <a:ext cx="3336010" cy="61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Etude clinique pour la maladie de Parkinson au CHU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C4A121A-856B-41E1-9F7F-4D7EF51A93AE}"/>
              </a:ext>
            </a:extLst>
          </p:cNvPr>
          <p:cNvCxnSpPr>
            <a:cxnSpLocks/>
            <a:stCxn id="16" idx="4"/>
            <a:endCxn id="56" idx="1"/>
          </p:cNvCxnSpPr>
          <p:nvPr/>
        </p:nvCxnSpPr>
        <p:spPr>
          <a:xfrm>
            <a:off x="2998829" y="1239738"/>
            <a:ext cx="629981" cy="117536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FBFD065-626A-4C09-88AC-31AE379AA80C}"/>
              </a:ext>
            </a:extLst>
          </p:cNvPr>
          <p:cNvCxnSpPr>
            <a:cxnSpLocks/>
            <a:stCxn id="6" idx="5"/>
            <a:endCxn id="56" idx="2"/>
          </p:cNvCxnSpPr>
          <p:nvPr/>
        </p:nvCxnSpPr>
        <p:spPr>
          <a:xfrm>
            <a:off x="2311364" y="1915540"/>
            <a:ext cx="1301410" cy="53827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Google Shape;146;p16">
            <a:extLst>
              <a:ext uri="{FF2B5EF4-FFF2-40B4-BE49-F238E27FC236}">
                <a16:creationId xmlns:a16="http://schemas.microsoft.com/office/drawing/2014/main" id="{E1618EB7-088C-458C-945A-F04FA4FF074C}"/>
              </a:ext>
            </a:extLst>
          </p:cNvPr>
          <p:cNvSpPr/>
          <p:nvPr/>
        </p:nvSpPr>
        <p:spPr>
          <a:xfrm>
            <a:off x="3612774" y="2399064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47;p16">
            <a:extLst>
              <a:ext uri="{FF2B5EF4-FFF2-40B4-BE49-F238E27FC236}">
                <a16:creationId xmlns:a16="http://schemas.microsoft.com/office/drawing/2014/main" id="{313EE349-3C9D-4D5B-8D8B-5605C24A6E24}"/>
              </a:ext>
            </a:extLst>
          </p:cNvPr>
          <p:cNvSpPr txBox="1"/>
          <p:nvPr/>
        </p:nvSpPr>
        <p:spPr>
          <a:xfrm>
            <a:off x="3691378" y="2012498"/>
            <a:ext cx="1223522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Coordonnées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46;p16">
            <a:extLst>
              <a:ext uri="{FF2B5EF4-FFF2-40B4-BE49-F238E27FC236}">
                <a16:creationId xmlns:a16="http://schemas.microsoft.com/office/drawing/2014/main" id="{9484D331-739D-4F93-B6AA-438E78437E0C}"/>
              </a:ext>
            </a:extLst>
          </p:cNvPr>
          <p:cNvSpPr/>
          <p:nvPr/>
        </p:nvSpPr>
        <p:spPr>
          <a:xfrm>
            <a:off x="2664106" y="2634937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7DE1B66-73B5-4566-AD9E-A7A1F34CD890}"/>
              </a:ext>
            </a:extLst>
          </p:cNvPr>
          <p:cNvCxnSpPr>
            <a:cxnSpLocks/>
            <a:stCxn id="56" idx="3"/>
            <a:endCxn id="63" idx="6"/>
          </p:cNvCxnSpPr>
          <p:nvPr/>
        </p:nvCxnSpPr>
        <p:spPr>
          <a:xfrm flipH="1">
            <a:off x="2773606" y="2492528"/>
            <a:ext cx="855204" cy="19715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Google Shape;147;p16">
            <a:extLst>
              <a:ext uri="{FF2B5EF4-FFF2-40B4-BE49-F238E27FC236}">
                <a16:creationId xmlns:a16="http://schemas.microsoft.com/office/drawing/2014/main" id="{5DA28F5A-D325-4B43-BC8A-8556B650D77C}"/>
              </a:ext>
            </a:extLst>
          </p:cNvPr>
          <p:cNvSpPr txBox="1"/>
          <p:nvPr/>
        </p:nvSpPr>
        <p:spPr>
          <a:xfrm>
            <a:off x="2139204" y="2220867"/>
            <a:ext cx="1031785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Points 2D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146;p16">
            <a:extLst>
              <a:ext uri="{FF2B5EF4-FFF2-40B4-BE49-F238E27FC236}">
                <a16:creationId xmlns:a16="http://schemas.microsoft.com/office/drawing/2014/main" id="{A7C7589C-E845-4891-8DBB-328B7016842B}"/>
              </a:ext>
            </a:extLst>
          </p:cNvPr>
          <p:cNvSpPr/>
          <p:nvPr/>
        </p:nvSpPr>
        <p:spPr>
          <a:xfrm>
            <a:off x="4792904" y="2689687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0AAC2470-79F7-4AC9-B6F4-995D253ADE0A}"/>
              </a:ext>
            </a:extLst>
          </p:cNvPr>
          <p:cNvCxnSpPr>
            <a:cxnSpLocks/>
            <a:stCxn id="56" idx="5"/>
            <a:endCxn id="70" idx="2"/>
          </p:cNvCxnSpPr>
          <p:nvPr/>
        </p:nvCxnSpPr>
        <p:spPr>
          <a:xfrm>
            <a:off x="3706238" y="2492528"/>
            <a:ext cx="1086666" cy="25190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Google Shape;147;p16">
            <a:extLst>
              <a:ext uri="{FF2B5EF4-FFF2-40B4-BE49-F238E27FC236}">
                <a16:creationId xmlns:a16="http://schemas.microsoft.com/office/drawing/2014/main" id="{756EED84-D9C7-4E70-9DED-17BDB7FB2553}"/>
              </a:ext>
            </a:extLst>
          </p:cNvPr>
          <p:cNvSpPr txBox="1"/>
          <p:nvPr/>
        </p:nvSpPr>
        <p:spPr>
          <a:xfrm>
            <a:off x="4205587" y="2292012"/>
            <a:ext cx="1031785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Points 3D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03E54785-E77C-46EB-8B06-995A517F3FEF}"/>
              </a:ext>
            </a:extLst>
          </p:cNvPr>
          <p:cNvSpPr txBox="1"/>
          <p:nvPr/>
        </p:nvSpPr>
        <p:spPr>
          <a:xfrm>
            <a:off x="1336612" y="2861671"/>
            <a:ext cx="3433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Alexander </a:t>
            </a:r>
            <a:r>
              <a:rPr lang="fr-FR" dirty="0" err="1"/>
              <a:t>Toshev</a:t>
            </a:r>
            <a:r>
              <a:rPr lang="fr-FR" dirty="0"/>
              <a:t>,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Shih</a:t>
            </a:r>
            <a:r>
              <a:rPr lang="fr-FR" dirty="0"/>
              <a:t>-en Wei,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Christian </a:t>
            </a:r>
            <a:r>
              <a:rPr lang="fr-FR" dirty="0" err="1"/>
              <a:t>Szegedy</a:t>
            </a:r>
            <a:r>
              <a:rPr lang="fr-FR" dirty="0"/>
              <a:t>, 2014</a:t>
            </a:r>
          </a:p>
        </p:txBody>
      </p:sp>
      <p:sp>
        <p:nvSpPr>
          <p:cNvPr id="85" name="Google Shape;146;p16">
            <a:extLst>
              <a:ext uri="{FF2B5EF4-FFF2-40B4-BE49-F238E27FC236}">
                <a16:creationId xmlns:a16="http://schemas.microsoft.com/office/drawing/2014/main" id="{3BCF3DCC-57A4-480C-9893-AFF75C880B89}"/>
              </a:ext>
            </a:extLst>
          </p:cNvPr>
          <p:cNvSpPr/>
          <p:nvPr/>
        </p:nvSpPr>
        <p:spPr>
          <a:xfrm>
            <a:off x="1024188" y="2467629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F1E8636-3EBF-4857-975E-C34D9ACF08D5}"/>
              </a:ext>
            </a:extLst>
          </p:cNvPr>
          <p:cNvCxnSpPr>
            <a:cxnSpLocks/>
            <a:stCxn id="6" idx="2"/>
            <a:endCxn id="85" idx="6"/>
          </p:cNvCxnSpPr>
          <p:nvPr/>
        </p:nvCxnSpPr>
        <p:spPr>
          <a:xfrm flipH="1">
            <a:off x="1133688" y="1876826"/>
            <a:ext cx="1084212" cy="64555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Google Shape;147;p16">
            <a:extLst>
              <a:ext uri="{FF2B5EF4-FFF2-40B4-BE49-F238E27FC236}">
                <a16:creationId xmlns:a16="http://schemas.microsoft.com/office/drawing/2014/main" id="{F999FE23-0919-4D16-A94B-6BBC60117A94}"/>
              </a:ext>
            </a:extLst>
          </p:cNvPr>
          <p:cNvSpPr txBox="1"/>
          <p:nvPr/>
        </p:nvSpPr>
        <p:spPr>
          <a:xfrm>
            <a:off x="481618" y="2069237"/>
            <a:ext cx="1031785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CNN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D1FBCF0-79EC-45C7-8D14-522CBC458529}"/>
              </a:ext>
            </a:extLst>
          </p:cNvPr>
          <p:cNvSpPr txBox="1"/>
          <p:nvPr/>
        </p:nvSpPr>
        <p:spPr>
          <a:xfrm>
            <a:off x="484483" y="2663930"/>
            <a:ext cx="3433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Shuiwang</a:t>
            </a:r>
            <a:r>
              <a:rPr lang="fr-FR" dirty="0"/>
              <a:t> Ji,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Andrej</a:t>
            </a:r>
            <a:r>
              <a:rPr lang="fr-FR" dirty="0"/>
              <a:t> </a:t>
            </a:r>
            <a:r>
              <a:rPr lang="fr-FR" dirty="0" err="1"/>
              <a:t>Karpathy</a:t>
            </a:r>
            <a:r>
              <a:rPr lang="fr-FR" dirty="0"/>
              <a:t>,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Jeff </a:t>
            </a:r>
            <a:r>
              <a:rPr lang="fr-FR" dirty="0" err="1"/>
              <a:t>Donahue</a:t>
            </a:r>
            <a:r>
              <a:rPr lang="fr-FR" dirty="0"/>
              <a:t>, 2016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A7D4ACF-C586-46EC-9308-16CD6F153D97}"/>
              </a:ext>
            </a:extLst>
          </p:cNvPr>
          <p:cNvSpPr txBox="1"/>
          <p:nvPr/>
        </p:nvSpPr>
        <p:spPr>
          <a:xfrm>
            <a:off x="4249571" y="2837901"/>
            <a:ext cx="3433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Yong Du,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Wentao</a:t>
            </a:r>
            <a:r>
              <a:rPr lang="fr-FR" dirty="0"/>
              <a:t> Zhu,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Tahmina</a:t>
            </a:r>
            <a:r>
              <a:rPr lang="fr-FR" dirty="0"/>
              <a:t> </a:t>
            </a:r>
            <a:r>
              <a:rPr lang="fr-FR" dirty="0" err="1"/>
              <a:t>Zebin</a:t>
            </a:r>
            <a:r>
              <a:rPr lang="fr-FR" dirty="0"/>
              <a:t>, 2018</a:t>
            </a:r>
          </a:p>
        </p:txBody>
      </p:sp>
      <p:sp>
        <p:nvSpPr>
          <p:cNvPr id="83" name="Interdiction 82">
            <a:extLst>
              <a:ext uri="{FF2B5EF4-FFF2-40B4-BE49-F238E27FC236}">
                <a16:creationId xmlns:a16="http://schemas.microsoft.com/office/drawing/2014/main" id="{0BB81477-7119-4EE5-BA2E-227C9D3A10A3}"/>
              </a:ext>
            </a:extLst>
          </p:cNvPr>
          <p:cNvSpPr/>
          <p:nvPr/>
        </p:nvSpPr>
        <p:spPr>
          <a:xfrm>
            <a:off x="1480986" y="2139419"/>
            <a:ext cx="259455" cy="24810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Interdiction 91">
            <a:extLst>
              <a:ext uri="{FF2B5EF4-FFF2-40B4-BE49-F238E27FC236}">
                <a16:creationId xmlns:a16="http://schemas.microsoft.com/office/drawing/2014/main" id="{F1C5F7DB-C630-4E68-81F4-10F9B76602AA}"/>
              </a:ext>
            </a:extLst>
          </p:cNvPr>
          <p:cNvSpPr/>
          <p:nvPr/>
        </p:nvSpPr>
        <p:spPr>
          <a:xfrm>
            <a:off x="3043685" y="2479570"/>
            <a:ext cx="269626" cy="274271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Google Shape;146;p16">
            <a:extLst>
              <a:ext uri="{FF2B5EF4-FFF2-40B4-BE49-F238E27FC236}">
                <a16:creationId xmlns:a16="http://schemas.microsoft.com/office/drawing/2014/main" id="{FCCD5121-6241-4D4E-B378-1260EC1E6080}"/>
              </a:ext>
            </a:extLst>
          </p:cNvPr>
          <p:cNvSpPr/>
          <p:nvPr/>
        </p:nvSpPr>
        <p:spPr>
          <a:xfrm>
            <a:off x="6428575" y="2875694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F683A298-5ED7-47BB-BF7F-321748838EED}"/>
              </a:ext>
            </a:extLst>
          </p:cNvPr>
          <p:cNvCxnSpPr>
            <a:cxnSpLocks/>
            <a:stCxn id="70" idx="6"/>
            <a:endCxn id="96" idx="2"/>
          </p:cNvCxnSpPr>
          <p:nvPr/>
        </p:nvCxnSpPr>
        <p:spPr>
          <a:xfrm>
            <a:off x="4902404" y="2744437"/>
            <a:ext cx="1526171" cy="18600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Google Shape;147;p16">
            <a:extLst>
              <a:ext uri="{FF2B5EF4-FFF2-40B4-BE49-F238E27FC236}">
                <a16:creationId xmlns:a16="http://schemas.microsoft.com/office/drawing/2014/main" id="{24376920-4540-49E3-916E-99D8A7A3BBD6}"/>
              </a:ext>
            </a:extLst>
          </p:cNvPr>
          <p:cNvSpPr txBox="1"/>
          <p:nvPr/>
        </p:nvSpPr>
        <p:spPr>
          <a:xfrm>
            <a:off x="5841258" y="2478019"/>
            <a:ext cx="1526171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Base de données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413FDA6C-AFDC-454D-B0E6-9EBA8F70CCDC}"/>
              </a:ext>
            </a:extLst>
          </p:cNvPr>
          <p:cNvSpPr txBox="1"/>
          <p:nvPr/>
        </p:nvSpPr>
        <p:spPr>
          <a:xfrm>
            <a:off x="5708965" y="3077263"/>
            <a:ext cx="3433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Université de Florence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Université de </a:t>
            </a:r>
            <a:r>
              <a:rPr lang="fr-FR" dirty="0" err="1"/>
              <a:t>Canergie</a:t>
            </a:r>
            <a:r>
              <a:rPr lang="fr-FR" dirty="0"/>
              <a:t> Mellon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HDM05</a:t>
            </a:r>
          </a:p>
        </p:txBody>
      </p:sp>
      <p:cxnSp>
        <p:nvCxnSpPr>
          <p:cNvPr id="95" name="Connecteur : en arc 94">
            <a:extLst>
              <a:ext uri="{FF2B5EF4-FFF2-40B4-BE49-F238E27FC236}">
                <a16:creationId xmlns:a16="http://schemas.microsoft.com/office/drawing/2014/main" id="{2773F0CF-C751-4F0E-ADEB-409FDAD2FF37}"/>
              </a:ext>
            </a:extLst>
          </p:cNvPr>
          <p:cNvCxnSpPr>
            <a:cxnSpLocks/>
            <a:stCxn id="96" idx="6"/>
            <a:endCxn id="104" idx="0"/>
          </p:cNvCxnSpPr>
          <p:nvPr/>
        </p:nvCxnSpPr>
        <p:spPr>
          <a:xfrm>
            <a:off x="6538075" y="2930444"/>
            <a:ext cx="1377695" cy="12068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" name="Google Shape;146;p16">
            <a:extLst>
              <a:ext uri="{FF2B5EF4-FFF2-40B4-BE49-F238E27FC236}">
                <a16:creationId xmlns:a16="http://schemas.microsoft.com/office/drawing/2014/main" id="{C251B42D-1646-4FF1-846F-C0CB86C6168C}"/>
              </a:ext>
            </a:extLst>
          </p:cNvPr>
          <p:cNvSpPr/>
          <p:nvPr/>
        </p:nvSpPr>
        <p:spPr>
          <a:xfrm>
            <a:off x="7861020" y="4137339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47;p16">
            <a:extLst>
              <a:ext uri="{FF2B5EF4-FFF2-40B4-BE49-F238E27FC236}">
                <a16:creationId xmlns:a16="http://schemas.microsoft.com/office/drawing/2014/main" id="{2CEDB6D9-ED1D-4232-9936-6816F5B2D880}"/>
              </a:ext>
            </a:extLst>
          </p:cNvPr>
          <p:cNvSpPr txBox="1"/>
          <p:nvPr/>
        </p:nvSpPr>
        <p:spPr>
          <a:xfrm>
            <a:off x="7249547" y="4334612"/>
            <a:ext cx="1526171" cy="390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Compréhension des données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Connecteur : en arc 106">
            <a:extLst>
              <a:ext uri="{FF2B5EF4-FFF2-40B4-BE49-F238E27FC236}">
                <a16:creationId xmlns:a16="http://schemas.microsoft.com/office/drawing/2014/main" id="{14B4CF2F-CEB6-4D47-9220-F7D0FCA4E3EE}"/>
              </a:ext>
            </a:extLst>
          </p:cNvPr>
          <p:cNvCxnSpPr>
            <a:cxnSpLocks/>
            <a:stCxn id="28" idx="4"/>
            <a:endCxn id="104" idx="7"/>
          </p:cNvCxnSpPr>
          <p:nvPr/>
        </p:nvCxnSpPr>
        <p:spPr>
          <a:xfrm rot="16200000" flipH="1">
            <a:off x="4479632" y="678522"/>
            <a:ext cx="2913637" cy="4036067"/>
          </a:xfrm>
          <a:prstGeom prst="curvedConnector3">
            <a:avLst>
              <a:gd name="adj1" fmla="val 22539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4" name="Google Shape;146;p16">
            <a:extLst>
              <a:ext uri="{FF2B5EF4-FFF2-40B4-BE49-F238E27FC236}">
                <a16:creationId xmlns:a16="http://schemas.microsoft.com/office/drawing/2014/main" id="{EBABC2C3-71E4-4298-905B-C85502F9A237}"/>
              </a:ext>
            </a:extLst>
          </p:cNvPr>
          <p:cNvSpPr/>
          <p:nvPr/>
        </p:nvSpPr>
        <p:spPr>
          <a:xfrm>
            <a:off x="6179467" y="4140649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863EEE71-F99E-4AB5-B07B-D4339CD2FE03}"/>
              </a:ext>
            </a:extLst>
          </p:cNvPr>
          <p:cNvCxnSpPr>
            <a:cxnSpLocks/>
            <a:stCxn id="104" idx="2"/>
            <a:endCxn id="114" idx="6"/>
          </p:cNvCxnSpPr>
          <p:nvPr/>
        </p:nvCxnSpPr>
        <p:spPr>
          <a:xfrm flipH="1">
            <a:off x="6288967" y="4192089"/>
            <a:ext cx="1572053" cy="331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Google Shape;147;p16">
            <a:extLst>
              <a:ext uri="{FF2B5EF4-FFF2-40B4-BE49-F238E27FC236}">
                <a16:creationId xmlns:a16="http://schemas.microsoft.com/office/drawing/2014/main" id="{3DE80A45-FB97-4258-BA90-0C14B9D9881C}"/>
              </a:ext>
            </a:extLst>
          </p:cNvPr>
          <p:cNvSpPr txBox="1"/>
          <p:nvPr/>
        </p:nvSpPr>
        <p:spPr>
          <a:xfrm>
            <a:off x="5172409" y="4283172"/>
            <a:ext cx="2123616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Remaniement, trie, sélection des données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46;p16">
            <a:extLst>
              <a:ext uri="{FF2B5EF4-FFF2-40B4-BE49-F238E27FC236}">
                <a16:creationId xmlns:a16="http://schemas.microsoft.com/office/drawing/2014/main" id="{32A20794-4509-4B62-ACD8-23B7DF921415}"/>
              </a:ext>
            </a:extLst>
          </p:cNvPr>
          <p:cNvSpPr/>
          <p:nvPr/>
        </p:nvSpPr>
        <p:spPr>
          <a:xfrm>
            <a:off x="4065365" y="4122573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22E66947-4C28-4B57-8240-49C9F0CF94ED}"/>
              </a:ext>
            </a:extLst>
          </p:cNvPr>
          <p:cNvCxnSpPr>
            <a:cxnSpLocks/>
            <a:stCxn id="114" idx="2"/>
            <a:endCxn id="126" idx="6"/>
          </p:cNvCxnSpPr>
          <p:nvPr/>
        </p:nvCxnSpPr>
        <p:spPr>
          <a:xfrm flipH="1" flipV="1">
            <a:off x="4174865" y="4177323"/>
            <a:ext cx="2004602" cy="1807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Google Shape;147;p16">
            <a:extLst>
              <a:ext uri="{FF2B5EF4-FFF2-40B4-BE49-F238E27FC236}">
                <a16:creationId xmlns:a16="http://schemas.microsoft.com/office/drawing/2014/main" id="{E28052C2-B6B4-42A0-9B60-87FCA72154E2}"/>
              </a:ext>
            </a:extLst>
          </p:cNvPr>
          <p:cNvSpPr txBox="1"/>
          <p:nvPr/>
        </p:nvSpPr>
        <p:spPr>
          <a:xfrm>
            <a:off x="3113057" y="4294925"/>
            <a:ext cx="2123616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latin typeface="Calibri"/>
                <a:ea typeface="Calibri"/>
                <a:cs typeface="Calibri"/>
                <a:sym typeface="Calibri"/>
              </a:rPr>
              <a:t>Traiement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46;p16">
            <a:extLst>
              <a:ext uri="{FF2B5EF4-FFF2-40B4-BE49-F238E27FC236}">
                <a16:creationId xmlns:a16="http://schemas.microsoft.com/office/drawing/2014/main" id="{29F60717-E7B0-46D1-B78A-EF2C98C9C1B8}"/>
              </a:ext>
            </a:extLst>
          </p:cNvPr>
          <p:cNvSpPr/>
          <p:nvPr/>
        </p:nvSpPr>
        <p:spPr>
          <a:xfrm>
            <a:off x="2133984" y="3968476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1D1A86E6-8C8C-4822-B9DB-A7F575729712}"/>
              </a:ext>
            </a:extLst>
          </p:cNvPr>
          <p:cNvCxnSpPr>
            <a:cxnSpLocks/>
            <a:stCxn id="126" idx="2"/>
            <a:endCxn id="132" idx="6"/>
          </p:cNvCxnSpPr>
          <p:nvPr/>
        </p:nvCxnSpPr>
        <p:spPr>
          <a:xfrm flipH="1" flipV="1">
            <a:off x="2243484" y="4023226"/>
            <a:ext cx="1821881" cy="15409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Google Shape;147;p16">
            <a:extLst>
              <a:ext uri="{FF2B5EF4-FFF2-40B4-BE49-F238E27FC236}">
                <a16:creationId xmlns:a16="http://schemas.microsoft.com/office/drawing/2014/main" id="{32BE6DA2-6C06-4670-9983-F206DBD24BFF}"/>
              </a:ext>
            </a:extLst>
          </p:cNvPr>
          <p:cNvSpPr txBox="1"/>
          <p:nvPr/>
        </p:nvSpPr>
        <p:spPr>
          <a:xfrm>
            <a:off x="187748" y="3792524"/>
            <a:ext cx="2123616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Méthode dynamique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46;p16">
            <a:extLst>
              <a:ext uri="{FF2B5EF4-FFF2-40B4-BE49-F238E27FC236}">
                <a16:creationId xmlns:a16="http://schemas.microsoft.com/office/drawing/2014/main" id="{C72213E9-EDAD-4BF0-9671-59E65ED50525}"/>
              </a:ext>
            </a:extLst>
          </p:cNvPr>
          <p:cNvSpPr/>
          <p:nvPr/>
        </p:nvSpPr>
        <p:spPr>
          <a:xfrm>
            <a:off x="2125966" y="4353275"/>
            <a:ext cx="109500" cy="10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A72AAA59-28BF-4FE6-9A8F-3B61BBB0AA61}"/>
              </a:ext>
            </a:extLst>
          </p:cNvPr>
          <p:cNvCxnSpPr>
            <a:cxnSpLocks/>
            <a:stCxn id="126" idx="2"/>
            <a:endCxn id="135" idx="6"/>
          </p:cNvCxnSpPr>
          <p:nvPr/>
        </p:nvCxnSpPr>
        <p:spPr>
          <a:xfrm flipH="1">
            <a:off x="2235466" y="4177323"/>
            <a:ext cx="1829899" cy="23070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Google Shape;147;p16">
            <a:extLst>
              <a:ext uri="{FF2B5EF4-FFF2-40B4-BE49-F238E27FC236}">
                <a16:creationId xmlns:a16="http://schemas.microsoft.com/office/drawing/2014/main" id="{3F5A1F22-4A6F-4626-809D-23BC7A638F0C}"/>
              </a:ext>
            </a:extLst>
          </p:cNvPr>
          <p:cNvSpPr txBox="1"/>
          <p:nvPr/>
        </p:nvSpPr>
        <p:spPr>
          <a:xfrm>
            <a:off x="396826" y="4193744"/>
            <a:ext cx="1681553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>Réseau de neurones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A57CE1A-5141-47AC-ADC6-9A3BFF535973}"/>
              </a:ext>
            </a:extLst>
          </p:cNvPr>
          <p:cNvCxnSpPr>
            <a:cxnSpLocks/>
          </p:cNvCxnSpPr>
          <p:nvPr/>
        </p:nvCxnSpPr>
        <p:spPr>
          <a:xfrm>
            <a:off x="-1101" y="3802325"/>
            <a:ext cx="9144000" cy="5548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2" grpId="1" uiExpand="1"/>
      <p:bldP spid="6" grpId="0" animBg="1"/>
      <p:bldP spid="8" grpId="0"/>
      <p:bldP spid="14" grpId="0" uiExpand="1"/>
      <p:bldP spid="14" grpId="1" uiExpand="1"/>
      <p:bldP spid="16" grpId="0" animBg="1"/>
      <p:bldP spid="25" grpId="0"/>
      <p:bldP spid="26" grpId="0" uiExpand="1"/>
      <p:bldP spid="26" grpId="1" uiExpand="1"/>
      <p:bldP spid="28" grpId="0" animBg="1"/>
      <p:bldP spid="33" grpId="0"/>
      <p:bldP spid="35" grpId="0" animBg="1"/>
      <p:bldP spid="42" grpId="0"/>
      <p:bldP spid="56" grpId="0" animBg="1"/>
      <p:bldP spid="61" grpId="0"/>
      <p:bldP spid="63" grpId="0" animBg="1"/>
      <p:bldP spid="68" grpId="0"/>
      <p:bldP spid="70" grpId="0" animBg="1"/>
      <p:bldP spid="72" grpId="0"/>
      <p:bldP spid="79" grpId="0" uiExpand="1"/>
      <p:bldP spid="79" grpId="1" uiExpand="1"/>
      <p:bldP spid="85" grpId="0" animBg="1"/>
      <p:bldP spid="87" grpId="0"/>
      <p:bldP spid="89" grpId="0" uiExpand="1"/>
      <p:bldP spid="89" grpId="1" uiExpand="1"/>
      <p:bldP spid="90" grpId="0" uiExpand="1"/>
      <p:bldP spid="90" grpId="1" uiExpand="1"/>
      <p:bldP spid="83" grpId="0" animBg="1"/>
      <p:bldP spid="92" grpId="0" animBg="1"/>
      <p:bldP spid="96" grpId="0" animBg="1"/>
      <p:bldP spid="98" grpId="0"/>
      <p:bldP spid="100" grpId="0" uiExpand="1"/>
      <p:bldP spid="100" grpId="1" uiExpand="1"/>
      <p:bldP spid="104" grpId="0" animBg="1"/>
      <p:bldP spid="106" grpId="0"/>
      <p:bldP spid="114" grpId="0" animBg="1"/>
      <p:bldP spid="116" grpId="0"/>
      <p:bldP spid="126" grpId="0" animBg="1"/>
      <p:bldP spid="128" grpId="0"/>
      <p:bldP spid="132" grpId="0" animBg="1"/>
      <p:bldP spid="134" grpId="0"/>
      <p:bldP spid="135" grpId="0" animBg="1"/>
      <p:bldP spid="1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227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Algorithmes réalisés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916113-0241-4A50-B873-66B398A1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1026795"/>
            <a:ext cx="6600825" cy="1809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A1377B-8F31-4EC3-B21C-E7DFBA34AFBA}"/>
              </a:ext>
            </a:extLst>
          </p:cNvPr>
          <p:cNvSpPr/>
          <p:nvPr/>
        </p:nvSpPr>
        <p:spPr>
          <a:xfrm>
            <a:off x="947176" y="1242590"/>
            <a:ext cx="6925236" cy="1809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1E9C1A-36CF-48BB-8EB2-2E30A7E8276C}"/>
              </a:ext>
            </a:extLst>
          </p:cNvPr>
          <p:cNvSpPr txBox="1"/>
          <p:nvPr/>
        </p:nvSpPr>
        <p:spPr>
          <a:xfrm>
            <a:off x="581025" y="3635865"/>
            <a:ext cx="2019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Sigmoïde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TanH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Relu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DD82F7C-39DB-4CAD-A8C6-4D19D3BE1B96}"/>
              </a:ext>
            </a:extLst>
          </p:cNvPr>
          <p:cNvCxnSpPr/>
          <p:nvPr/>
        </p:nvCxnSpPr>
        <p:spPr>
          <a:xfrm>
            <a:off x="819150" y="3775650"/>
            <a:ext cx="981075" cy="666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F65C4F5-0A4D-4553-8402-FF264327A6D2}"/>
              </a:ext>
            </a:extLst>
          </p:cNvPr>
          <p:cNvSpPr txBox="1"/>
          <p:nvPr/>
        </p:nvSpPr>
        <p:spPr>
          <a:xfrm>
            <a:off x="2457450" y="3655098"/>
            <a:ext cx="100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647094-C7EE-41C8-B505-0748D299BFC9}"/>
              </a:ext>
            </a:extLst>
          </p:cNvPr>
          <p:cNvSpPr txBox="1"/>
          <p:nvPr/>
        </p:nvSpPr>
        <p:spPr>
          <a:xfrm>
            <a:off x="4647921" y="3655098"/>
            <a:ext cx="3915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Loss</a:t>
            </a:r>
            <a:r>
              <a:rPr lang="fr-FR" dirty="0"/>
              <a:t>  : </a:t>
            </a:r>
            <a:r>
              <a:rPr lang="fr-FR" dirty="0" err="1"/>
              <a:t>SparseCategoricalCrossentropy</a:t>
            </a:r>
            <a:r>
              <a:rPr lang="fr-FR" dirty="0"/>
              <a:t>()</a:t>
            </a:r>
          </a:p>
          <a:p>
            <a:r>
              <a:rPr lang="fr-FR" dirty="0" err="1"/>
              <a:t>Optimizer</a:t>
            </a:r>
            <a:r>
              <a:rPr lang="fr-FR" dirty="0"/>
              <a:t> : Adam</a:t>
            </a:r>
          </a:p>
          <a:p>
            <a:r>
              <a:rPr lang="fr-FR" dirty="0" err="1"/>
              <a:t>Metrics</a:t>
            </a:r>
            <a:r>
              <a:rPr lang="fr-FR" dirty="0"/>
              <a:t> : </a:t>
            </a:r>
            <a:r>
              <a:rPr lang="fr-FR" dirty="0" err="1"/>
              <a:t>accuracy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66 -0.00278 L -0.0441 0.06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1 0.06852 L -0.0441 0.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1 0.10155 L -0.04323 0.127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23 0.12716 L -0.04288 0.158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uiExpand="1" build="p"/>
      <p:bldP spid="14" grpId="0" uiExpand="1" build="p"/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227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sur les base de données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866775"/>
            <a:ext cx="7505700" cy="3638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fr-FR" dirty="0"/>
              <a:t>Florence </a:t>
            </a:r>
            <a:r>
              <a:rPr lang="fr-FR" dirty="0" err="1"/>
              <a:t>Dataset</a:t>
            </a:r>
            <a:endParaRPr lang="fr-FR" dirty="0"/>
          </a:p>
          <a:p>
            <a:pPr marL="285750" indent="-285750">
              <a:spcAft>
                <a:spcPts val="1600"/>
              </a:spcAft>
            </a:pPr>
            <a:endParaRPr lang="fr-FR" dirty="0"/>
          </a:p>
          <a:p>
            <a:pPr marL="285750" indent="-285750">
              <a:spcAft>
                <a:spcPts val="1600"/>
              </a:spcAft>
            </a:pPr>
            <a:endParaRPr lang="fr-FR" dirty="0"/>
          </a:p>
          <a:p>
            <a:pPr marL="0" indent="0">
              <a:spcAft>
                <a:spcPts val="1600"/>
              </a:spcAft>
              <a:buNone/>
            </a:pPr>
            <a:endParaRPr lang="fr-FR" dirty="0"/>
          </a:p>
          <a:p>
            <a:pPr marL="0" indent="0">
              <a:spcAft>
                <a:spcPts val="1600"/>
              </a:spcAft>
              <a:buNone/>
            </a:pPr>
            <a:endParaRPr lang="fr-FR" dirty="0"/>
          </a:p>
          <a:p>
            <a:pPr marL="285750" indent="-285750">
              <a:lnSpc>
                <a:spcPct val="100000"/>
              </a:lnSpc>
            </a:pPr>
            <a:r>
              <a:rPr lang="fr-FR" dirty="0"/>
              <a:t>CMU </a:t>
            </a:r>
            <a:r>
              <a:rPr lang="fr-FR" dirty="0" err="1"/>
              <a:t>dataset</a:t>
            </a:r>
            <a:endParaRPr lang="fr-FR" dirty="0"/>
          </a:p>
          <a:p>
            <a:pPr marL="742950" lvl="1" indent="-285750">
              <a:lnSpc>
                <a:spcPct val="100000"/>
              </a:lnSpc>
            </a:pPr>
            <a:r>
              <a:rPr lang="fr-FR" dirty="0"/>
              <a:t>5 mouvements : marcher, courir, sauter, clean, Danser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B44332-404E-4B39-B843-28FC5846C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4239363"/>
            <a:ext cx="4229100" cy="3935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029B00-BD21-4A43-AFC7-65AE467F7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63" y="3744227"/>
            <a:ext cx="8613711" cy="42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E4CBC0-1B84-4E4C-8A0B-7E1F6B1D4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5" y="1182892"/>
            <a:ext cx="2641344" cy="17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EA6A3F6-4A8F-4310-AE05-788B00298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2356" y="1185194"/>
            <a:ext cx="2610239" cy="175148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259BAD-94A6-43C2-A336-B5B54BE10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682" y="1182892"/>
            <a:ext cx="2610239" cy="173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7C293CB-5C19-4248-930D-466FFBB20B8A}"/>
              </a:ext>
            </a:extLst>
          </p:cNvPr>
          <p:cNvSpPr txBox="1"/>
          <p:nvPr/>
        </p:nvSpPr>
        <p:spPr>
          <a:xfrm>
            <a:off x="254063" y="1797022"/>
            <a:ext cx="620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rate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E958E0-6B58-4A38-8B5C-9684E151A201}"/>
              </a:ext>
            </a:extLst>
          </p:cNvPr>
          <p:cNvSpPr txBox="1"/>
          <p:nvPr/>
        </p:nvSpPr>
        <p:spPr>
          <a:xfrm>
            <a:off x="5952735" y="1818635"/>
            <a:ext cx="620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rate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949D6D-3330-445F-BF5A-7270ABFC33F1}"/>
              </a:ext>
            </a:extLst>
          </p:cNvPr>
          <p:cNvSpPr txBox="1"/>
          <p:nvPr/>
        </p:nvSpPr>
        <p:spPr>
          <a:xfrm>
            <a:off x="1629601" y="2841484"/>
            <a:ext cx="952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neurones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E811E0-EABD-46AB-86F9-83643494207D}"/>
              </a:ext>
            </a:extLst>
          </p:cNvPr>
          <p:cNvSpPr txBox="1"/>
          <p:nvPr/>
        </p:nvSpPr>
        <p:spPr>
          <a:xfrm>
            <a:off x="7289923" y="2860216"/>
            <a:ext cx="10413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Batch size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227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19150" y="1182075"/>
            <a:ext cx="7505700" cy="325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fr-FR" dirty="0"/>
              <a:t>Base de données de l’Université de Florence</a:t>
            </a:r>
          </a:p>
          <a:p>
            <a:pPr marL="285750" indent="-285750">
              <a:spcAft>
                <a:spcPts val="1600"/>
              </a:spcAft>
            </a:pPr>
            <a:r>
              <a:rPr lang="fr-FR" dirty="0"/>
              <a:t>Etat de l’art à approfondir</a:t>
            </a:r>
          </a:p>
          <a:p>
            <a:pPr marL="285750" indent="-285750">
              <a:spcAft>
                <a:spcPts val="1600"/>
              </a:spcAft>
            </a:pPr>
            <a:r>
              <a:rPr lang="fr-FR" dirty="0"/>
              <a:t>Réseau de neurones : paramètres</a:t>
            </a:r>
          </a:p>
          <a:p>
            <a:pPr marL="285750" indent="-285750">
              <a:spcAft>
                <a:spcPts val="1600"/>
              </a:spcAft>
            </a:pPr>
            <a:r>
              <a:rPr lang="fr-FR" dirty="0"/>
              <a:t>Tests en parallèle (Google Collab)</a:t>
            </a:r>
          </a:p>
          <a:p>
            <a:pPr marL="285750" indent="-285750">
              <a:spcAft>
                <a:spcPts val="1600"/>
              </a:spcAft>
            </a:pPr>
            <a:endParaRPr lang="fr-FR" dirty="0"/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 de travail pour les années futures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Méthode de travail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fr-FR" dirty="0"/>
              <a:t>Objectif 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fr-FR" dirty="0"/>
              <a:t>Planning sur le long terme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fr-FR" dirty="0"/>
              <a:t>Suivi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fr-FR" dirty="0"/>
              <a:t>Utilisation de Trello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332</Words>
  <Application>Microsoft Office PowerPoint</Application>
  <PresentationFormat>Affichage à l'écran (16:9)</PresentationFormat>
  <Paragraphs>105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</vt:lpstr>
      <vt:lpstr>Nunito</vt:lpstr>
      <vt:lpstr>Shift</vt:lpstr>
      <vt:lpstr>E-mOove</vt:lpstr>
      <vt:lpstr>Sommaire</vt:lpstr>
      <vt:lpstr>Recul sur l’année précédente</vt:lpstr>
      <vt:lpstr>Etat de l’Art</vt:lpstr>
      <vt:lpstr>Algorithmes réalisés</vt:lpstr>
      <vt:lpstr>Tests sur les base de données</vt:lpstr>
      <vt:lpstr>Conclusion</vt:lpstr>
      <vt:lpstr>Programme de travail pour les années futures</vt:lpstr>
      <vt:lpstr>Méthode de travail</vt:lpstr>
      <vt:lpstr>Programme des mois à venir</vt:lpstr>
      <vt:lpstr>Réunion au CHU</vt:lpstr>
      <vt:lpstr>Les données</vt:lpstr>
      <vt:lpstr>Le protocole expérimental</vt:lpstr>
      <vt:lpstr>Résultats</vt:lpstr>
      <vt:lpstr>To-Do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E-mOove</dc:title>
  <dc:creator>pierre moreau</dc:creator>
  <cp:lastModifiedBy>pierre moreau</cp:lastModifiedBy>
  <cp:revision>36</cp:revision>
  <dcterms:modified xsi:type="dcterms:W3CDTF">2020-10-29T14:19:14Z</dcterms:modified>
</cp:coreProperties>
</file>