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61" r:id="rId4"/>
    <p:sldId id="260" r:id="rId5"/>
    <p:sldId id="262" r:id="rId6"/>
    <p:sldId id="264" r:id="rId7"/>
    <p:sldId id="263" r:id="rId8"/>
    <p:sldId id="258" r:id="rId9"/>
    <p:sldId id="266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781"/>
  </p:normalViewPr>
  <p:slideViewPr>
    <p:cSldViewPr snapToGrid="0" snapToObjects="1">
      <p:cViewPr varScale="1">
        <p:scale>
          <a:sx n="156" d="100"/>
          <a:sy n="156" d="100"/>
        </p:scale>
        <p:origin x="18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8471D-E167-2341-A4FF-E1771FB1B621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8D643-F42C-9344-BC61-66710DCCC7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275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approches nécessite une base de données ne contenant que des séries </a:t>
            </a:r>
            <a:r>
              <a:rPr lang="fr-FR" dirty="0" err="1"/>
              <a:t>noramles</a:t>
            </a:r>
            <a:endParaRPr lang="fr-FR" dirty="0"/>
          </a:p>
          <a:p>
            <a:r>
              <a:rPr lang="fr-FR" dirty="0"/>
              <a:t>Encore l’étude…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8D643-F42C-9344-BC61-66710DCCC7F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998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E1A0DD-6375-CC4A-8645-A9BE3CC95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3D4898-4FF4-1A48-9A61-D3E394DC4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8F7F91-2414-3D43-A393-3DF9CB7E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036C-A7A6-9D4B-AF4C-E7F47EE1ADD3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885B47-A24D-3447-9C7A-99758144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C26E56-1581-CC4E-9BF4-65C9628F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3957-2EEA-4547-A96A-9E5802A7E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887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D87DF8-0E06-774E-AF00-F4673007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06E336-8DFF-D947-A845-7799F03FC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8D266B-3C91-9849-BA2C-FA5840DE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036C-A7A6-9D4B-AF4C-E7F47EE1ADD3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398B8E-A9D1-1B4F-B1C4-48A6EADD3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FC9E4-AF2D-444B-98CC-E2B30FCD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3957-2EEA-4547-A96A-9E5802A7E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43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87898E6-FB4A-264A-95DE-4FF651347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59A43B-B60E-9E4E-80FD-514B2A7C9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E84CC0-8890-EF4F-8C75-3C0AF0B1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036C-A7A6-9D4B-AF4C-E7F47EE1ADD3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8D2D64-BC5E-BD4D-B3E8-3739D9A4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8E6AD-F755-AD4A-A5C5-91B4ADF4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3957-2EEA-4547-A96A-9E5802A7E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76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C02DF6-968C-A34C-94C0-24BA536F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57CE13-CA91-FE4A-BC8F-7EAE9F1FB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2BEBEA-EB22-4347-9E15-6FFA7315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036C-A7A6-9D4B-AF4C-E7F47EE1ADD3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1F1056-A8C0-564C-9541-85BB0143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F2B9D8-35BB-1F47-ACA7-7E5E9F13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3957-2EEA-4547-A96A-9E5802A7E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23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914ED-B290-2446-9FD1-3A1930F01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EBD270-1FBF-124D-AE01-064E08718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D04AA9-8D01-FA46-8EB7-8E3B9B2F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036C-A7A6-9D4B-AF4C-E7F47EE1ADD3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CA11D8-54F8-F443-8BCB-381442BD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72086-B7E2-E24E-A770-432126B2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3957-2EEA-4547-A96A-9E5802A7E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65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4CF1D7-7C4D-DC4D-BE4E-274130FD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4BE195-C45E-DA4E-B0A3-130D7BCE3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1E89C3-F2D3-7A48-A05D-7781299E5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D1BCDB-B7EF-0146-9F0D-0EF942B00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036C-A7A6-9D4B-AF4C-E7F47EE1ADD3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3EE027-C79B-754F-A4A1-E71EF65F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0FA0A3-0A3A-A349-9B3C-CA2CE65E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3957-2EEA-4547-A96A-9E5802A7E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78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15B897-C00D-4142-956D-144A09761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E69317-2FE1-FA47-B984-8EA11BFB9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1E7A7E-DE75-044E-9A3F-A19C8CA1F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691676-A897-8449-B6C8-DCA49E2F7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D0A7599-75D9-4A43-95C8-81590C66F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3AF353-698E-0A46-85FD-01EA049CD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036C-A7A6-9D4B-AF4C-E7F47EE1ADD3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55872A2-7288-E048-8579-D9AE3D74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FBED5A-FA52-CA4A-AD76-7763302F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3957-2EEA-4547-A96A-9E5802A7E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54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B973E8-A35B-334D-8AAB-BCD1B8BC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AA563C-1606-CB47-86A9-C26693AF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036C-A7A6-9D4B-AF4C-E7F47EE1ADD3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48D3E7-385D-6547-B702-22EA328D9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E729EF-DE1B-0544-B440-540832A3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3957-2EEA-4547-A96A-9E5802A7E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04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44A8424-9054-3F44-B528-2E1D6FC3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036C-A7A6-9D4B-AF4C-E7F47EE1ADD3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3CED0B2-3B5E-6441-B7C3-BA9885F6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21023D-28AF-1E44-8EF2-45D19411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3957-2EEA-4547-A96A-9E5802A7E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78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449DBE-4D22-F548-B26C-DA4370A0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F58378-0B8F-264E-B2A6-DB84EE934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8E29D1-7E50-CE41-92EF-D624BFFBF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E33831-E7D7-D348-865E-F6208ACB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036C-A7A6-9D4B-AF4C-E7F47EE1ADD3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326811-6C5A-1E4C-BFB0-326DDEA7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263CEE-1373-BA4B-B949-4A5C52D9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3957-2EEA-4547-A96A-9E5802A7E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6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27A1F4-FC08-994C-8CDE-4CD9E8931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A5A28C0-0B48-5A4F-BEF6-3A5125C41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F3370F-9C38-204A-B463-A3C2FB4FD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5AF414-CAA7-E44D-B839-B49D5AE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036C-A7A6-9D4B-AF4C-E7F47EE1ADD3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80C996-8114-494B-94C7-5E9ACF1D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61BA39-D911-3446-80CF-3BE2A0558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3957-2EEA-4547-A96A-9E5802A7E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44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53B9C92-E902-904A-A12B-DC981F299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B55526-61A3-0B47-BA21-4A60262C0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291750-7A6A-E14E-8CEC-BD6ED704B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B036C-A7A6-9D4B-AF4C-E7F47EE1ADD3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5ECEA9-07A1-E147-A959-72AE1FDE9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964A27-3827-9243-B183-E9D45FF07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D3957-2EEA-4547-A96A-9E5802A7E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3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F24414-DFFE-4246-B171-612F05F4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Reconnaissance de mouvement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8BB323-E4EA-3E43-B892-F95EDCE77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Mouvement : marche_p_5</a:t>
            </a:r>
          </a:p>
          <a:p>
            <a:r>
              <a:rPr lang="fr-FR" dirty="0"/>
              <a:t>Main droite</a:t>
            </a:r>
          </a:p>
          <a:p>
            <a:r>
              <a:rPr lang="fr-FR" dirty="0"/>
              <a:t>Position x (signal 96)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5293834-D0C5-9845-AB7F-C3CC48F87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843" y="2156278"/>
            <a:ext cx="4663116" cy="308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57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497F8C-4240-D147-9FC7-E9BBF656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Emploi du temps</a:t>
            </a:r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2DBA476D-1E0B-734F-8E9D-E84B9252CA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1572"/>
              </p:ext>
            </p:extLst>
          </p:nvPr>
        </p:nvGraphicFramePr>
        <p:xfrm>
          <a:off x="3318843" y="1654849"/>
          <a:ext cx="5554314" cy="48380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5719">
                  <a:extLst>
                    <a:ext uri="{9D8B030D-6E8A-4147-A177-3AD203B41FA5}">
                      <a16:colId xmlns:a16="http://schemas.microsoft.com/office/drawing/2014/main" val="284525635"/>
                    </a:ext>
                  </a:extLst>
                </a:gridCol>
                <a:gridCol w="925719">
                  <a:extLst>
                    <a:ext uri="{9D8B030D-6E8A-4147-A177-3AD203B41FA5}">
                      <a16:colId xmlns:a16="http://schemas.microsoft.com/office/drawing/2014/main" val="11973807"/>
                    </a:ext>
                  </a:extLst>
                </a:gridCol>
                <a:gridCol w="925719">
                  <a:extLst>
                    <a:ext uri="{9D8B030D-6E8A-4147-A177-3AD203B41FA5}">
                      <a16:colId xmlns:a16="http://schemas.microsoft.com/office/drawing/2014/main" val="167548492"/>
                    </a:ext>
                  </a:extLst>
                </a:gridCol>
                <a:gridCol w="925719">
                  <a:extLst>
                    <a:ext uri="{9D8B030D-6E8A-4147-A177-3AD203B41FA5}">
                      <a16:colId xmlns:a16="http://schemas.microsoft.com/office/drawing/2014/main" val="1231087894"/>
                    </a:ext>
                  </a:extLst>
                </a:gridCol>
                <a:gridCol w="925719">
                  <a:extLst>
                    <a:ext uri="{9D8B030D-6E8A-4147-A177-3AD203B41FA5}">
                      <a16:colId xmlns:a16="http://schemas.microsoft.com/office/drawing/2014/main" val="1303749772"/>
                    </a:ext>
                  </a:extLst>
                </a:gridCol>
                <a:gridCol w="925719">
                  <a:extLst>
                    <a:ext uri="{9D8B030D-6E8A-4147-A177-3AD203B41FA5}">
                      <a16:colId xmlns:a16="http://schemas.microsoft.com/office/drawing/2014/main" val="1747648335"/>
                    </a:ext>
                  </a:extLst>
                </a:gridCol>
              </a:tblGrid>
              <a:tr h="26852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9:00</a:t>
                      </a:r>
                      <a:endParaRPr lang="fr-FR" sz="700" b="0" i="0" u="none" strike="noStrike">
                        <a:solidFill>
                          <a:srgbClr val="AD9C7E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Etat de l'art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Etat de l'art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Etat de l'art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Etat de l'art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Etat de l'art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extLst>
                  <a:ext uri="{0D108BD9-81ED-4DB2-BD59-A6C34878D82A}">
                    <a16:rowId xmlns:a16="http://schemas.microsoft.com/office/drawing/2014/main" val="1749447266"/>
                  </a:ext>
                </a:extLst>
              </a:tr>
              <a:tr h="26852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9:30</a:t>
                      </a:r>
                      <a:endParaRPr lang="fr-FR" sz="700" b="0" i="0" u="none" strike="noStrike">
                        <a:solidFill>
                          <a:srgbClr val="AD9C7E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Etat de l'art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Etat de l'art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Etat de l'art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Etat de l'art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Etat de l'art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extLst>
                  <a:ext uri="{0D108BD9-81ED-4DB2-BD59-A6C34878D82A}">
                    <a16:rowId xmlns:a16="http://schemas.microsoft.com/office/drawing/2014/main" val="2920855569"/>
                  </a:ext>
                </a:extLst>
              </a:tr>
              <a:tr h="27315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10:00</a:t>
                      </a:r>
                      <a:endParaRPr lang="fr-FR" sz="700" b="0" i="0" u="none" strike="noStrike">
                        <a:solidFill>
                          <a:srgbClr val="AD9C7E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RNN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RNN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RNN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RNN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RNN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extLst>
                  <a:ext uri="{0D108BD9-81ED-4DB2-BD59-A6C34878D82A}">
                    <a16:rowId xmlns:a16="http://schemas.microsoft.com/office/drawing/2014/main" val="3378597445"/>
                  </a:ext>
                </a:extLst>
              </a:tr>
              <a:tr h="26852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10:30</a:t>
                      </a:r>
                      <a:endParaRPr lang="fr-FR" sz="700" b="0" i="0" u="none" strike="noStrike">
                        <a:solidFill>
                          <a:srgbClr val="AD9C7E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RNN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RNN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RNN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RNN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RNN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extLst>
                  <a:ext uri="{0D108BD9-81ED-4DB2-BD59-A6C34878D82A}">
                    <a16:rowId xmlns:a16="http://schemas.microsoft.com/office/drawing/2014/main" val="4120675477"/>
                  </a:ext>
                </a:extLst>
              </a:tr>
              <a:tr h="26852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11:00</a:t>
                      </a:r>
                      <a:endParaRPr lang="fr-FR" sz="700" b="0" i="0" u="none" strike="noStrike">
                        <a:solidFill>
                          <a:srgbClr val="AD9C7E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RNN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RNN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RNN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RNN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RNN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extLst>
                  <a:ext uri="{0D108BD9-81ED-4DB2-BD59-A6C34878D82A}">
                    <a16:rowId xmlns:a16="http://schemas.microsoft.com/office/drawing/2014/main" val="54912761"/>
                  </a:ext>
                </a:extLst>
              </a:tr>
              <a:tr h="26852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11:30</a:t>
                      </a:r>
                      <a:endParaRPr lang="fr-FR" sz="700" b="0" i="0" u="none" strike="noStrike">
                        <a:solidFill>
                          <a:srgbClr val="AD9C7E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RNN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RNN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RNN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RNN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RNN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extLst>
                  <a:ext uri="{0D108BD9-81ED-4DB2-BD59-A6C34878D82A}">
                    <a16:rowId xmlns:a16="http://schemas.microsoft.com/office/drawing/2014/main" val="3947131692"/>
                  </a:ext>
                </a:extLst>
              </a:tr>
              <a:tr h="26852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12:00</a:t>
                      </a:r>
                      <a:endParaRPr lang="fr-FR" sz="700" b="0" i="0" u="none" strike="noStrike">
                        <a:solidFill>
                          <a:srgbClr val="AD9C7E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Pause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Pause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Pause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Pause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Pause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extLst>
                  <a:ext uri="{0D108BD9-81ED-4DB2-BD59-A6C34878D82A}">
                    <a16:rowId xmlns:a16="http://schemas.microsoft.com/office/drawing/2014/main" val="587727463"/>
                  </a:ext>
                </a:extLst>
              </a:tr>
              <a:tr h="26852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12:30</a:t>
                      </a:r>
                      <a:endParaRPr lang="fr-FR" sz="700" b="0" i="0" u="none" strike="noStrike">
                        <a:solidFill>
                          <a:srgbClr val="AD9C7E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Pause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Pause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Pause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Pause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Pause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extLst>
                  <a:ext uri="{0D108BD9-81ED-4DB2-BD59-A6C34878D82A}">
                    <a16:rowId xmlns:a16="http://schemas.microsoft.com/office/drawing/2014/main" val="2111489030"/>
                  </a:ext>
                </a:extLst>
              </a:tr>
              <a:tr h="26852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13:00</a:t>
                      </a:r>
                      <a:endParaRPr lang="fr-FR" sz="700" b="0" i="0" u="none" strike="noStrike">
                        <a:solidFill>
                          <a:srgbClr val="AD9C7E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Méthode dynamique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Méthode dynamique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Méthode dynamique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Méthode dynamique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Méthode dynamique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extLst>
                  <a:ext uri="{0D108BD9-81ED-4DB2-BD59-A6C34878D82A}">
                    <a16:rowId xmlns:a16="http://schemas.microsoft.com/office/drawing/2014/main" val="1610895060"/>
                  </a:ext>
                </a:extLst>
              </a:tr>
              <a:tr h="26852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13:30</a:t>
                      </a:r>
                      <a:endParaRPr lang="fr-FR" sz="700" b="0" i="0" u="none" strike="noStrike">
                        <a:solidFill>
                          <a:srgbClr val="AD9C7E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Méthode dynamique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Méthode dynamique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Méthode dynamique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Méthode dynamique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Méthode dynamique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extLst>
                  <a:ext uri="{0D108BD9-81ED-4DB2-BD59-A6C34878D82A}">
                    <a16:rowId xmlns:a16="http://schemas.microsoft.com/office/drawing/2014/main" val="1157937188"/>
                  </a:ext>
                </a:extLst>
              </a:tr>
              <a:tr h="26852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14:00</a:t>
                      </a:r>
                      <a:endParaRPr lang="fr-FR" sz="700" b="0" i="0" u="none" strike="noStrike">
                        <a:solidFill>
                          <a:srgbClr val="AD9C7E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Méthode dynamique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Méthode dynamique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Méthode dynamique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Méthode dynamique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Méthode dynamique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extLst>
                  <a:ext uri="{0D108BD9-81ED-4DB2-BD59-A6C34878D82A}">
                    <a16:rowId xmlns:a16="http://schemas.microsoft.com/office/drawing/2014/main" val="1124443200"/>
                  </a:ext>
                </a:extLst>
              </a:tr>
              <a:tr h="26852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14:30</a:t>
                      </a:r>
                      <a:endParaRPr lang="fr-FR" sz="700" b="0" i="0" u="none" strike="noStrike">
                        <a:solidFill>
                          <a:srgbClr val="AD9C7E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Méthode dynamique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Méthode dynamique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Méthode dynamique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Méthode dynamique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Méthode dynamique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extLst>
                  <a:ext uri="{0D108BD9-81ED-4DB2-BD59-A6C34878D82A}">
                    <a16:rowId xmlns:a16="http://schemas.microsoft.com/office/drawing/2014/main" val="3004011474"/>
                  </a:ext>
                </a:extLst>
              </a:tr>
              <a:tr h="26852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15:00</a:t>
                      </a:r>
                      <a:endParaRPr lang="fr-FR" sz="700" b="0" i="0" u="none" strike="noStrike">
                        <a:solidFill>
                          <a:srgbClr val="AD9C7E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Machine Learning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Machine Learning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Machine Learning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Machine Learning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Machine Learning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extLst>
                  <a:ext uri="{0D108BD9-81ED-4DB2-BD59-A6C34878D82A}">
                    <a16:rowId xmlns:a16="http://schemas.microsoft.com/office/drawing/2014/main" val="1263646350"/>
                  </a:ext>
                </a:extLst>
              </a:tr>
              <a:tr h="26852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15:30</a:t>
                      </a:r>
                      <a:endParaRPr lang="fr-FR" sz="700" b="0" i="0" u="none" strike="noStrike">
                        <a:solidFill>
                          <a:srgbClr val="AD9C7E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Machine Learning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Machine Learning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Machine Learning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Machine Learning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Machine Learning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extLst>
                  <a:ext uri="{0D108BD9-81ED-4DB2-BD59-A6C34878D82A}">
                    <a16:rowId xmlns:a16="http://schemas.microsoft.com/office/drawing/2014/main" val="210832047"/>
                  </a:ext>
                </a:extLst>
              </a:tr>
              <a:tr h="26852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16:00</a:t>
                      </a:r>
                      <a:endParaRPr lang="fr-FR" sz="700" b="0" i="0" u="none" strike="noStrike">
                        <a:solidFill>
                          <a:srgbClr val="AD9C7E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Machine Learning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Machine Learning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Machine Learning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Machine Learning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Machine Learning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extLst>
                  <a:ext uri="{0D108BD9-81ED-4DB2-BD59-A6C34878D82A}">
                    <a16:rowId xmlns:a16="http://schemas.microsoft.com/office/drawing/2014/main" val="2505630072"/>
                  </a:ext>
                </a:extLst>
              </a:tr>
              <a:tr h="26852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16:30</a:t>
                      </a:r>
                      <a:endParaRPr lang="fr-FR" sz="700" b="0" i="0" u="none" strike="noStrike">
                        <a:solidFill>
                          <a:srgbClr val="AD9C7E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Machine Learning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Machine Learning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Machine Learning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Machine Learning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Machine Learning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extLst>
                  <a:ext uri="{0D108BD9-81ED-4DB2-BD59-A6C34878D82A}">
                    <a16:rowId xmlns:a16="http://schemas.microsoft.com/office/drawing/2014/main" val="2202707121"/>
                  </a:ext>
                </a:extLst>
              </a:tr>
              <a:tr h="26852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17:00</a:t>
                      </a:r>
                      <a:endParaRPr lang="fr-FR" sz="700" b="0" i="0" u="none" strike="noStrike">
                        <a:solidFill>
                          <a:srgbClr val="AD9C7E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Planning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Planning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Planning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Planning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Planning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extLst>
                  <a:ext uri="{0D108BD9-81ED-4DB2-BD59-A6C34878D82A}">
                    <a16:rowId xmlns:a16="http://schemas.microsoft.com/office/drawing/2014/main" val="2699246996"/>
                  </a:ext>
                </a:extLst>
              </a:tr>
              <a:tr h="26852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17:30</a:t>
                      </a:r>
                      <a:endParaRPr lang="fr-FR" sz="700" b="0" i="0" u="none" strike="noStrike">
                        <a:solidFill>
                          <a:srgbClr val="AD9C7E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Slide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Slide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Slide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Slide</a:t>
                      </a:r>
                      <a:endParaRPr lang="fr-FR" sz="700" b="0" i="0" u="none" strike="noStrike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effectLst/>
                        </a:rPr>
                        <a:t>Slide</a:t>
                      </a:r>
                      <a:endParaRPr lang="fr-FR" sz="700" b="0" i="0" u="none" strike="noStrike" dirty="0">
                        <a:solidFill>
                          <a:srgbClr val="A4325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246" marR="6246" marT="6246" marB="0" anchor="ctr"/>
                </a:tc>
                <a:extLst>
                  <a:ext uri="{0D108BD9-81ED-4DB2-BD59-A6C34878D82A}">
                    <a16:rowId xmlns:a16="http://schemas.microsoft.com/office/drawing/2014/main" val="652459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34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BEC35-D477-BF4B-BA56-D373A715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Normalisation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05E965-BA66-F74A-A858-03277401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M = M + abs(min(M))</a:t>
            </a:r>
          </a:p>
          <a:p>
            <a:pPr marL="0" indent="0">
              <a:buNone/>
            </a:pPr>
            <a:r>
              <a:rPr lang="fr-FR" dirty="0"/>
              <a:t>M = M / max(M)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439027E-EB14-9441-BB5E-0C7883089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285" y="1825625"/>
            <a:ext cx="4883387" cy="332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1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D870C-0868-A74D-8EBE-0BF7EC2B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Extrapolation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E4362A4-6B41-0741-BF8D-3320C44A7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5793" y="2579915"/>
            <a:ext cx="4053398" cy="2702265"/>
          </a:xfr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83E418D-1B9A-014A-BAAA-691D914789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80"/>
          <a:stretch/>
        </p:blipFill>
        <p:spPr>
          <a:xfrm>
            <a:off x="107950" y="3706715"/>
            <a:ext cx="6347675" cy="44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8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A8B30-176E-4145-B95A-8101493A4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des signaux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E37626-1DF9-0E47-98B0-44E8CFF88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Signal bleu : marche_p_5 (96)</a:t>
            </a:r>
          </a:p>
          <a:p>
            <a:r>
              <a:rPr lang="fr-FR" dirty="0"/>
              <a:t>Signal orange : marche (96)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B2222C3-FAE1-DC4E-8923-7ACD7A173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36" y="2098222"/>
            <a:ext cx="5022478" cy="333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0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61A5E-D2BA-C947-96D0-1C4E8CDB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Sélection des données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2E2B419-8728-9E45-9518-B695DD23E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246" y="1870527"/>
            <a:ext cx="4083277" cy="1256393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24C212A-5AD1-DF43-8EF1-F203AD128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478" y="1870527"/>
            <a:ext cx="2647064" cy="125081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4CCE446-A5E5-3040-9F7B-5A102675D065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5260523" y="2495932"/>
            <a:ext cx="1670955" cy="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D79F0B15-418B-7C49-B4E7-0E70385C6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472" y="4439557"/>
            <a:ext cx="3815075" cy="771836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938500-1C9F-4E43-8383-1CA481394A93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8255010" y="3121337"/>
            <a:ext cx="0" cy="131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88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CD35C-8BBF-2842-8F42-B0AACFDE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RNN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8C962B6-3D90-4744-B28A-83348025B40E}"/>
              </a:ext>
            </a:extLst>
          </p:cNvPr>
          <p:cNvSpPr txBox="1"/>
          <p:nvPr/>
        </p:nvSpPr>
        <p:spPr>
          <a:xfrm>
            <a:off x="1069522" y="2588759"/>
            <a:ext cx="156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Bras droit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37C42A8-04B6-304C-96F1-4902DC90A14F}"/>
              </a:ext>
            </a:extLst>
          </p:cNvPr>
          <p:cNvSpPr txBox="1"/>
          <p:nvPr/>
        </p:nvSpPr>
        <p:spPr>
          <a:xfrm>
            <a:off x="1069522" y="2958091"/>
            <a:ext cx="156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Bras gauche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4490AA5-3C07-4E45-855A-F5968EDC7B78}"/>
              </a:ext>
            </a:extLst>
          </p:cNvPr>
          <p:cNvSpPr txBox="1"/>
          <p:nvPr/>
        </p:nvSpPr>
        <p:spPr>
          <a:xfrm>
            <a:off x="1069521" y="3327423"/>
            <a:ext cx="156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Tronc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DE040D4-C607-A344-A88D-6305871098A7}"/>
              </a:ext>
            </a:extLst>
          </p:cNvPr>
          <p:cNvSpPr txBox="1"/>
          <p:nvPr/>
        </p:nvSpPr>
        <p:spPr>
          <a:xfrm>
            <a:off x="1114693" y="3696755"/>
            <a:ext cx="152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Jambe droite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FF8938C-6844-894F-99E4-EAEAA0CD89C5}"/>
              </a:ext>
            </a:extLst>
          </p:cNvPr>
          <p:cNvSpPr txBox="1"/>
          <p:nvPr/>
        </p:nvSpPr>
        <p:spPr>
          <a:xfrm>
            <a:off x="1069522" y="4066087"/>
            <a:ext cx="156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Jambe gauche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6A25177-F175-4E47-98D5-CD3564CBB138}"/>
              </a:ext>
            </a:extLst>
          </p:cNvPr>
          <p:cNvSpPr txBox="1"/>
          <p:nvPr/>
        </p:nvSpPr>
        <p:spPr>
          <a:xfrm>
            <a:off x="1114694" y="195505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Couche 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1FA05AD-DB90-5040-AB88-C38A4C72ACDE}"/>
              </a:ext>
            </a:extLst>
          </p:cNvPr>
          <p:cNvSpPr txBox="1"/>
          <p:nvPr/>
        </p:nvSpPr>
        <p:spPr>
          <a:xfrm>
            <a:off x="3446958" y="197867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Couche 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9903DE2-C33F-CD45-96C2-01EA07D05DD3}"/>
              </a:ext>
            </a:extLst>
          </p:cNvPr>
          <p:cNvSpPr txBox="1"/>
          <p:nvPr/>
        </p:nvSpPr>
        <p:spPr>
          <a:xfrm>
            <a:off x="3421114" y="2588759"/>
            <a:ext cx="151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Bras droit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54E772D-4A6A-3E44-B1DC-5F1AE3F5C79A}"/>
              </a:ext>
            </a:extLst>
          </p:cNvPr>
          <p:cNvSpPr txBox="1"/>
          <p:nvPr/>
        </p:nvSpPr>
        <p:spPr>
          <a:xfrm>
            <a:off x="3421112" y="2958091"/>
            <a:ext cx="151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Bras gauche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6590FDF-78F7-7C41-ADEE-E25A9AED452F}"/>
              </a:ext>
            </a:extLst>
          </p:cNvPr>
          <p:cNvSpPr txBox="1"/>
          <p:nvPr/>
        </p:nvSpPr>
        <p:spPr>
          <a:xfrm>
            <a:off x="3466285" y="3696755"/>
            <a:ext cx="151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Jambe droite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BC27102-7BFB-F546-B9B7-32FCD5B4181E}"/>
              </a:ext>
            </a:extLst>
          </p:cNvPr>
          <p:cNvSpPr txBox="1"/>
          <p:nvPr/>
        </p:nvSpPr>
        <p:spPr>
          <a:xfrm>
            <a:off x="3421113" y="4066087"/>
            <a:ext cx="1568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Jambe gauche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6910208-5BBE-0941-868B-457EA029FC1A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2638091" y="2773425"/>
            <a:ext cx="783023" cy="73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FC47D8B-84E0-0745-A712-1FDAB37D1368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 flipV="1">
            <a:off x="2638091" y="3142757"/>
            <a:ext cx="783021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70F4E85-8A07-F04F-89C2-52DBC534AE70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2638091" y="3512089"/>
            <a:ext cx="82819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5E3E65A4-22EB-4A43-B15C-07CC0F7FA4AE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2638091" y="3512089"/>
            <a:ext cx="783022" cy="73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6FC42976-4CF3-664D-BDEA-CC5BF8E4DFEA}"/>
              </a:ext>
            </a:extLst>
          </p:cNvPr>
          <p:cNvSpPr txBox="1"/>
          <p:nvPr/>
        </p:nvSpPr>
        <p:spPr>
          <a:xfrm>
            <a:off x="5659592" y="200073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Couche 4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7BBC8E8-2E07-BA4A-BAA4-AFD502627CB5}"/>
              </a:ext>
            </a:extLst>
          </p:cNvPr>
          <p:cNvSpPr txBox="1"/>
          <p:nvPr/>
        </p:nvSpPr>
        <p:spPr>
          <a:xfrm>
            <a:off x="5633746" y="2958091"/>
            <a:ext cx="151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Haut du corps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B02598B-9221-C243-9C90-11BCBDCD7958}"/>
              </a:ext>
            </a:extLst>
          </p:cNvPr>
          <p:cNvSpPr txBox="1"/>
          <p:nvPr/>
        </p:nvSpPr>
        <p:spPr>
          <a:xfrm>
            <a:off x="5678919" y="3696755"/>
            <a:ext cx="151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Bas du corps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BFB0D4C-4A53-8548-A4DE-89B2A259DE20}"/>
              </a:ext>
            </a:extLst>
          </p:cNvPr>
          <p:cNvCxnSpPr>
            <a:stCxn id="17" idx="3"/>
            <a:endCxn id="35" idx="1"/>
          </p:cNvCxnSpPr>
          <p:nvPr/>
        </p:nvCxnSpPr>
        <p:spPr>
          <a:xfrm>
            <a:off x="4931228" y="2773425"/>
            <a:ext cx="702518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04ABF780-729B-CF40-8D1A-B321A1B5E6EF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4931227" y="3142757"/>
            <a:ext cx="702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9C67AB15-3088-E344-A85B-955E09627E60}"/>
              </a:ext>
            </a:extLst>
          </p:cNvPr>
          <p:cNvCxnSpPr>
            <a:cxnSpLocks/>
            <a:stCxn id="19" idx="3"/>
            <a:endCxn id="36" idx="1"/>
          </p:cNvCxnSpPr>
          <p:nvPr/>
        </p:nvCxnSpPr>
        <p:spPr>
          <a:xfrm>
            <a:off x="4976400" y="3881421"/>
            <a:ext cx="702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67724BCB-6EA2-B046-9ADC-BC0EFC1CA1A6}"/>
              </a:ext>
            </a:extLst>
          </p:cNvPr>
          <p:cNvCxnSpPr>
            <a:cxnSpLocks/>
            <a:stCxn id="20" idx="3"/>
            <a:endCxn id="36" idx="1"/>
          </p:cNvCxnSpPr>
          <p:nvPr/>
        </p:nvCxnSpPr>
        <p:spPr>
          <a:xfrm flipV="1">
            <a:off x="4989684" y="3881421"/>
            <a:ext cx="689235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04BE04B0-EC1D-C84B-8D5F-ED2EF79CF039}"/>
              </a:ext>
            </a:extLst>
          </p:cNvPr>
          <p:cNvSpPr txBox="1"/>
          <p:nvPr/>
        </p:nvSpPr>
        <p:spPr>
          <a:xfrm>
            <a:off x="7869307" y="197332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Couche 5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C5C8E25-CD2B-6140-9413-8AF8E0552C70}"/>
              </a:ext>
            </a:extLst>
          </p:cNvPr>
          <p:cNvSpPr txBox="1"/>
          <p:nvPr/>
        </p:nvSpPr>
        <p:spPr>
          <a:xfrm>
            <a:off x="7869307" y="3305364"/>
            <a:ext cx="151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Corps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EB2566D2-D1E5-A943-9C24-CAB5517D3BB2}"/>
              </a:ext>
            </a:extLst>
          </p:cNvPr>
          <p:cNvCxnSpPr>
            <a:cxnSpLocks/>
            <a:stCxn id="35" idx="3"/>
            <a:endCxn id="50" idx="1"/>
          </p:cNvCxnSpPr>
          <p:nvPr/>
        </p:nvCxnSpPr>
        <p:spPr>
          <a:xfrm>
            <a:off x="7143861" y="3142757"/>
            <a:ext cx="725446" cy="34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D5B5FCB3-B185-6A49-838B-02E0DB125848}"/>
              </a:ext>
            </a:extLst>
          </p:cNvPr>
          <p:cNvCxnSpPr>
            <a:cxnSpLocks/>
            <a:stCxn id="36" idx="3"/>
            <a:endCxn id="50" idx="1"/>
          </p:cNvCxnSpPr>
          <p:nvPr/>
        </p:nvCxnSpPr>
        <p:spPr>
          <a:xfrm flipV="1">
            <a:off x="7189034" y="3490030"/>
            <a:ext cx="680273" cy="391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439251D5-24D4-A64A-A5DC-A230FFEB9A03}"/>
              </a:ext>
            </a:extLst>
          </p:cNvPr>
          <p:cNvSpPr txBox="1"/>
          <p:nvPr/>
        </p:nvSpPr>
        <p:spPr>
          <a:xfrm>
            <a:off x="9603885" y="2593405"/>
            <a:ext cx="156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Marcher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644CE682-A370-2140-A7C5-C5840804FFEA}"/>
              </a:ext>
            </a:extLst>
          </p:cNvPr>
          <p:cNvSpPr txBox="1"/>
          <p:nvPr/>
        </p:nvSpPr>
        <p:spPr>
          <a:xfrm>
            <a:off x="9603885" y="2962737"/>
            <a:ext cx="156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Courir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A5401525-1789-7141-89B8-9302760780DE}"/>
              </a:ext>
            </a:extLst>
          </p:cNvPr>
          <p:cNvSpPr txBox="1"/>
          <p:nvPr/>
        </p:nvSpPr>
        <p:spPr>
          <a:xfrm>
            <a:off x="9603884" y="3332069"/>
            <a:ext cx="156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Sauter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A7AD3D7D-453F-CA40-975D-DE4849DBE4D0}"/>
              </a:ext>
            </a:extLst>
          </p:cNvPr>
          <p:cNvSpPr txBox="1"/>
          <p:nvPr/>
        </p:nvSpPr>
        <p:spPr>
          <a:xfrm>
            <a:off x="9649056" y="3701401"/>
            <a:ext cx="152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S’asseoir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8A13DC46-452C-EA45-A3F2-3AF1241E1824}"/>
              </a:ext>
            </a:extLst>
          </p:cNvPr>
          <p:cNvSpPr txBox="1"/>
          <p:nvPr/>
        </p:nvSpPr>
        <p:spPr>
          <a:xfrm>
            <a:off x="9603885" y="4070733"/>
            <a:ext cx="156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Conduire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E4266ED4-155B-C846-9BEF-F32F8010AB3D}"/>
              </a:ext>
            </a:extLst>
          </p:cNvPr>
          <p:cNvSpPr txBox="1"/>
          <p:nvPr/>
        </p:nvSpPr>
        <p:spPr>
          <a:xfrm>
            <a:off x="9649057" y="195970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Couche 6</a:t>
            </a: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B431534C-C871-5D45-BC7C-316380AD7759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2638091" y="2773425"/>
            <a:ext cx="783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B3A254E6-5110-9940-81DB-A9E1DAC7A1F5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2638092" y="3142757"/>
            <a:ext cx="783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596A7902-702D-9E4C-861D-0EDF4F1AD190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2638092" y="3881421"/>
            <a:ext cx="828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D66F4C55-CBD1-8F46-8ADF-6FC0C56C200E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2638093" y="4250753"/>
            <a:ext cx="783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653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6D0E1-8A19-5A46-B261-396F1FCB2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Reconnaissance d’action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85839A-3BBB-B84D-8C0E-8432E525D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On </a:t>
            </a:r>
            <a:r>
              <a:rPr lang="fr-FR" sz="2400" dirty="0" err="1"/>
              <a:t>Geometric</a:t>
            </a:r>
            <a:r>
              <a:rPr lang="fr-FR" sz="2400" dirty="0"/>
              <a:t> </a:t>
            </a:r>
            <a:r>
              <a:rPr lang="fr-FR" sz="2400" dirty="0" err="1"/>
              <a:t>Features</a:t>
            </a:r>
            <a:r>
              <a:rPr lang="fr-FR" sz="2400" dirty="0"/>
              <a:t> for </a:t>
            </a:r>
            <a:r>
              <a:rPr lang="fr-FR" sz="2400" dirty="0" err="1"/>
              <a:t>Skeleton-Based</a:t>
            </a:r>
            <a:r>
              <a:rPr lang="fr-FR" sz="2400" dirty="0"/>
              <a:t> Action Recognition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dirty="0" err="1"/>
              <a:t>Multilayer</a:t>
            </a:r>
            <a:r>
              <a:rPr lang="fr-FR" sz="2400" dirty="0"/>
              <a:t> LSTM Networks, </a:t>
            </a:r>
            <a:r>
              <a:rPr lang="fr-FR" sz="2400" dirty="0" err="1"/>
              <a:t>Songyang</a:t>
            </a:r>
            <a:r>
              <a:rPr lang="fr-FR" sz="2400" dirty="0"/>
              <a:t> Zhang, </a:t>
            </a:r>
            <a:r>
              <a:rPr lang="fr-FR" sz="2400" dirty="0" err="1"/>
              <a:t>Xiaoming</a:t>
            </a:r>
            <a:r>
              <a:rPr lang="fr-FR" sz="2400" dirty="0"/>
              <a:t> Liu, Jun Xiao, 2017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C80DD7-F6C7-4A4C-9B1D-4530BF88E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0" y="2910114"/>
            <a:ext cx="47752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79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B46FA7-ABC7-2B46-8137-738BF2B4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Détection d’anomalie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C5D3D7-8728-8647-845B-5CDADC947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Détection d’anomalie dans les séries temporelles : application aux masses de données sur les pneumatiques, </a:t>
            </a:r>
            <a:r>
              <a:rPr lang="fr-FR" sz="2400" i="1" dirty="0" err="1"/>
              <a:t>Seif</a:t>
            </a:r>
            <a:r>
              <a:rPr lang="fr-FR" sz="2400" i="1" dirty="0"/>
              <a:t>-Eddine </a:t>
            </a:r>
            <a:r>
              <a:rPr lang="fr-FR" sz="2400" i="1" dirty="0" err="1"/>
              <a:t>Benkabou</a:t>
            </a:r>
            <a:r>
              <a:rPr lang="fr-FR" sz="2400" i="1" dirty="0"/>
              <a:t>, 2018</a:t>
            </a:r>
          </a:p>
          <a:p>
            <a:endParaRPr lang="fr-FR" sz="2400" i="1" dirty="0"/>
          </a:p>
          <a:p>
            <a:pPr marL="0" indent="0">
              <a:buNone/>
            </a:pPr>
            <a:endParaRPr lang="fr-FR" sz="2400" i="1" dirty="0"/>
          </a:p>
        </p:txBody>
      </p:sp>
      <p:pic>
        <p:nvPicPr>
          <p:cNvPr id="1025" name="Picture 1" descr="page29image943154048">
            <a:extLst>
              <a:ext uri="{FF2B5EF4-FFF2-40B4-BE49-F238E27FC236}">
                <a16:creationId xmlns:a16="http://schemas.microsoft.com/office/drawing/2014/main" id="{7F243F42-6560-5849-8820-F0F117276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260" y="3426144"/>
            <a:ext cx="4236895" cy="210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30image944097552">
            <a:extLst>
              <a:ext uri="{FF2B5EF4-FFF2-40B4-BE49-F238E27FC236}">
                <a16:creationId xmlns:a16="http://schemas.microsoft.com/office/drawing/2014/main" id="{E98D9DE3-65B3-8246-AC61-94A048DC5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96" y="3045643"/>
            <a:ext cx="3636963" cy="286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786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835A2D-C0D0-6243-B9AA-D4C0FCA2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</a:t>
            </a:r>
          </a:p>
        </p:txBody>
      </p:sp>
      <p:sp>
        <p:nvSpPr>
          <p:cNvPr id="4" name="Flèche vers la droite 3">
            <a:extLst>
              <a:ext uri="{FF2B5EF4-FFF2-40B4-BE49-F238E27FC236}">
                <a16:creationId xmlns:a16="http://schemas.microsoft.com/office/drawing/2014/main" id="{BBE2980C-3204-5449-A270-60F7074BF346}"/>
              </a:ext>
            </a:extLst>
          </p:cNvPr>
          <p:cNvSpPr/>
          <p:nvPr/>
        </p:nvSpPr>
        <p:spPr>
          <a:xfrm>
            <a:off x="1608364" y="1861457"/>
            <a:ext cx="8727621" cy="996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Mouvement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B378CF7-5198-4844-AFEE-221110EA0447}"/>
              </a:ext>
            </a:extLst>
          </p:cNvPr>
          <p:cNvSpPr txBox="1"/>
          <p:nvPr/>
        </p:nvSpPr>
        <p:spPr>
          <a:xfrm>
            <a:off x="10074375" y="267283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01EBAF-3C55-FE49-AE48-4578827444CC}"/>
              </a:ext>
            </a:extLst>
          </p:cNvPr>
          <p:cNvSpPr/>
          <p:nvPr/>
        </p:nvSpPr>
        <p:spPr>
          <a:xfrm>
            <a:off x="1608364" y="1959429"/>
            <a:ext cx="751115" cy="783771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4347CB5-37BA-0D45-9C20-59BC45CEA5EC}"/>
              </a:ext>
            </a:extLst>
          </p:cNvPr>
          <p:cNvCxnSpPr/>
          <p:nvPr/>
        </p:nvCxnSpPr>
        <p:spPr>
          <a:xfrm>
            <a:off x="1608364" y="2743200"/>
            <a:ext cx="8899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CDD4B03-B749-2641-98DA-AE80A81179BA}"/>
                  </a:ext>
                </a:extLst>
              </p:cNvPr>
              <p:cNvSpPr txBox="1"/>
              <p:nvPr/>
            </p:nvSpPr>
            <p:spPr>
              <a:xfrm>
                <a:off x="2359479" y="2672834"/>
                <a:ext cx="558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CDD4B03-B749-2641-98DA-AE80A8117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479" y="2672834"/>
                <a:ext cx="55899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3E3A4DF3-DFEE-DE44-80C8-A2E3D3DAEE37}"/>
              </a:ext>
            </a:extLst>
          </p:cNvPr>
          <p:cNvSpPr txBox="1"/>
          <p:nvPr/>
        </p:nvSpPr>
        <p:spPr>
          <a:xfrm>
            <a:off x="2359479" y="3334141"/>
            <a:ext cx="289438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Détecteur de mouvement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28ACE3C-05FB-C147-B99D-902A5A03BA08}"/>
              </a:ext>
            </a:extLst>
          </p:cNvPr>
          <p:cNvSpPr txBox="1"/>
          <p:nvPr/>
        </p:nvSpPr>
        <p:spPr>
          <a:xfrm>
            <a:off x="2919986" y="3992337"/>
            <a:ext cx="35344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Détection de position anormales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263FFD5-C7AB-8743-8789-06CB0C56A11D}"/>
              </a:ext>
            </a:extLst>
          </p:cNvPr>
          <p:cNvSpPr txBox="1"/>
          <p:nvPr/>
        </p:nvSpPr>
        <p:spPr>
          <a:xfrm>
            <a:off x="3478985" y="4650533"/>
            <a:ext cx="321023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Identification du mouvement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BD4C525-E83B-CF4E-8284-139D34136961}"/>
              </a:ext>
            </a:extLst>
          </p:cNvPr>
          <p:cNvSpPr txBox="1"/>
          <p:nvPr/>
        </p:nvSpPr>
        <p:spPr>
          <a:xfrm>
            <a:off x="4121242" y="5308729"/>
            <a:ext cx="22502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Sélection temporel</a:t>
            </a:r>
          </a:p>
        </p:txBody>
      </p:sp>
      <p:sp>
        <p:nvSpPr>
          <p:cNvPr id="15" name="Flèche à angle droit 14">
            <a:extLst>
              <a:ext uri="{FF2B5EF4-FFF2-40B4-BE49-F238E27FC236}">
                <a16:creationId xmlns:a16="http://schemas.microsoft.com/office/drawing/2014/main" id="{87B04EE1-396F-214E-A98A-1ED366480D5F}"/>
              </a:ext>
            </a:extLst>
          </p:cNvPr>
          <p:cNvSpPr/>
          <p:nvPr/>
        </p:nvSpPr>
        <p:spPr>
          <a:xfrm rot="5400000">
            <a:off x="1730533" y="2947601"/>
            <a:ext cx="827705" cy="418903"/>
          </a:xfrm>
          <a:prstGeom prst="bentUpArrow">
            <a:avLst>
              <a:gd name="adj1" fmla="val 11416"/>
              <a:gd name="adj2" fmla="val 16171"/>
              <a:gd name="adj3" fmla="val 27717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à angle droit 15">
            <a:extLst>
              <a:ext uri="{FF2B5EF4-FFF2-40B4-BE49-F238E27FC236}">
                <a16:creationId xmlns:a16="http://schemas.microsoft.com/office/drawing/2014/main" id="{65292E2E-D541-5444-8F4A-357C019BB7AA}"/>
              </a:ext>
            </a:extLst>
          </p:cNvPr>
          <p:cNvSpPr/>
          <p:nvPr/>
        </p:nvSpPr>
        <p:spPr>
          <a:xfrm rot="5400000">
            <a:off x="2440816" y="3760917"/>
            <a:ext cx="533791" cy="418903"/>
          </a:xfrm>
          <a:prstGeom prst="bentUpArrow">
            <a:avLst>
              <a:gd name="adj1" fmla="val 11416"/>
              <a:gd name="adj2" fmla="val 16171"/>
              <a:gd name="adj3" fmla="val 27717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à angle droit 16">
            <a:extLst>
              <a:ext uri="{FF2B5EF4-FFF2-40B4-BE49-F238E27FC236}">
                <a16:creationId xmlns:a16="http://schemas.microsoft.com/office/drawing/2014/main" id="{DC542432-FFCC-4345-B3BA-2F179DD55E36}"/>
              </a:ext>
            </a:extLst>
          </p:cNvPr>
          <p:cNvSpPr/>
          <p:nvPr/>
        </p:nvSpPr>
        <p:spPr>
          <a:xfrm rot="5400000">
            <a:off x="3001226" y="4412889"/>
            <a:ext cx="533791" cy="418903"/>
          </a:xfrm>
          <a:prstGeom prst="bentUpArrow">
            <a:avLst>
              <a:gd name="adj1" fmla="val 11416"/>
              <a:gd name="adj2" fmla="val 16171"/>
              <a:gd name="adj3" fmla="val 27717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à angle droit 17">
            <a:extLst>
              <a:ext uri="{FF2B5EF4-FFF2-40B4-BE49-F238E27FC236}">
                <a16:creationId xmlns:a16="http://schemas.microsoft.com/office/drawing/2014/main" id="{39A53A53-6A7C-4F47-943A-BDA1C06A8E8F}"/>
              </a:ext>
            </a:extLst>
          </p:cNvPr>
          <p:cNvSpPr/>
          <p:nvPr/>
        </p:nvSpPr>
        <p:spPr>
          <a:xfrm rot="5400000">
            <a:off x="3644895" y="5077309"/>
            <a:ext cx="533791" cy="418903"/>
          </a:xfrm>
          <a:prstGeom prst="bentUpArrow">
            <a:avLst>
              <a:gd name="adj1" fmla="val 11416"/>
              <a:gd name="adj2" fmla="val 16171"/>
              <a:gd name="adj3" fmla="val 27717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6085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3021</TotalTime>
  <Words>352</Words>
  <Application>Microsoft Macintosh PowerPoint</Application>
  <PresentationFormat>Grand écran</PresentationFormat>
  <Paragraphs>159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Verdana</vt:lpstr>
      <vt:lpstr>Thème Office</vt:lpstr>
      <vt:lpstr>Reconnaissance de mouvement</vt:lpstr>
      <vt:lpstr>Normalisation</vt:lpstr>
      <vt:lpstr>Extrapolation </vt:lpstr>
      <vt:lpstr>Comparaison des signaux</vt:lpstr>
      <vt:lpstr>Sélection des données</vt:lpstr>
      <vt:lpstr>RNN</vt:lpstr>
      <vt:lpstr>Reconnaissance d’action</vt:lpstr>
      <vt:lpstr>Détection d’anomalie</vt:lpstr>
      <vt:lpstr>Approche</vt:lpstr>
      <vt:lpstr>Emploi du temps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21</cp:revision>
  <dcterms:created xsi:type="dcterms:W3CDTF">2020-11-10T20:17:24Z</dcterms:created>
  <dcterms:modified xsi:type="dcterms:W3CDTF">2020-11-12T22:38:31Z</dcterms:modified>
</cp:coreProperties>
</file>