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361" r:id="rId2"/>
    <p:sldId id="257" r:id="rId3"/>
    <p:sldId id="281" r:id="rId4"/>
    <p:sldId id="302" r:id="rId5"/>
    <p:sldId id="360" r:id="rId6"/>
    <p:sldId id="370" r:id="rId7"/>
    <p:sldId id="363" r:id="rId8"/>
    <p:sldId id="371" r:id="rId9"/>
    <p:sldId id="355" r:id="rId10"/>
    <p:sldId id="303" r:id="rId11"/>
    <p:sldId id="333" r:id="rId12"/>
    <p:sldId id="334" r:id="rId13"/>
    <p:sldId id="335" r:id="rId14"/>
    <p:sldId id="326" r:id="rId15"/>
    <p:sldId id="328" r:id="rId16"/>
    <p:sldId id="341" r:id="rId17"/>
    <p:sldId id="342" r:id="rId18"/>
    <p:sldId id="364" r:id="rId19"/>
    <p:sldId id="329" r:id="rId20"/>
    <p:sldId id="330" r:id="rId21"/>
    <p:sldId id="332" r:id="rId22"/>
    <p:sldId id="336" r:id="rId23"/>
    <p:sldId id="304" r:id="rId24"/>
    <p:sldId id="311" r:id="rId25"/>
    <p:sldId id="337" r:id="rId26"/>
    <p:sldId id="315" r:id="rId27"/>
    <p:sldId id="338" r:id="rId28"/>
    <p:sldId id="314" r:id="rId29"/>
    <p:sldId id="340" r:id="rId30"/>
    <p:sldId id="312" r:id="rId31"/>
    <p:sldId id="305" r:id="rId32"/>
    <p:sldId id="316" r:id="rId33"/>
    <p:sldId id="317" r:id="rId34"/>
    <p:sldId id="356" r:id="rId35"/>
    <p:sldId id="319" r:id="rId36"/>
    <p:sldId id="357" r:id="rId37"/>
    <p:sldId id="343" r:id="rId38"/>
    <p:sldId id="345" r:id="rId39"/>
    <p:sldId id="346" r:id="rId40"/>
    <p:sldId id="309" r:id="rId41"/>
    <p:sldId id="310" r:id="rId42"/>
    <p:sldId id="306" r:id="rId43"/>
    <p:sldId id="321" r:id="rId44"/>
    <p:sldId id="349" r:id="rId45"/>
    <p:sldId id="358" r:id="rId46"/>
    <p:sldId id="35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26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zh-CN" altLang="en-US"/>
              <a:t>高性能集群式并行计算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9D2E040-97F3-4FCF-B268-E807DBEB78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998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EF238C7-7A9C-4764-8753-B05A4F07D5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20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DA8C9-60D1-4E96-A9A5-D75EA79A5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333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4EBB8-947E-44EE-802A-328246E9EE0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751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5DA36-961B-4958-B6FA-A8D8D2EB263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84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E7129-3125-4C76-BE1B-9EE9F2DC267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874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A37C7-3E80-4127-89F0-CB18950B8AD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498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B64-B2A1-485C-901C-E41CDED1155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497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6E027-031A-419D-A6F7-4B428A5D6E2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980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A874D-FC06-4B03-838A-C2A923F5D5A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499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A1168-34D4-418E-987E-95B55E4C0CC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111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8DB94-A928-4C35-A9CC-47EF6B2DE76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70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D9C31-195F-488B-B704-34341C415B8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35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72093-4B73-4EE1-A804-8B563976CCD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226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D9C0B-65DB-4007-97A1-5E716F0480B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0469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ABD91-A986-47EA-A03E-04E335AC794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425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711B4-B69E-4DFA-95A6-CF0FE096A2C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4221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67AA6-912B-43C3-B09F-17E5F2FFCF2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762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6F6CB-6DED-4BF5-9D97-C1C840B7831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9251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A1781-0BAA-4082-A9D4-2C67A082AE9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680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9BE606-6EA4-4DF9-B749-3EE6A95AB86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5092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E6236-586A-4A52-A903-39E015869B1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5836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44483-FCD7-4CD7-886E-69BF3D9B41E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3221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30BA2-C783-4CEF-A149-938446B7FFD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202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34780-BE7C-47A9-8A72-1B068DA57A0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3035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7BE8C-199E-497E-A721-6FB0B59ACA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3840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FFC0B-DFAD-403C-89C8-F4CBB54742A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0057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7971D-F8C0-43BF-8C83-FF86C2EE7E1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1993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319BB-2856-4C56-B697-E77297AD4AE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0549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BFE19-8F49-440D-B728-344B1EB46C7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14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DDC8B-10A7-49E9-83A1-BBB1F99EA13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7755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F327A-9363-4AB4-8145-D6ABAED01F0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7153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DA4B3-4008-40D8-847D-E431121B5D0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9099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4A502-3A1C-47AE-8FC9-FB8186CA4F3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7962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84AB4-724D-41CD-A6EA-782AC7955D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916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5F0A1-DBEC-43E3-A514-3EB7339ECE1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6691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EE043-FB81-4451-83A4-2E9E5CD9D75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8003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CB33B-01BD-4248-BDF1-6B28F5394DA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63974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AE345-8A5B-40AB-B598-1273E0B38EA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6090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BEB74-2CE3-4E3F-9B6D-5D0B3C74628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2756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96E54-316B-4525-A999-1802CE555C9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4461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00923-EBED-46C5-8281-598B1BD34C4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560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0E2B8-D01F-4808-9E3F-49C2074C50D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854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6EAE3-7D75-4DCF-BADD-18731D18449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785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9DFE1A-CD75-47EA-9A1B-9DFB3B9C999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081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2B5F5-B495-4B45-B362-BB1AF455782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017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97D2F-E44D-4BAF-904A-D206A57931D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315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54E8D-01E3-4116-AC09-77174292D24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034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270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270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0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1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271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2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271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CA5AF3-4868-4756-9AEB-464920B74B74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7271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272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02293D-9C76-4564-9EBF-EAF130EB4B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240B8-1D60-4DD9-B4A6-CED74F6538AA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49A33-6C08-41CB-B0BE-8805B83302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9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2A6858-8054-493D-A627-25C4A3DD4371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2CD87-BF1E-4C1C-85CF-44300AB005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7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6AD40-981F-42BB-83BF-BF52B66A7D2A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5E4C9-0647-4E95-BED1-B9D0385130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D13CB-7898-4D09-9707-23A3CAC440E2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56200-FBF4-4C08-B8FC-50282783B1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7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19117-B656-48A3-95BC-C427D97DF546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FB525-534C-4D21-B27E-EFE46C677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8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35B8B-2E06-4F9D-B894-24B1E2606E40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04D79-EA8A-4C48-A57E-7D1AA5CAD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8CBC1-57A1-4D80-B337-C84B18135D85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317DF-81B6-45EE-A3B0-2739D0DAD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7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60A24-8D7B-45B5-B638-53F1A17E0E9F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0414B-55E5-4385-8003-7FC973E99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08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A90EF-9025-4AE7-93B4-90168E4F184E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FCA40-9976-4516-BC7C-52E5AD77E1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4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EE07A-DFE9-476B-8C17-2D2457405DA5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577B4-7F81-4ADE-A87C-EE2C8431A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1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118D04D5-974E-4AB7-89CF-094AF5B0FA10}" type="datetime1">
              <a:rPr lang="zh-CN" altLang="en-US"/>
              <a:pPr/>
              <a:t>2016/3/1</a:t>
            </a:fld>
            <a:endParaRPr lang="en-US" altLang="zh-CN"/>
          </a:p>
        </p:txBody>
      </p:sp>
      <p:sp>
        <p:nvSpPr>
          <p:cNvPr id="71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1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48B0B69-46BE-4111-ACC7-5105D63E2D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458200" cy="3429000"/>
          </a:xfrm>
        </p:spPr>
        <p:txBody>
          <a:bodyPr/>
          <a:lstStyle/>
          <a:p>
            <a:pPr algn="ctr"/>
            <a:r>
              <a:rPr lang="zh-CN" altLang="en-US"/>
              <a:t>计算科学与工程中的</a:t>
            </a:r>
            <a:br>
              <a:rPr lang="zh-CN" altLang="en-US"/>
            </a:br>
            <a:r>
              <a:rPr lang="zh-CN" altLang="en-US"/>
              <a:t>并行编程技术</a:t>
            </a:r>
            <a:br>
              <a:rPr lang="zh-CN" altLang="en-US"/>
            </a:br>
            <a:r>
              <a:rPr lang="en-US" altLang="zh-CN" b="1"/>
              <a:t>Parallel Programming Technology in Computational Science and Engineering 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001000" cy="2667000"/>
          </a:xfrm>
        </p:spPr>
        <p:txBody>
          <a:bodyPr/>
          <a:lstStyle/>
          <a:p>
            <a:r>
              <a:rPr lang="zh-CN" altLang="en-US"/>
              <a:t>都志辉</a:t>
            </a:r>
          </a:p>
          <a:p>
            <a:r>
              <a:rPr lang="zh-CN" altLang="en-US"/>
              <a:t>清华大学计算机系</a:t>
            </a:r>
          </a:p>
          <a:p>
            <a:r>
              <a:rPr lang="zh-CN" altLang="en-US"/>
              <a:t>   </a:t>
            </a:r>
            <a:r>
              <a:rPr lang="en-US" altLang="zh-CN"/>
              <a:t>Email </a:t>
            </a:r>
            <a:r>
              <a:rPr lang="zh-CN" altLang="en-US"/>
              <a:t>：</a:t>
            </a:r>
            <a:r>
              <a:rPr lang="en-US" altLang="zh-CN"/>
              <a:t>duzh@tsinghua.edu.cn</a:t>
            </a:r>
          </a:p>
          <a:p>
            <a:r>
              <a:rPr lang="en-US" altLang="zh-CN"/>
              <a:t>   Phone: 62782530</a:t>
            </a:r>
          </a:p>
          <a:p>
            <a:r>
              <a:rPr lang="en-US" altLang="zh-CN"/>
              <a:t>http://hpclab.cs.tsinghua.edu.cn/~duzh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395288" y="0"/>
            <a:ext cx="8001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消息信封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900113" y="1125538"/>
            <a:ext cx="7689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zh-CN" altLang="en-US" sz="3200"/>
              <a:t>应该包括哪些部分？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zh-CN" altLang="en-US" sz="3200"/>
              <a:t>消息信封（</a:t>
            </a:r>
            <a:r>
              <a:rPr lang="en-US" altLang="zh-CN" sz="3200"/>
              <a:t>envelop</a:t>
            </a:r>
            <a:r>
              <a:rPr lang="zh-CN" altLang="en-US" sz="3200"/>
              <a:t>）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/>
              <a:t>&lt;</a:t>
            </a:r>
            <a:r>
              <a:rPr lang="zh-CN" altLang="en-US" sz="2800"/>
              <a:t>源</a:t>
            </a:r>
            <a:r>
              <a:rPr lang="en-US" altLang="zh-CN" sz="2800"/>
              <a:t>/</a:t>
            </a:r>
            <a:r>
              <a:rPr lang="zh-CN" altLang="en-US" sz="2800"/>
              <a:t>目，标识，通信域</a:t>
            </a:r>
            <a:r>
              <a:rPr lang="en-US" altLang="zh-CN" sz="2800"/>
              <a:t>&gt;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/>
              <a:t>                                  </a:t>
            </a:r>
          </a:p>
        </p:txBody>
      </p:sp>
      <p:grpSp>
        <p:nvGrpSpPr>
          <p:cNvPr id="82057" name="Group 137"/>
          <p:cNvGrpSpPr>
            <a:grpSpLocks/>
          </p:cNvGrpSpPr>
          <p:nvPr/>
        </p:nvGrpSpPr>
        <p:grpSpPr bwMode="auto">
          <a:xfrm>
            <a:off x="838200" y="2590800"/>
            <a:ext cx="7239000" cy="3733800"/>
            <a:chOff x="528" y="1632"/>
            <a:chExt cx="4560" cy="2352"/>
          </a:xfrm>
        </p:grpSpPr>
        <p:sp>
          <p:nvSpPr>
            <p:cNvPr id="82050" name="Rectangle 130"/>
            <p:cNvSpPr>
              <a:spLocks noChangeArrowheads="1"/>
            </p:cNvSpPr>
            <p:nvPr/>
          </p:nvSpPr>
          <p:spPr bwMode="auto">
            <a:xfrm>
              <a:off x="528" y="2160"/>
              <a:ext cx="4560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/>
                <a:t>        100084 </a:t>
              </a:r>
              <a:r>
                <a:rPr lang="zh-CN" altLang="en-US" sz="3200"/>
                <a:t>清华大学计算机系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/>
                <a:t>             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/>
                <a:t>                  都志辉（收）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endParaRPr lang="zh-CN" altLang="en-US" sz="3200"/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/>
                <a:t>                       </a:t>
              </a:r>
              <a:endParaRPr lang="zh-CN" altLang="en-US" sz="2800"/>
            </a:p>
          </p:txBody>
        </p:sp>
        <p:sp>
          <p:nvSpPr>
            <p:cNvPr id="82051" name="Line 131"/>
            <p:cNvSpPr>
              <a:spLocks noChangeShapeType="1"/>
            </p:cNvSpPr>
            <p:nvPr/>
          </p:nvSpPr>
          <p:spPr bwMode="auto">
            <a:xfrm>
              <a:off x="1488" y="1728"/>
              <a:ext cx="48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2" name="Oval 132"/>
            <p:cNvSpPr>
              <a:spLocks noChangeArrowheads="1"/>
            </p:cNvSpPr>
            <p:nvPr/>
          </p:nvSpPr>
          <p:spPr bwMode="auto">
            <a:xfrm>
              <a:off x="3120" y="2400"/>
              <a:ext cx="528" cy="48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3" name="Line 133"/>
            <p:cNvSpPr>
              <a:spLocks noChangeShapeType="1"/>
            </p:cNvSpPr>
            <p:nvPr/>
          </p:nvSpPr>
          <p:spPr bwMode="auto">
            <a:xfrm>
              <a:off x="2256" y="1680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4" name="Line 134"/>
            <p:cNvSpPr>
              <a:spLocks noChangeShapeType="1"/>
            </p:cNvSpPr>
            <p:nvPr/>
          </p:nvSpPr>
          <p:spPr bwMode="auto">
            <a:xfrm>
              <a:off x="3120" y="1632"/>
              <a:ext cx="12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6" name="AutoShape 136"/>
            <p:cNvSpPr>
              <a:spLocks/>
            </p:cNvSpPr>
            <p:nvPr/>
          </p:nvSpPr>
          <p:spPr bwMode="auto">
            <a:xfrm>
              <a:off x="4224" y="2352"/>
              <a:ext cx="48" cy="816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7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消息的目和源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70712" cy="4114800"/>
          </a:xfrm>
        </p:spPr>
        <p:txBody>
          <a:bodyPr/>
          <a:lstStyle/>
          <a:p>
            <a:r>
              <a:rPr lang="zh-CN" altLang="en-US"/>
              <a:t>目（</a:t>
            </a:r>
            <a:r>
              <a:rPr lang="en-US" altLang="zh-CN"/>
              <a:t>Destination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消息的接收者</a:t>
            </a:r>
          </a:p>
          <a:p>
            <a:r>
              <a:rPr lang="zh-CN" altLang="en-US"/>
              <a:t>源（</a:t>
            </a:r>
            <a:r>
              <a:rPr lang="en-US" altLang="zh-CN"/>
              <a:t>Source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消息的提供者</a:t>
            </a:r>
          </a:p>
          <a:p>
            <a:r>
              <a:rPr lang="zh-CN" altLang="en-US"/>
              <a:t>隐含目</a:t>
            </a:r>
            <a:r>
              <a:rPr lang="en-US" altLang="zh-CN"/>
              <a:t>/</a:t>
            </a:r>
            <a:r>
              <a:rPr lang="zh-CN" altLang="en-US"/>
              <a:t>源</a:t>
            </a:r>
          </a:p>
          <a:p>
            <a:pPr lvl="1"/>
            <a:r>
              <a:rPr lang="zh-CN" altLang="en-US"/>
              <a:t>组通信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消息的标识</a:t>
            </a:r>
            <a:r>
              <a:rPr lang="en-US" altLang="zh-CN"/>
              <a:t>TAG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3849687"/>
          </a:xfrm>
        </p:spPr>
        <p:txBody>
          <a:bodyPr/>
          <a:lstStyle/>
          <a:p>
            <a:r>
              <a:rPr lang="zh-CN" altLang="en-US"/>
              <a:t>作用</a:t>
            </a:r>
          </a:p>
          <a:p>
            <a:pPr lvl="1"/>
            <a:r>
              <a:rPr lang="zh-CN" altLang="en-US"/>
              <a:t>区别同一进程的不同消息</a:t>
            </a:r>
          </a:p>
          <a:p>
            <a:pPr lvl="1"/>
            <a:r>
              <a:rPr lang="en-US" altLang="zh-CN"/>
              <a:t>P36</a:t>
            </a:r>
            <a:r>
              <a:rPr lang="zh-CN" altLang="en-US"/>
              <a:t>图</a:t>
            </a:r>
            <a:r>
              <a:rPr lang="en-US" altLang="zh-CN"/>
              <a:t>18</a:t>
            </a:r>
          </a:p>
          <a:p>
            <a:r>
              <a:rPr lang="zh-CN" altLang="en-US"/>
              <a:t>隐含</a:t>
            </a:r>
            <a:r>
              <a:rPr lang="en-US" altLang="zh-CN"/>
              <a:t>TAG</a:t>
            </a:r>
          </a:p>
          <a:p>
            <a:pPr lvl="1"/>
            <a:r>
              <a:rPr lang="zh-CN" altLang="en-US"/>
              <a:t>组通信，由通信语句的序列决定消息的匹配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295400" y="609600"/>
            <a:ext cx="381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400">
                <a:solidFill>
                  <a:schemeClr val="tx2"/>
                </a:solidFill>
              </a:rPr>
              <a:t>MPI</a:t>
            </a:r>
            <a:r>
              <a:rPr lang="zh-CN" altLang="en-US" sz="4400">
                <a:solidFill>
                  <a:schemeClr val="tx2"/>
                </a:solidFill>
              </a:rPr>
              <a:t>的通信域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81000" y="2209800"/>
            <a:ext cx="4724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组成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通信环境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通信对象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预定义通信域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/>
              <a:t>MPI_COMM_WORLD</a:t>
            </a:r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>
            <a:off x="6096000" y="2667000"/>
            <a:ext cx="1447800" cy="2971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4724400" y="4343400"/>
            <a:ext cx="4191000" cy="1752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6477000" y="3200400"/>
            <a:ext cx="762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6934200" y="3276600"/>
            <a:ext cx="76200" cy="304800"/>
          </a:xfrm>
          <a:prstGeom prst="parallelogram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400800" y="3733800"/>
            <a:ext cx="76200" cy="3048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7010400" y="3810000"/>
            <a:ext cx="152400" cy="304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8" name="AutoShape 10"/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7010400" y="4800600"/>
            <a:ext cx="228600" cy="304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AutoShape 12"/>
          <p:cNvSpPr>
            <a:spLocks noChangeArrowheads="1"/>
          </p:cNvSpPr>
          <p:nvPr/>
        </p:nvSpPr>
        <p:spPr bwMode="auto">
          <a:xfrm>
            <a:off x="6629400" y="5029200"/>
            <a:ext cx="228600" cy="3048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AutoShape 13"/>
          <p:cNvSpPr>
            <a:spLocks noChangeArrowheads="1"/>
          </p:cNvSpPr>
          <p:nvPr/>
        </p:nvSpPr>
        <p:spPr bwMode="auto">
          <a:xfrm>
            <a:off x="5562600" y="4876800"/>
            <a:ext cx="304800" cy="381000"/>
          </a:xfrm>
          <a:prstGeom prst="bevel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AutoShape 14"/>
          <p:cNvSpPr>
            <a:spLocks noChangeArrowheads="1"/>
          </p:cNvSpPr>
          <p:nvPr/>
        </p:nvSpPr>
        <p:spPr bwMode="auto">
          <a:xfrm>
            <a:off x="7696200" y="4800600"/>
            <a:ext cx="457200" cy="457200"/>
          </a:xfrm>
          <a:prstGeom prst="su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3" name="AutoShape 15"/>
          <p:cNvSpPr>
            <a:spLocks noChangeArrowheads="1"/>
          </p:cNvSpPr>
          <p:nvPr/>
        </p:nvSpPr>
        <p:spPr bwMode="auto">
          <a:xfrm>
            <a:off x="5943600" y="5562600"/>
            <a:ext cx="381000" cy="2286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 flipH="1">
            <a:off x="6705600" y="35814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6324600" y="51054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 flipV="1">
            <a:off x="5943600" y="51054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>
            <a:off x="5791200" y="3352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8" name="AutoShape 20"/>
          <p:cNvSpPr>
            <a:spLocks/>
          </p:cNvSpPr>
          <p:nvPr/>
        </p:nvSpPr>
        <p:spPr bwMode="auto">
          <a:xfrm>
            <a:off x="7910513" y="2303463"/>
            <a:ext cx="360362" cy="466725"/>
          </a:xfrm>
          <a:prstGeom prst="borderCallout2">
            <a:avLst>
              <a:gd name="adj1" fmla="val 24491"/>
              <a:gd name="adj2" fmla="val -21144"/>
              <a:gd name="adj3" fmla="val 24491"/>
              <a:gd name="adj4" fmla="val -21144"/>
              <a:gd name="adj5" fmla="val 398981"/>
              <a:gd name="adj6" fmla="val -2982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14709" name="AutoShape 21"/>
          <p:cNvSpPr>
            <a:spLocks/>
          </p:cNvSpPr>
          <p:nvPr/>
        </p:nvSpPr>
        <p:spPr bwMode="auto">
          <a:xfrm>
            <a:off x="8013700" y="6126163"/>
            <a:ext cx="360363" cy="466725"/>
          </a:xfrm>
          <a:prstGeom prst="borderCallout2">
            <a:avLst>
              <a:gd name="adj1" fmla="val 24491"/>
              <a:gd name="adj2" fmla="val -21144"/>
              <a:gd name="adj3" fmla="val 24491"/>
              <a:gd name="adj4" fmla="val -21144"/>
              <a:gd name="adj5" fmla="val -146597"/>
              <a:gd name="adj6" fmla="val -26255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14710" name="AutoShape 22"/>
          <p:cNvSpPr>
            <a:spLocks/>
          </p:cNvSpPr>
          <p:nvPr/>
        </p:nvSpPr>
        <p:spPr bwMode="auto">
          <a:xfrm>
            <a:off x="4287838" y="6019800"/>
            <a:ext cx="360362" cy="466725"/>
          </a:xfrm>
          <a:prstGeom prst="borderCallout2">
            <a:avLst>
              <a:gd name="adj1" fmla="val 24491"/>
              <a:gd name="adj2" fmla="val 121144"/>
              <a:gd name="adj3" fmla="val 24491"/>
              <a:gd name="adj4" fmla="val 121144"/>
              <a:gd name="adj5" fmla="val -185375"/>
              <a:gd name="adj6" fmla="val 53480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14711" name="AutoShape 23"/>
          <p:cNvSpPr>
            <a:spLocks/>
          </p:cNvSpPr>
          <p:nvPr/>
        </p:nvSpPr>
        <p:spPr bwMode="auto">
          <a:xfrm>
            <a:off x="4800600" y="3124200"/>
            <a:ext cx="360363" cy="466725"/>
          </a:xfrm>
          <a:prstGeom prst="borderCallout2">
            <a:avLst>
              <a:gd name="adj1" fmla="val 24491"/>
              <a:gd name="adj2" fmla="val 121144"/>
              <a:gd name="adj3" fmla="val 24491"/>
              <a:gd name="adj4" fmla="val 121144"/>
              <a:gd name="adj5" fmla="val 244898"/>
              <a:gd name="adj6" fmla="val 3312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消息内容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087687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/>
              <a:t>内容（</a:t>
            </a:r>
            <a:r>
              <a:rPr lang="en-US" altLang="zh-CN"/>
              <a:t>data</a:t>
            </a:r>
            <a:r>
              <a:rPr lang="zh-CN" altLang="en-US"/>
              <a:t>），在组通信中有变化形式</a:t>
            </a:r>
          </a:p>
          <a:p>
            <a:pPr lvl="1" algn="just"/>
            <a:r>
              <a:rPr lang="en-US" altLang="zh-CN"/>
              <a:t>&lt;</a:t>
            </a:r>
            <a:r>
              <a:rPr lang="zh-CN" altLang="en-US"/>
              <a:t>起始地址，数据个数，数据类型</a:t>
            </a:r>
            <a:r>
              <a:rPr lang="en-US" altLang="zh-CN"/>
              <a:t>&gt;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/>
              <a:t>                                                </a:t>
            </a:r>
            <a:r>
              <a:rPr lang="zh-CN" altLang="en-US"/>
              <a:t>必要？</a:t>
            </a:r>
          </a:p>
          <a:p>
            <a:pPr lvl="1" algn="just"/>
            <a:endParaRPr lang="zh-CN" altLang="en-US"/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/>
              <a:t>&lt;</a:t>
            </a:r>
            <a:r>
              <a:rPr lang="zh-CN" altLang="en-US"/>
              <a:t>起始地址，长度</a:t>
            </a:r>
            <a:r>
              <a:rPr lang="en-US" altLang="zh-CN"/>
              <a:t>&gt;</a:t>
            </a:r>
            <a:r>
              <a:rPr lang="zh-CN" altLang="en-US"/>
              <a:t>？</a:t>
            </a:r>
          </a:p>
          <a:p>
            <a:endParaRPr lang="en-US" altLang="zh-CN"/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1524000" y="3124200"/>
            <a:ext cx="6248400" cy="990600"/>
            <a:chOff x="768" y="2640"/>
            <a:chExt cx="3936" cy="624"/>
          </a:xfrm>
        </p:grpSpPr>
        <p:grpSp>
          <p:nvGrpSpPr>
            <p:cNvPr id="105477" name="Group 5"/>
            <p:cNvGrpSpPr>
              <a:grpSpLocks/>
            </p:cNvGrpSpPr>
            <p:nvPr/>
          </p:nvGrpSpPr>
          <p:grpSpPr bwMode="auto">
            <a:xfrm>
              <a:off x="768" y="3072"/>
              <a:ext cx="3936" cy="192"/>
              <a:chOff x="768" y="3312"/>
              <a:chExt cx="3936" cy="192"/>
            </a:xfrm>
          </p:grpSpPr>
          <p:sp>
            <p:nvSpPr>
              <p:cNvPr id="105478" name="Line 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9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5479" name="Group 7"/>
              <p:cNvGrpSpPr>
                <a:grpSpLocks/>
              </p:cNvGrpSpPr>
              <p:nvPr/>
            </p:nvGrpSpPr>
            <p:grpSpPr bwMode="auto">
              <a:xfrm>
                <a:off x="1248" y="3312"/>
                <a:ext cx="384" cy="192"/>
                <a:chOff x="2304" y="3840"/>
                <a:chExt cx="384" cy="192"/>
              </a:xfrm>
            </p:grpSpPr>
            <p:grpSp>
              <p:nvGrpSpPr>
                <p:cNvPr id="105480" name="Group 8"/>
                <p:cNvGrpSpPr>
                  <a:grpSpLocks/>
                </p:cNvGrpSpPr>
                <p:nvPr/>
              </p:nvGrpSpPr>
              <p:grpSpPr bwMode="auto">
                <a:xfrm>
                  <a:off x="2304" y="3840"/>
                  <a:ext cx="384" cy="192"/>
                  <a:chOff x="1152" y="3504"/>
                  <a:chExt cx="384" cy="192"/>
                </a:xfrm>
              </p:grpSpPr>
              <p:sp>
                <p:nvSpPr>
                  <p:cNvPr id="1054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4"/>
                    <a:ext cx="48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144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483" name="Rectangle 11"/>
                <p:cNvSpPr>
                  <a:spLocks noChangeArrowheads="1"/>
                </p:cNvSpPr>
                <p:nvPr/>
              </p:nvSpPr>
              <p:spPr bwMode="auto">
                <a:xfrm>
                  <a:off x="2352" y="3840"/>
                  <a:ext cx="192" cy="192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4" name="Group 12"/>
              <p:cNvGrpSpPr>
                <a:grpSpLocks/>
              </p:cNvGrpSpPr>
              <p:nvPr/>
            </p:nvGrpSpPr>
            <p:grpSpPr bwMode="auto">
              <a:xfrm>
                <a:off x="1680" y="3312"/>
                <a:ext cx="384" cy="192"/>
                <a:chOff x="2304" y="3840"/>
                <a:chExt cx="384" cy="192"/>
              </a:xfrm>
            </p:grpSpPr>
            <p:grpSp>
              <p:nvGrpSpPr>
                <p:cNvPr id="105485" name="Group 13"/>
                <p:cNvGrpSpPr>
                  <a:grpSpLocks/>
                </p:cNvGrpSpPr>
                <p:nvPr/>
              </p:nvGrpSpPr>
              <p:grpSpPr bwMode="auto">
                <a:xfrm>
                  <a:off x="2304" y="3840"/>
                  <a:ext cx="384" cy="192"/>
                  <a:chOff x="1152" y="3504"/>
                  <a:chExt cx="384" cy="192"/>
                </a:xfrm>
              </p:grpSpPr>
              <p:sp>
                <p:nvSpPr>
                  <p:cNvPr id="1054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4"/>
                    <a:ext cx="48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8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144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4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3840"/>
                  <a:ext cx="192" cy="192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9" name="Group 17"/>
              <p:cNvGrpSpPr>
                <a:grpSpLocks/>
              </p:cNvGrpSpPr>
              <p:nvPr/>
            </p:nvGrpSpPr>
            <p:grpSpPr bwMode="auto">
              <a:xfrm>
                <a:off x="2112" y="3312"/>
                <a:ext cx="384" cy="192"/>
                <a:chOff x="2304" y="3840"/>
                <a:chExt cx="384" cy="192"/>
              </a:xfrm>
            </p:grpSpPr>
            <p:grpSp>
              <p:nvGrpSpPr>
                <p:cNvPr id="105490" name="Group 18"/>
                <p:cNvGrpSpPr>
                  <a:grpSpLocks/>
                </p:cNvGrpSpPr>
                <p:nvPr/>
              </p:nvGrpSpPr>
              <p:grpSpPr bwMode="auto">
                <a:xfrm>
                  <a:off x="2304" y="3840"/>
                  <a:ext cx="384" cy="192"/>
                  <a:chOff x="1152" y="3504"/>
                  <a:chExt cx="384" cy="192"/>
                </a:xfrm>
              </p:grpSpPr>
              <p:sp>
                <p:nvSpPr>
                  <p:cNvPr id="1054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4"/>
                    <a:ext cx="48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144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493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3840"/>
                  <a:ext cx="192" cy="192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4" name="Group 22"/>
              <p:cNvGrpSpPr>
                <a:grpSpLocks/>
              </p:cNvGrpSpPr>
              <p:nvPr/>
            </p:nvGrpSpPr>
            <p:grpSpPr bwMode="auto">
              <a:xfrm>
                <a:off x="2544" y="3312"/>
                <a:ext cx="384" cy="192"/>
                <a:chOff x="2304" y="3840"/>
                <a:chExt cx="384" cy="192"/>
              </a:xfrm>
            </p:grpSpPr>
            <p:grpSp>
              <p:nvGrpSpPr>
                <p:cNvPr id="105495" name="Group 23"/>
                <p:cNvGrpSpPr>
                  <a:grpSpLocks/>
                </p:cNvGrpSpPr>
                <p:nvPr/>
              </p:nvGrpSpPr>
              <p:grpSpPr bwMode="auto">
                <a:xfrm>
                  <a:off x="2304" y="3840"/>
                  <a:ext cx="384" cy="192"/>
                  <a:chOff x="1152" y="3504"/>
                  <a:chExt cx="384" cy="192"/>
                </a:xfrm>
              </p:grpSpPr>
              <p:sp>
                <p:nvSpPr>
                  <p:cNvPr id="10549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4"/>
                    <a:ext cx="48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144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498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3840"/>
                  <a:ext cx="192" cy="192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9" name="Group 27"/>
              <p:cNvGrpSpPr>
                <a:grpSpLocks/>
              </p:cNvGrpSpPr>
              <p:nvPr/>
            </p:nvGrpSpPr>
            <p:grpSpPr bwMode="auto">
              <a:xfrm>
                <a:off x="2976" y="3312"/>
                <a:ext cx="384" cy="192"/>
                <a:chOff x="2304" y="3840"/>
                <a:chExt cx="384" cy="192"/>
              </a:xfrm>
            </p:grpSpPr>
            <p:grpSp>
              <p:nvGrpSpPr>
                <p:cNvPr id="105500" name="Group 28"/>
                <p:cNvGrpSpPr>
                  <a:grpSpLocks/>
                </p:cNvGrpSpPr>
                <p:nvPr/>
              </p:nvGrpSpPr>
              <p:grpSpPr bwMode="auto">
                <a:xfrm>
                  <a:off x="2304" y="3840"/>
                  <a:ext cx="384" cy="192"/>
                  <a:chOff x="1152" y="3504"/>
                  <a:chExt cx="384" cy="192"/>
                </a:xfrm>
              </p:grpSpPr>
              <p:sp>
                <p:nvSpPr>
                  <p:cNvPr id="10550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4"/>
                    <a:ext cx="48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144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503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3840"/>
                  <a:ext cx="192" cy="192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4" name="Group 32"/>
              <p:cNvGrpSpPr>
                <a:grpSpLocks/>
              </p:cNvGrpSpPr>
              <p:nvPr/>
            </p:nvGrpSpPr>
            <p:grpSpPr bwMode="auto">
              <a:xfrm>
                <a:off x="3408" y="3312"/>
                <a:ext cx="384" cy="192"/>
                <a:chOff x="2304" y="3840"/>
                <a:chExt cx="384" cy="192"/>
              </a:xfrm>
            </p:grpSpPr>
            <p:grpSp>
              <p:nvGrpSpPr>
                <p:cNvPr id="105505" name="Group 33"/>
                <p:cNvGrpSpPr>
                  <a:grpSpLocks/>
                </p:cNvGrpSpPr>
                <p:nvPr/>
              </p:nvGrpSpPr>
              <p:grpSpPr bwMode="auto">
                <a:xfrm>
                  <a:off x="2304" y="3840"/>
                  <a:ext cx="384" cy="192"/>
                  <a:chOff x="1152" y="3504"/>
                  <a:chExt cx="384" cy="192"/>
                </a:xfrm>
              </p:grpSpPr>
              <p:sp>
                <p:nvSpPr>
                  <p:cNvPr id="10550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4"/>
                    <a:ext cx="48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144" cy="192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508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3840"/>
                  <a:ext cx="192" cy="192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509" name="Line 37"/>
            <p:cNvSpPr>
              <a:spLocks noChangeShapeType="1"/>
            </p:cNvSpPr>
            <p:nvPr/>
          </p:nvSpPr>
          <p:spPr bwMode="auto">
            <a:xfrm>
              <a:off x="12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0" name="Text Box 38"/>
            <p:cNvSpPr txBox="1">
              <a:spLocks noChangeArrowheads="1"/>
            </p:cNvSpPr>
            <p:nvPr/>
          </p:nvSpPr>
          <p:spPr bwMode="auto">
            <a:xfrm>
              <a:off x="2592" y="273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个</a:t>
              </a:r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 flipH="1">
              <a:off x="3216" y="2736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512" name="Group 40"/>
            <p:cNvGrpSpPr>
              <a:grpSpLocks/>
            </p:cNvGrpSpPr>
            <p:nvPr/>
          </p:nvGrpSpPr>
          <p:grpSpPr bwMode="auto">
            <a:xfrm>
              <a:off x="3888" y="2640"/>
              <a:ext cx="384" cy="240"/>
              <a:chOff x="3888" y="2832"/>
              <a:chExt cx="384" cy="240"/>
            </a:xfrm>
          </p:grpSpPr>
          <p:sp>
            <p:nvSpPr>
              <p:cNvPr id="105513" name="Line 41"/>
              <p:cNvSpPr>
                <a:spLocks noChangeShapeType="1"/>
              </p:cNvSpPr>
              <p:nvPr/>
            </p:nvSpPr>
            <p:spPr bwMode="auto">
              <a:xfrm>
                <a:off x="3888" y="28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14" name="Line 42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515" name="Text Box 43"/>
          <p:cNvSpPr txBox="1">
            <a:spLocks noChangeArrowheads="1"/>
          </p:cNvSpPr>
          <p:nvPr/>
        </p:nvSpPr>
        <p:spPr bwMode="auto">
          <a:xfrm>
            <a:off x="2057400" y="4876800"/>
            <a:ext cx="3886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>
                <a:latin typeface="Times New Roman" pitchFamily="18" charset="0"/>
              </a:rPr>
              <a:t>移植性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latin typeface="Times New Roman" pitchFamily="18" charset="0"/>
              </a:rPr>
              <a:t>不连续数据的发送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latin typeface="Times New Roman" pitchFamily="18" charset="0"/>
              </a:rPr>
              <a:t>抽象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5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的数据类型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23112" cy="2097087"/>
          </a:xfrm>
        </p:spPr>
        <p:txBody>
          <a:bodyPr/>
          <a:lstStyle/>
          <a:p>
            <a:r>
              <a:rPr lang="zh-CN" altLang="en-US"/>
              <a:t>定义</a:t>
            </a:r>
          </a:p>
          <a:p>
            <a:pPr lvl="1"/>
            <a:r>
              <a:rPr lang="zh-CN" altLang="en-US"/>
              <a:t> 一个或多个，相同或不同的基本数据类型，以连续或不连续的方式形成的一种排列</a:t>
            </a:r>
          </a:p>
          <a:p>
            <a:r>
              <a:rPr lang="zh-CN" altLang="en-US"/>
              <a:t>目的：移植，方便使用（抽象，不连续数据的传送）</a:t>
            </a:r>
          </a:p>
          <a:p>
            <a:r>
              <a:rPr lang="en-US" altLang="zh-CN"/>
              <a:t>MPI</a:t>
            </a:r>
            <a:r>
              <a:rPr lang="zh-CN" altLang="en-US"/>
              <a:t>是强数据类型的</a:t>
            </a:r>
          </a:p>
          <a:p>
            <a:pPr lvl="1"/>
            <a:r>
              <a:rPr lang="zh-CN" altLang="en-US"/>
              <a:t>整型与实型匹配？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876800" y="1828800"/>
            <a:ext cx="228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257800" y="1828800"/>
            <a:ext cx="152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6096000" y="1828800"/>
            <a:ext cx="533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7620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>
                <a:solidFill>
                  <a:schemeClr val="tx2"/>
                </a:solidFill>
              </a:rPr>
              <a:t>MPI</a:t>
            </a:r>
            <a:r>
              <a:rPr lang="zh-CN" altLang="en-US" sz="4400">
                <a:solidFill>
                  <a:schemeClr val="tx2"/>
                </a:solidFill>
              </a:rPr>
              <a:t>预定义基本数据类型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381000" y="2286000"/>
          <a:ext cx="860425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Document" r:id="rId4" imgW="5623560" imgH="1978200" progId="Word.Document.8">
                  <p:embed/>
                </p:oleObj>
              </mc:Choice>
              <mc:Fallback>
                <p:oleObj name="Document" r:id="rId4" imgW="5623560" imgH="197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604250" cy="302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743200" y="167640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P31</a:t>
            </a:r>
            <a:r>
              <a:rPr lang="zh-CN" altLang="en-US"/>
              <a:t>表</a:t>
            </a:r>
            <a:r>
              <a:rPr lang="en-US" altLang="zh-CN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>
                <a:solidFill>
                  <a:schemeClr val="tx2"/>
                </a:solidFill>
              </a:rPr>
              <a:t>MPI</a:t>
            </a:r>
            <a:r>
              <a:rPr lang="zh-CN" altLang="en-US" sz="4400">
                <a:solidFill>
                  <a:schemeClr val="tx2"/>
                </a:solidFill>
              </a:rPr>
              <a:t>预定义基本数据类型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609600" y="2286000"/>
          <a:ext cx="80010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7" name="文档" r:id="rId4" imgW="5623560" imgH="2777400" progId="Word.Document.8">
                  <p:embed/>
                </p:oleObj>
              </mc:Choice>
              <mc:Fallback>
                <p:oleObj name="文档" r:id="rId4" imgW="5623560" imgH="2777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8001000" cy="39512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429000" y="152400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P31</a:t>
            </a:r>
            <a:r>
              <a:rPr lang="zh-CN" altLang="en-US"/>
              <a:t>表</a:t>
            </a: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838200"/>
          </a:xfrm>
        </p:spPr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提供的三种通信方式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点到点通信（</a:t>
            </a:r>
            <a:r>
              <a:rPr lang="en-US" altLang="zh-CN"/>
              <a:t>Point to Point</a:t>
            </a:r>
            <a:r>
              <a:rPr lang="zh-CN" altLang="en-US"/>
              <a:t>）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239000" cy="1752600"/>
          </a:xfrm>
        </p:spPr>
        <p:txBody>
          <a:bodyPr/>
          <a:lstStyle/>
          <a:p>
            <a:r>
              <a:rPr lang="zh-CN" altLang="en-US"/>
              <a:t>有且仅有</a:t>
            </a:r>
            <a:r>
              <a:rPr lang="zh-CN" altLang="zh-CN"/>
              <a:t>两方（</a:t>
            </a:r>
            <a:r>
              <a:rPr lang="zh-CN" altLang="en-US"/>
              <a:t>发送方和接收方）参与</a:t>
            </a:r>
          </a:p>
          <a:p>
            <a:r>
              <a:rPr lang="zh-CN" altLang="en-US"/>
              <a:t>双方必须有匹配的消息信封和通信语句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7772400" cy="914400"/>
          </a:xfrm>
        </p:spPr>
        <p:txBody>
          <a:bodyPr/>
          <a:lstStyle/>
          <a:p>
            <a:pPr algn="ctr"/>
            <a:r>
              <a:rPr lang="zh-CN" altLang="en-US"/>
              <a:t>基本的</a:t>
            </a:r>
            <a:r>
              <a:rPr lang="en-US" altLang="zh-CN"/>
              <a:t>MPI</a:t>
            </a:r>
            <a:r>
              <a:rPr lang="zh-CN" altLang="en-US"/>
              <a:t>编程技术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9000"/>
            <a:ext cx="6781800" cy="2209800"/>
          </a:xfrm>
        </p:spPr>
        <p:txBody>
          <a:bodyPr/>
          <a:lstStyle/>
          <a:p>
            <a:endParaRPr lang="zh-CN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组通信（</a:t>
            </a:r>
            <a:r>
              <a:rPr lang="en-US" altLang="zh-CN"/>
              <a:t>Collective</a:t>
            </a:r>
            <a:r>
              <a:rPr lang="zh-CN" altLang="en-US"/>
              <a:t>）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3400" cy="2057400"/>
          </a:xfrm>
        </p:spPr>
        <p:txBody>
          <a:bodyPr/>
          <a:lstStyle/>
          <a:p>
            <a:r>
              <a:rPr lang="zh-CN" altLang="en-US"/>
              <a:t>组内所有进程都参与才能完成</a:t>
            </a:r>
          </a:p>
          <a:p>
            <a:r>
              <a:rPr lang="zh-CN" altLang="en-US"/>
              <a:t>各进程的调用形式都相同</a:t>
            </a:r>
          </a:p>
          <a:p>
            <a:r>
              <a:rPr lang="zh-CN" altLang="en-US"/>
              <a:t>常见问题</a:t>
            </a:r>
          </a:p>
          <a:p>
            <a:pPr lvl="1"/>
            <a:r>
              <a:rPr lang="zh-CN" altLang="en-US"/>
              <a:t>有的调用，有的不调用（主进程广播，从进程没有广播）</a:t>
            </a:r>
          </a:p>
          <a:p>
            <a:pPr lvl="1"/>
            <a:r>
              <a:rPr lang="zh-CN" altLang="en-US"/>
              <a:t>广播语句和接收语句对应</a:t>
            </a:r>
          </a:p>
          <a:p>
            <a:pPr lvl="1"/>
            <a:r>
              <a:rPr lang="zh-CN" altLang="en-US"/>
              <a:t>调用参数不对</a:t>
            </a:r>
          </a:p>
        </p:txBody>
      </p:sp>
      <p:grpSp>
        <p:nvGrpSpPr>
          <p:cNvPr id="109578" name="Group 10"/>
          <p:cNvGrpSpPr>
            <a:grpSpLocks/>
          </p:cNvGrpSpPr>
          <p:nvPr/>
        </p:nvGrpSpPr>
        <p:grpSpPr bwMode="auto">
          <a:xfrm>
            <a:off x="6477000" y="1676400"/>
            <a:ext cx="2438400" cy="2057400"/>
            <a:chOff x="3600" y="2256"/>
            <a:chExt cx="1536" cy="1296"/>
          </a:xfrm>
        </p:grpSpPr>
        <p:sp>
          <p:nvSpPr>
            <p:cNvPr id="109572" name="AutoShape 4"/>
            <p:cNvSpPr>
              <a:spLocks noChangeArrowheads="1"/>
            </p:cNvSpPr>
            <p:nvPr/>
          </p:nvSpPr>
          <p:spPr bwMode="auto">
            <a:xfrm>
              <a:off x="4080" y="2640"/>
              <a:ext cx="144" cy="144"/>
            </a:xfrm>
            <a:prstGeom prst="flowChartOffpage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4560" y="2640"/>
              <a:ext cx="96" cy="192"/>
            </a:xfrm>
            <a:prstGeom prst="flowChartCollat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4032" y="2928"/>
              <a:ext cx="96" cy="240"/>
            </a:xfrm>
            <a:prstGeom prst="lightningBol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5" name="AutoShape 7"/>
            <p:cNvSpPr>
              <a:spLocks noChangeArrowheads="1"/>
            </p:cNvSpPr>
            <p:nvPr/>
          </p:nvSpPr>
          <p:spPr bwMode="auto">
            <a:xfrm>
              <a:off x="4464" y="3120"/>
              <a:ext cx="288" cy="240"/>
            </a:xfrm>
            <a:prstGeom prst="flowChartMagneticTap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7" name="Oval 9"/>
            <p:cNvSpPr>
              <a:spLocks noChangeArrowheads="1"/>
            </p:cNvSpPr>
            <p:nvPr/>
          </p:nvSpPr>
          <p:spPr bwMode="auto">
            <a:xfrm>
              <a:off x="3600" y="2256"/>
              <a:ext cx="153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单边通信</a:t>
            </a:r>
            <a:r>
              <a:rPr lang="en-US" altLang="zh-CN" sz="4400">
                <a:solidFill>
                  <a:schemeClr val="tx2"/>
                </a:solidFill>
              </a:rPr>
              <a:t>MPI-2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09600" y="15240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单方完成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放   </a:t>
            </a:r>
            <a:r>
              <a:rPr lang="en-US" altLang="zh-CN" sz="2800"/>
              <a:t>PUT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拿   </a:t>
            </a:r>
            <a:r>
              <a:rPr lang="en-US" altLang="zh-CN" sz="2800"/>
              <a:t>GET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作用？可否用其它的形式实现相同的功能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应用实例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留言簿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/>
          </a:p>
        </p:txBody>
      </p:sp>
      <p:grpSp>
        <p:nvGrpSpPr>
          <p:cNvPr id="111622" name="Group 6"/>
          <p:cNvGrpSpPr>
            <a:grpSpLocks/>
          </p:cNvGrpSpPr>
          <p:nvPr/>
        </p:nvGrpSpPr>
        <p:grpSpPr bwMode="auto">
          <a:xfrm>
            <a:off x="4114800" y="1600200"/>
            <a:ext cx="1524000" cy="1524000"/>
            <a:chOff x="2496" y="2736"/>
            <a:chExt cx="960" cy="960"/>
          </a:xfrm>
        </p:grpSpPr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2880" y="2736"/>
              <a:ext cx="576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2496" y="30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 flipH="1">
              <a:off x="2496" y="34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838200"/>
            <a:ext cx="7772400" cy="1143000"/>
          </a:xfrm>
        </p:spPr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的进程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6400800" cy="17526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altLang="zh-CN"/>
              <a:t>  MPI</a:t>
            </a:r>
            <a:r>
              <a:rPr lang="zh-CN" altLang="en-US"/>
              <a:t>通信的对象</a:t>
            </a:r>
          </a:p>
          <a:p>
            <a:pPr algn="l">
              <a:buFont typeface="Wingdings" pitchFamily="2" charset="2"/>
              <a:buChar char="n"/>
            </a:pPr>
            <a:r>
              <a:rPr lang="zh-CN" altLang="en-US"/>
              <a:t>  </a:t>
            </a:r>
            <a:r>
              <a:rPr lang="en-US" altLang="zh-CN"/>
              <a:t>MPI</a:t>
            </a:r>
            <a:r>
              <a:rPr lang="zh-CN" altLang="en-US"/>
              <a:t>并行的单位</a:t>
            </a:r>
          </a:p>
          <a:p>
            <a:pPr algn="l">
              <a:buFont typeface="Wingdings" pitchFamily="2" charset="2"/>
              <a:buChar char="n"/>
            </a:pPr>
            <a:r>
              <a:rPr lang="zh-CN" altLang="en-US"/>
              <a:t>  </a:t>
            </a:r>
            <a:r>
              <a:rPr lang="en-US" altLang="zh-CN"/>
              <a:t>MPI</a:t>
            </a:r>
            <a:r>
              <a:rPr lang="zh-CN" altLang="en-US"/>
              <a:t>进程的标识</a:t>
            </a:r>
          </a:p>
          <a:p>
            <a:pPr marL="457200" lvl="1" indent="0"/>
            <a:r>
              <a:rPr lang="zh-CN" altLang="en-US"/>
              <a:t> 区别不同的进程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57912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62484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67056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71628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76962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638800" y="55626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多进程并行执行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5486400" y="3581400"/>
            <a:ext cx="25146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943600" y="35052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进程间通信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第二部分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基本的通信语句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基本的发送与接收语句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572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MPI_SEND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/>
              <a:t>   </a:t>
            </a:r>
            <a:r>
              <a:rPr lang="en-US" altLang="zh-CN"/>
              <a:t>MPI_SEND( buf, count,datatype,dest,tag,comm)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/>
              <a:t>                                 </a:t>
            </a:r>
            <a:r>
              <a:rPr lang="zh-CN" altLang="en-US"/>
              <a:t>消息数据               消息信封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MPI_RECV</a:t>
            </a: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/>
              <a:t>    MPI_RECV( buf, count,datatype,source,tag,comm,status)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/>
              <a:t>                                 </a:t>
            </a:r>
            <a:r>
              <a:rPr lang="zh-CN" altLang="en-US"/>
              <a:t>消息数据               消息信封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/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2819400" y="3352800"/>
            <a:ext cx="4343400" cy="533400"/>
            <a:chOff x="3913" y="2064"/>
            <a:chExt cx="2520" cy="936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3913" y="20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4453" y="20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4993" y="20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3913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>
              <a:off x="4453" y="253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5533" y="20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5893" y="20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6433" y="20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5533" y="253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>
              <a:off x="6073" y="253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27" name="Group 15"/>
          <p:cNvGrpSpPr>
            <a:grpSpLocks/>
          </p:cNvGrpSpPr>
          <p:nvPr/>
        </p:nvGrpSpPr>
        <p:grpSpPr bwMode="auto">
          <a:xfrm>
            <a:off x="2743200" y="5257800"/>
            <a:ext cx="4572000" cy="457200"/>
            <a:chOff x="4453" y="5495"/>
            <a:chExt cx="2745" cy="937"/>
          </a:xfrm>
        </p:grpSpPr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4993" y="549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5533" y="549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>
              <a:off x="4453" y="596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4993" y="59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6613" y="596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4498" y="549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6298" y="549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6838" y="549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>
              <a:off x="7198" y="549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>
              <a:off x="6298" y="5963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846138"/>
          </a:xfrm>
        </p:spPr>
        <p:txBody>
          <a:bodyPr/>
          <a:lstStyle/>
          <a:p>
            <a:r>
              <a:rPr lang="zh-CN" altLang="en-US"/>
              <a:t>注意的问题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696200" cy="4267200"/>
          </a:xfrm>
        </p:spPr>
        <p:txBody>
          <a:bodyPr/>
          <a:lstStyle/>
          <a:p>
            <a:r>
              <a:rPr lang="zh-CN" altLang="en-US"/>
              <a:t>语句对应（发与收必须一一对应）</a:t>
            </a:r>
          </a:p>
          <a:p>
            <a:r>
              <a:rPr lang="zh-CN" altLang="en-US"/>
              <a:t>数据类型匹配（严格匹配）</a:t>
            </a:r>
          </a:p>
          <a:p>
            <a:r>
              <a:rPr lang="zh-CN" altLang="en-US"/>
              <a:t>目和源要对应</a:t>
            </a:r>
          </a:p>
          <a:p>
            <a:pPr lvl="1"/>
            <a:r>
              <a:rPr lang="zh-CN" altLang="en-US"/>
              <a:t>发方＝接收方之源</a:t>
            </a:r>
            <a:r>
              <a:rPr lang="en-US" altLang="zh-CN"/>
              <a:t>,</a:t>
            </a:r>
            <a:r>
              <a:rPr lang="zh-CN" altLang="en-US"/>
              <a:t>收方＝发送方之目</a:t>
            </a:r>
          </a:p>
          <a:p>
            <a:r>
              <a:rPr lang="en-US" altLang="zh-CN"/>
              <a:t>TAG</a:t>
            </a:r>
            <a:r>
              <a:rPr lang="zh-CN" altLang="en-US"/>
              <a:t>要匹配</a:t>
            </a:r>
          </a:p>
          <a:p>
            <a:pPr lvl="1"/>
            <a:r>
              <a:rPr lang="zh-CN" altLang="en-US"/>
              <a:t>必须匹配</a:t>
            </a:r>
          </a:p>
          <a:p>
            <a:r>
              <a:rPr lang="zh-CN" altLang="en-US"/>
              <a:t>接收语句的特殊性</a:t>
            </a:r>
          </a:p>
          <a:p>
            <a:pPr lvl="1"/>
            <a:r>
              <a:rPr lang="en-US" altLang="zh-CN"/>
              <a:t>MPI_ANY_SOURCE</a:t>
            </a:r>
            <a:r>
              <a:rPr lang="zh-CN" altLang="en-US"/>
              <a:t>， </a:t>
            </a:r>
            <a:r>
              <a:rPr lang="en-US" altLang="zh-CN"/>
              <a:t>MPI_ANY_TAG</a:t>
            </a:r>
          </a:p>
          <a:p>
            <a:r>
              <a:rPr lang="en-US" altLang="zh-CN"/>
              <a:t>FORTRAN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调用形式的不同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533400" y="6858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我是谁？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04800" y="1828800"/>
            <a:ext cx="8153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获取个人身份：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MPI_COMM_RANK(comm,rank)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作用？是否仅仅知道本身的标识？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/>
              <a:t>（相邻关系）</a:t>
            </a:r>
            <a:endParaRPr lang="zh-CN" altLang="en-US" sz="3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唯一性与不唯一性（通信域）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/>
              <a:t>同一个人以各种不同的身份加入不同的通信域</a:t>
            </a:r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2514600" y="5681663"/>
            <a:ext cx="228600" cy="101600"/>
          </a:xfrm>
          <a:prstGeom prst="flowChartOffpageConnector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3276600" y="5681663"/>
            <a:ext cx="152400" cy="134937"/>
          </a:xfrm>
          <a:prstGeom prst="flowChartCollat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2438400" y="5884863"/>
            <a:ext cx="152400" cy="168275"/>
          </a:xfrm>
          <a:prstGeom prst="lightningBol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5257800" y="5715000"/>
            <a:ext cx="457200" cy="169863"/>
          </a:xfrm>
          <a:prstGeom prst="flowChartMagnetic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1752600" y="5410200"/>
            <a:ext cx="2438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581400" y="5410200"/>
            <a:ext cx="2438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auto">
          <a:xfrm>
            <a:off x="4876800" y="5562600"/>
            <a:ext cx="2286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AutoShape 12"/>
          <p:cNvSpPr>
            <a:spLocks noChangeArrowheads="1"/>
          </p:cNvSpPr>
          <p:nvPr/>
        </p:nvSpPr>
        <p:spPr bwMode="auto">
          <a:xfrm>
            <a:off x="3733800" y="57912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5630862" cy="1143000"/>
          </a:xfrm>
        </p:spPr>
        <p:txBody>
          <a:bodyPr/>
          <a:lstStyle/>
          <a:p>
            <a:r>
              <a:rPr lang="zh-CN" altLang="en-US"/>
              <a:t>组内共有多少人？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3733800"/>
          </a:xfrm>
        </p:spPr>
        <p:txBody>
          <a:bodyPr/>
          <a:lstStyle/>
          <a:p>
            <a:r>
              <a:rPr lang="zh-CN" altLang="en-US" sz="4000"/>
              <a:t>获取给定组的大小：</a:t>
            </a:r>
            <a:r>
              <a:rPr lang="en-US" altLang="zh-CN" sz="4000"/>
              <a:t>MPI_COMM_SIZE(comm,size)</a:t>
            </a:r>
          </a:p>
          <a:p>
            <a:r>
              <a:rPr lang="zh-CN" altLang="en-US" sz="4000"/>
              <a:t>作用？</a:t>
            </a:r>
          </a:p>
          <a:p>
            <a:r>
              <a:rPr lang="zh-CN" altLang="en-US" sz="4000"/>
              <a:t>编写通用的</a:t>
            </a:r>
            <a:r>
              <a:rPr lang="en-US" altLang="zh-CN" sz="4000"/>
              <a:t>MPI</a:t>
            </a:r>
            <a:r>
              <a:rPr lang="zh-CN" altLang="en-US" sz="4000"/>
              <a:t>程序</a:t>
            </a:r>
          </a:p>
          <a:p>
            <a:pPr lvl="1"/>
            <a:r>
              <a:rPr lang="zh-CN" altLang="en-US" sz="3600"/>
              <a:t>使程序适合不同个数的进程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914400" y="609600"/>
            <a:ext cx="739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初始化与结束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1000" y="1600200"/>
            <a:ext cx="8153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初始化：</a:t>
            </a:r>
            <a:r>
              <a:rPr lang="en-US" altLang="zh-CN" sz="3200"/>
              <a:t>MPI_INIT()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结束：</a:t>
            </a:r>
            <a:r>
              <a:rPr lang="en-US" altLang="zh-CN" sz="3200"/>
              <a:t>MPI_FINALIZE()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能否省略初始化和结束调用？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/>
              <a:t>省掉初始化语句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/>
              <a:t>省掉结束语句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/>
              <a:t>漏掉会出莫名其妙的错误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752600" y="762000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并行语言的产生方式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762000" y="22098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全新的并行语言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串行语言的扩展（标注语言） </a:t>
            </a:r>
            <a:r>
              <a:rPr lang="en-US" altLang="zh-CN" sz="3200"/>
              <a:t>HPF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库函数（</a:t>
            </a:r>
            <a:r>
              <a:rPr lang="en-US" altLang="zh-CN" sz="3200"/>
              <a:t>MPI/PVM</a:t>
            </a:r>
            <a:r>
              <a:rPr lang="zh-CN" altLang="en-US" sz="3200"/>
              <a:t>）</a:t>
            </a: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7543800" y="2209800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7696200" y="2286000"/>
            <a:ext cx="60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改动渐小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074738"/>
            <a:ext cx="4965700" cy="685800"/>
          </a:xfrm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5638800" cy="2057400"/>
          </a:xfrm>
        </p:spPr>
        <p:txBody>
          <a:bodyPr/>
          <a:lstStyle/>
          <a:p>
            <a:r>
              <a:rPr lang="zh-CN" altLang="en-US"/>
              <a:t>基本概念</a:t>
            </a:r>
          </a:p>
          <a:p>
            <a:r>
              <a:rPr lang="zh-CN" altLang="en-US"/>
              <a:t>基本通信语句</a:t>
            </a:r>
          </a:p>
          <a:p>
            <a:r>
              <a:rPr lang="zh-CN" altLang="en-US"/>
              <a:t>编程示例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基本通信语句的个数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09600" y="1219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THLIB</a:t>
            </a:r>
            <a:r>
              <a:rPr lang="zh-CN" altLang="en-US" sz="3200"/>
              <a:t>（</a:t>
            </a:r>
            <a:r>
              <a:rPr lang="en-US" altLang="zh-CN" sz="3200"/>
              <a:t>4</a:t>
            </a:r>
            <a:r>
              <a:rPr lang="zh-CN" altLang="en-US" sz="3200"/>
              <a:t>个）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/>
              <a:t>BEGIN</a:t>
            </a:r>
            <a:r>
              <a:rPr lang="zh-CN" altLang="en-US" sz="2800"/>
              <a:t>，</a:t>
            </a:r>
            <a:r>
              <a:rPr lang="en-US" altLang="zh-CN" sz="2800"/>
              <a:t>END</a:t>
            </a:r>
            <a:r>
              <a:rPr lang="zh-CN" altLang="en-US" sz="2800"/>
              <a:t>，</a:t>
            </a:r>
            <a:r>
              <a:rPr lang="en-US" altLang="zh-CN" sz="2800"/>
              <a:t>SEND</a:t>
            </a:r>
            <a:r>
              <a:rPr lang="zh-CN" altLang="en-US" sz="2800"/>
              <a:t>，</a:t>
            </a:r>
            <a:r>
              <a:rPr lang="en-US" altLang="zh-CN" sz="2800"/>
              <a:t>RECEIVE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缺点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MPI</a:t>
            </a:r>
            <a:r>
              <a:rPr lang="zh-CN" altLang="en-US" sz="3200"/>
              <a:t>（</a:t>
            </a:r>
            <a:r>
              <a:rPr lang="en-US" altLang="zh-CN" sz="3200"/>
              <a:t>6</a:t>
            </a:r>
            <a:r>
              <a:rPr lang="zh-CN" altLang="en-US" sz="3200"/>
              <a:t>个）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/>
              <a:t>INIT</a:t>
            </a:r>
            <a:r>
              <a:rPr lang="zh-CN" altLang="en-US" sz="2800"/>
              <a:t>，</a:t>
            </a:r>
            <a:r>
              <a:rPr lang="en-US" altLang="zh-CN" sz="2800"/>
              <a:t>FINALIZE</a:t>
            </a:r>
            <a:r>
              <a:rPr lang="zh-CN" altLang="en-US" sz="2800"/>
              <a:t>，</a:t>
            </a:r>
            <a:r>
              <a:rPr lang="en-US" altLang="zh-CN" sz="2800"/>
              <a:t>SEND</a:t>
            </a:r>
            <a:r>
              <a:rPr lang="zh-CN" altLang="en-US" sz="2800"/>
              <a:t>，</a:t>
            </a:r>
            <a:r>
              <a:rPr lang="en-US" altLang="zh-CN" sz="2800"/>
              <a:t>RECEIVE</a:t>
            </a:r>
            <a:r>
              <a:rPr lang="zh-CN" altLang="en-US" sz="2800"/>
              <a:t>，</a:t>
            </a:r>
            <a:r>
              <a:rPr lang="en-US" altLang="zh-CN" sz="2800"/>
              <a:t>RANK</a:t>
            </a:r>
            <a:r>
              <a:rPr lang="zh-CN" altLang="en-US" sz="2800"/>
              <a:t>，</a:t>
            </a:r>
            <a:r>
              <a:rPr lang="en-US" altLang="zh-CN" sz="2800"/>
              <a:t>SIZE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结论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消息传递的基本概念是简洁和简单的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219200"/>
            <a:ext cx="7793038" cy="1143000"/>
          </a:xfrm>
        </p:spPr>
        <p:txBody>
          <a:bodyPr/>
          <a:lstStyle/>
          <a:p>
            <a:r>
              <a:rPr lang="zh-CN" altLang="en-US"/>
              <a:t>第三部分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895600"/>
            <a:ext cx="5181600" cy="1371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4000"/>
              <a:t>编程示例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4572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程序设计示例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914400" y="12954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MPI</a:t>
            </a:r>
            <a:r>
              <a:rPr lang="zh-CN" altLang="en-US" sz="3200"/>
              <a:t>程序的基本结构</a:t>
            </a:r>
            <a:r>
              <a:rPr lang="en-US" altLang="zh-CN" sz="3200"/>
              <a:t>(</a:t>
            </a:r>
            <a:r>
              <a:rPr lang="zh-CN" altLang="en-US" sz="3200"/>
              <a:t>符合</a:t>
            </a:r>
            <a:r>
              <a:rPr lang="en-US" altLang="zh-CN" sz="3200"/>
              <a:t>C/F77</a:t>
            </a:r>
            <a:r>
              <a:rPr lang="zh-CN" altLang="en-US" sz="3200"/>
              <a:t>的基本语法与格式要求</a:t>
            </a:r>
            <a:r>
              <a:rPr lang="en-US" altLang="zh-CN" sz="320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9530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inlcude ‘mpif.h’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inlcude ‘mpi.h’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5105400" y="3352800"/>
            <a:ext cx="16764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295400" y="2819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mpi_init()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953000" y="2819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call mpi_init()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1295400" y="5257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mpi_finalize()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5029200" y="5257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call mpi_finalize()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371600" y="3352800"/>
            <a:ext cx="16764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09600" y="381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程序设计示例</a:t>
            </a:r>
            <a:r>
              <a:rPr lang="en-US" altLang="zh-CN" sz="4400">
                <a:solidFill>
                  <a:schemeClr val="tx2"/>
                </a:solidFill>
              </a:rPr>
              <a:t>(</a:t>
            </a:r>
            <a:r>
              <a:rPr lang="zh-CN" altLang="en-US" sz="4400">
                <a:solidFill>
                  <a:schemeClr val="tx2"/>
                </a:solidFill>
              </a:rPr>
              <a:t>续</a:t>
            </a:r>
            <a:r>
              <a:rPr lang="en-US" altLang="zh-CN" sz="4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09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/>
              <a:t>“Hello World”</a:t>
            </a:r>
            <a:r>
              <a:rPr lang="zh-CN" altLang="en-US" sz="3200"/>
              <a:t>的</a:t>
            </a:r>
            <a:r>
              <a:rPr lang="en-US" altLang="zh-CN" sz="3200"/>
              <a:t>FORTRAN</a:t>
            </a:r>
            <a:r>
              <a:rPr lang="zh-CN" altLang="zh-CN" sz="3200"/>
              <a:t>实现</a:t>
            </a:r>
            <a:endParaRPr lang="zh-CN" altLang="en-US" sz="320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/>
              <a:t>      </a:t>
            </a:r>
            <a:r>
              <a:rPr lang="en-US" altLang="zh-CN" sz="1800"/>
              <a:t>program main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>
                <a:solidFill>
                  <a:schemeClr val="hlink"/>
                </a:solidFill>
              </a:rPr>
              <a:t>implicit none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include 'mpif.h'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>
                <a:solidFill>
                  <a:schemeClr val="hlink"/>
                </a:solidFill>
              </a:rPr>
              <a:t>character * (MPI_MAX_PROCESSOR_NAME) processor_name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>
                <a:solidFill>
                  <a:schemeClr val="hlink"/>
                </a:solidFill>
              </a:rPr>
              <a:t>      integer myid, numprocs, namelen, rc,ierr</a:t>
            </a:r>
            <a:endParaRPr lang="en-US" altLang="zh-CN" sz="180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call MPI_INIT( ierr 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call MPI_COMM_RANK( MPI_COMM_WORLD, myid, ierr 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call MPI_COMM_SIZE( MPI_COMM_WORLD, numprocs, ierr 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call MPI_GET_PROCESSOR_NAME(processor_name, namelen, ierr)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write(*,10) myid,numprocs,processor_name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10    FORMAT('Hello World! Process ',I2,' of ',I1,' on ', 20A)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call MPI_FINALIZE(rc)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运行结果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1335088"/>
          </a:xfrm>
        </p:spPr>
        <p:txBody>
          <a:bodyPr/>
          <a:lstStyle/>
          <a:p>
            <a:r>
              <a:rPr lang="zh-CN" altLang="en-US"/>
              <a:t>完全相同的语句，不同的执行结果</a:t>
            </a:r>
          </a:p>
          <a:p>
            <a:r>
              <a:rPr lang="zh-CN" altLang="en-US"/>
              <a:t>不同进程输出语句的次序是任意的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6248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Hello World! Process  1 of 4 on tp5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</a:rPr>
              <a:t>Hello World! Process  0 of 4 on tp5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</a:rPr>
              <a:t>Hello World! Process  2 of 4 on tp5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</a:rPr>
              <a:t>Hello World! Process  3 of 4 on tp5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程序设计示例</a:t>
            </a:r>
            <a:r>
              <a:rPr lang="en-US" altLang="zh-CN" sz="4400">
                <a:solidFill>
                  <a:schemeClr val="tx2"/>
                </a:solidFill>
              </a:rPr>
              <a:t>(</a:t>
            </a:r>
            <a:r>
              <a:rPr lang="zh-CN" altLang="en-US" sz="4400">
                <a:solidFill>
                  <a:schemeClr val="tx2"/>
                </a:solidFill>
              </a:rPr>
              <a:t>续</a:t>
            </a:r>
            <a:r>
              <a:rPr lang="en-US" altLang="zh-CN" sz="4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9906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/>
              <a:t>“Hello World”</a:t>
            </a:r>
            <a:r>
              <a:rPr lang="zh-CN" altLang="en-US" sz="3200"/>
              <a:t>的</a:t>
            </a:r>
            <a:r>
              <a:rPr lang="en-US" altLang="zh-CN" sz="3200"/>
              <a:t>C</a:t>
            </a:r>
            <a:r>
              <a:rPr lang="zh-CN" altLang="zh-CN" sz="3200"/>
              <a:t>实现</a:t>
            </a:r>
            <a:endParaRPr lang="zh-CN" altLang="en-US" sz="3200"/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/>
              <a:t> </a:t>
            </a:r>
            <a:r>
              <a:rPr lang="en-US" altLang="zh-CN" sz="1800"/>
              <a:t>#include "mpi.h</a:t>
            </a:r>
            <a:r>
              <a:rPr lang="en-US" altLang="zh-CN" sz="1800">
                <a:latin typeface="Times New Roman"/>
              </a:rPr>
              <a:t>”</a:t>
            </a:r>
            <a:endParaRPr lang="en-US" altLang="zh-CN" sz="1800"/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#include &lt;stdio.h&gt;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#include &lt;math.h&gt;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void main(argc,argv)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int argc;char *argv[];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{    int myid, numprocs;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int  namelen;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char processor_name[MPI_MAX_PROCESSOR_NAME];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MPI_Init(&amp;argc,&amp;argv);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MPI_Comm_rank(MPI_COMM_WORLD,&amp;myid);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MPI_Comm_size(MPI_COMM_WORLD,&amp;numprocs);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MPI_Get_processor_name(processor_name,&amp;namelen);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fprintf(stderr,"Hello World! Process %d of %d on %s\n",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	    myid, numprocs, processor_name);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    MPI_Finalize();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93038" cy="922338"/>
          </a:xfrm>
        </p:spPr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543800" cy="4191000"/>
          </a:xfrm>
        </p:spPr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FORTRAN</a:t>
            </a:r>
            <a:r>
              <a:rPr lang="zh-CN" altLang="en-US"/>
              <a:t>调用形式的不同</a:t>
            </a:r>
          </a:p>
          <a:p>
            <a:pPr lvl="1"/>
            <a:r>
              <a:rPr lang="zh-CN" altLang="en-US"/>
              <a:t>大小写的不同</a:t>
            </a:r>
          </a:p>
          <a:p>
            <a:pPr lvl="1"/>
            <a:r>
              <a:rPr lang="zh-CN" altLang="en-US"/>
              <a:t>参数的不同</a:t>
            </a:r>
          </a:p>
          <a:p>
            <a:r>
              <a:rPr lang="en-US" altLang="zh-CN"/>
              <a:t>SPMD</a:t>
            </a:r>
            <a:r>
              <a:rPr lang="zh-CN" altLang="en-US"/>
              <a:t>程序只需要一个源程序</a:t>
            </a:r>
          </a:p>
          <a:p>
            <a:r>
              <a:rPr lang="en-US" altLang="zh-CN"/>
              <a:t>SPMD</a:t>
            </a:r>
            <a:r>
              <a:rPr lang="zh-CN" altLang="en-US"/>
              <a:t>程序是多进程并行执行</a:t>
            </a:r>
          </a:p>
          <a:p>
            <a:r>
              <a:rPr lang="zh-CN" altLang="en-US"/>
              <a:t>每个进程都执行相同源程序的语句</a:t>
            </a:r>
          </a:p>
          <a:p>
            <a:r>
              <a:rPr lang="zh-CN" altLang="en-US"/>
              <a:t>不同进程的执行结果是不同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572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简单通信程序设计示例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990600" y="16764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4400">
                <a:solidFill>
                  <a:schemeClr val="tx2"/>
                </a:solidFill>
              </a:rPr>
              <a:t>A</a:t>
            </a:r>
            <a:r>
              <a:rPr lang="zh-CN" altLang="en-US" sz="4400">
                <a:solidFill>
                  <a:schemeClr val="tx2"/>
                </a:solidFill>
              </a:rPr>
              <a:t>将消息发给</a:t>
            </a:r>
            <a:r>
              <a:rPr lang="en-US" altLang="zh-CN" sz="4400">
                <a:solidFill>
                  <a:schemeClr val="tx2"/>
                </a:solidFill>
              </a:rPr>
              <a:t>B</a:t>
            </a:r>
            <a:endParaRPr lang="en-US" altLang="zh-CN" sz="3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9530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inlcude ‘mpi.h’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inlcude ‘mpi.h’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1371600" y="33528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5105400" y="33528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371600" y="4038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MPI_Send()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49530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MPI_Recv()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1295400" y="2819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MPI_Init()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4953000" y="2819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MPI_Init()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1295400" y="5257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MPI_Finalize()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5029200" y="5257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MPI_Finalize()</a:t>
            </a:r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1371600" y="4800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5181600" y="4800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30480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7" name="Oval 17"/>
          <p:cNvSpPr>
            <a:spLocks noChangeArrowheads="1"/>
          </p:cNvSpPr>
          <p:nvPr/>
        </p:nvSpPr>
        <p:spPr bwMode="auto">
          <a:xfrm>
            <a:off x="990600" y="3810000"/>
            <a:ext cx="65532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572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简单通信程序设计示例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990600" y="16764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4400">
                <a:solidFill>
                  <a:schemeClr val="tx2"/>
                </a:solidFill>
              </a:rPr>
              <a:t>合并</a:t>
            </a:r>
            <a:endParaRPr lang="zh-CN" altLang="en-US" sz="3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inlcude ‘mpi.h’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1371600" y="3352800"/>
            <a:ext cx="335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371600" y="4038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MPI_Send()/ MPI_Recv()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295400" y="2819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MPI_Init()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1295400" y="5257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MPI_Finalize()</a:t>
            </a: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1371600" y="4800600"/>
            <a:ext cx="3429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4343400" y="304800"/>
            <a:ext cx="5486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/>
              <a:t>简单收发的</a:t>
            </a:r>
            <a:r>
              <a:rPr lang="en-US" altLang="zh-CN" sz="3200"/>
              <a:t>MPI </a:t>
            </a:r>
            <a:r>
              <a:rPr lang="zh-CN" altLang="zh-CN" sz="3200"/>
              <a:t>实现</a:t>
            </a:r>
            <a:endParaRPr lang="zh-CN" altLang="en-US" sz="3200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81000" y="6858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#include "</a:t>
            </a:r>
            <a:r>
              <a:rPr lang="en-US" altLang="zh-CN" sz="1800" dirty="0" err="1"/>
              <a:t>mpi.h</a:t>
            </a:r>
            <a:r>
              <a:rPr lang="en-US" altLang="zh-CN" sz="1800" dirty="0">
                <a:latin typeface="Times New Roman"/>
              </a:rPr>
              <a:t>”</a:t>
            </a:r>
            <a:endParaRPr lang="en-US" altLang="zh-CN" sz="1800" dirty="0"/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void main(</a:t>
            </a:r>
            <a:r>
              <a:rPr lang="en-US" altLang="zh-CN" sz="1800" dirty="0" err="1"/>
              <a:t>argc,argv</a:t>
            </a:r>
            <a:r>
              <a:rPr lang="en-US" altLang="zh-CN" sz="1800" dirty="0"/>
              <a:t>)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argc;char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{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myid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numprocs</a:t>
            </a:r>
            <a:r>
              <a:rPr lang="en-US" altLang="zh-CN" sz="1800" dirty="0"/>
              <a:t>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id;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MPI_Status</a:t>
            </a:r>
            <a:r>
              <a:rPr lang="en-US" altLang="zh-CN" sz="1800" dirty="0"/>
              <a:t> status;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smtClean="0"/>
              <a:t>	MPI_Init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,&amp;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MPI_Comm_rank</a:t>
            </a:r>
            <a:r>
              <a:rPr lang="en-US" altLang="zh-CN" sz="1800" dirty="0"/>
              <a:t>(MPI_COMM_WORLD,&amp;</a:t>
            </a:r>
            <a:r>
              <a:rPr lang="en-US" altLang="zh-CN" sz="1800" dirty="0" err="1"/>
              <a:t>myid</a:t>
            </a:r>
            <a:r>
              <a:rPr lang="en-US" altLang="zh-CN" sz="1800" dirty="0"/>
              <a:t>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id=</a:t>
            </a:r>
            <a:r>
              <a:rPr lang="en-US" altLang="zh-CN" sz="1800" dirty="0" err="1"/>
              <a:t>myid</a:t>
            </a:r>
            <a:r>
              <a:rPr lang="en-US" altLang="zh-CN" sz="1800" dirty="0"/>
              <a:t>;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Times New Roman"/>
              </a:rPr>
              <a:t>“</a:t>
            </a:r>
            <a:r>
              <a:rPr lang="en-US" altLang="zh-CN" sz="1800" dirty="0"/>
              <a:t> before 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, ID=%d\</a:t>
            </a:r>
            <a:r>
              <a:rPr lang="en-US" altLang="zh-CN" sz="1800" dirty="0" err="1"/>
              <a:t>n</a:t>
            </a:r>
            <a:r>
              <a:rPr lang="en-US" altLang="zh-CN" sz="1800" dirty="0" err="1">
                <a:latin typeface="Times New Roman"/>
              </a:rPr>
              <a:t>”</a:t>
            </a:r>
            <a:r>
              <a:rPr lang="en-US" altLang="zh-CN" sz="1800" dirty="0" err="1"/>
              <a:t>,id</a:t>
            </a:r>
            <a:r>
              <a:rPr lang="en-US" altLang="zh-CN" sz="1800" dirty="0"/>
              <a:t>)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if (</a:t>
            </a:r>
            <a:r>
              <a:rPr lang="en-US" altLang="zh-CN" sz="1800" dirty="0" err="1"/>
              <a:t>myid</a:t>
            </a:r>
            <a:r>
              <a:rPr lang="en-US" altLang="zh-CN" sz="1800" dirty="0"/>
              <a:t>==0) then </a:t>
            </a:r>
            <a:r>
              <a:rPr lang="en-US" altLang="zh-CN" sz="1800" dirty="0" err="1"/>
              <a:t>MPI_Send</a:t>
            </a:r>
            <a:r>
              <a:rPr lang="en-US" altLang="zh-CN" sz="1800" dirty="0"/>
              <a:t>(&amp;id,1,MPI_INT,1,100, MPI_COMM_WORLD)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if (</a:t>
            </a:r>
            <a:r>
              <a:rPr lang="en-US" altLang="zh-CN" sz="1800" dirty="0" err="1"/>
              <a:t>myid</a:t>
            </a:r>
            <a:r>
              <a:rPr lang="en-US" altLang="zh-CN" sz="1800" dirty="0"/>
              <a:t>==1) then </a:t>
            </a:r>
            <a:r>
              <a:rPr lang="en-US" altLang="zh-CN" sz="1800" dirty="0" err="1"/>
              <a:t>MPI_Recv</a:t>
            </a:r>
            <a:r>
              <a:rPr lang="en-US" altLang="zh-CN" sz="1800" dirty="0"/>
              <a:t>(&amp;id,1,MPI_INT,0,100, MPI_COMM_WORLD, &amp;status )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Times New Roman"/>
              </a:rPr>
              <a:t>“</a:t>
            </a:r>
            <a:r>
              <a:rPr lang="en-US" altLang="zh-CN" sz="1800" dirty="0"/>
              <a:t>after 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, ID=%d\</a:t>
            </a:r>
            <a:r>
              <a:rPr lang="en-US" altLang="zh-CN" sz="1800" dirty="0" err="1"/>
              <a:t>n</a:t>
            </a:r>
            <a:r>
              <a:rPr lang="en-US" altLang="zh-CN" sz="1800" dirty="0" err="1">
                <a:latin typeface="Times New Roman"/>
              </a:rPr>
              <a:t>”</a:t>
            </a:r>
            <a:r>
              <a:rPr lang="en-US" altLang="zh-CN" sz="1800" dirty="0" err="1"/>
              <a:t>,id</a:t>
            </a:r>
            <a:r>
              <a:rPr lang="en-US" altLang="zh-CN" sz="1800" dirty="0"/>
              <a:t>)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MPI_Finalize</a:t>
            </a:r>
            <a:r>
              <a:rPr lang="en-US" altLang="zh-CN" sz="1800" dirty="0"/>
              <a:t>();</a:t>
            </a:r>
          </a:p>
          <a:p>
            <a:pPr marL="342900" indent="-342900"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第一部分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zh-CN" altLang="en-US" sz="4000"/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57200" y="3048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消息传递程序的两种观点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838200" y="1752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2800"/>
              <a:t>局部的串行的观点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62000" y="3962400"/>
            <a:ext cx="563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2800"/>
              <a:t>全局的并行的观点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2590800" y="2362200"/>
            <a:ext cx="2590800" cy="1371600"/>
            <a:chOff x="1632" y="1488"/>
            <a:chExt cx="1632" cy="864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1632" y="148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632" y="182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1632" y="235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074" name="Group 10"/>
          <p:cNvGrpSpPr>
            <a:grpSpLocks/>
          </p:cNvGrpSpPr>
          <p:nvPr/>
        </p:nvGrpSpPr>
        <p:grpSpPr bwMode="auto">
          <a:xfrm>
            <a:off x="2743200" y="4648200"/>
            <a:ext cx="838200" cy="1371600"/>
            <a:chOff x="1632" y="1488"/>
            <a:chExt cx="1632" cy="864"/>
          </a:xfrm>
        </p:grpSpPr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1632" y="148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6" name="Rectangle 12"/>
            <p:cNvSpPr>
              <a:spLocks noChangeArrowheads="1"/>
            </p:cNvSpPr>
            <p:nvPr/>
          </p:nvSpPr>
          <p:spPr bwMode="auto">
            <a:xfrm>
              <a:off x="1632" y="196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1632" y="182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1632" y="235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079" name="Group 15"/>
          <p:cNvGrpSpPr>
            <a:grpSpLocks/>
          </p:cNvGrpSpPr>
          <p:nvPr/>
        </p:nvGrpSpPr>
        <p:grpSpPr bwMode="auto">
          <a:xfrm>
            <a:off x="3886200" y="4648200"/>
            <a:ext cx="838200" cy="1371600"/>
            <a:chOff x="1632" y="1488"/>
            <a:chExt cx="1632" cy="864"/>
          </a:xfrm>
        </p:grpSpPr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1632" y="148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1632" y="196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1632" y="182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1632" y="235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084" name="Group 20"/>
          <p:cNvGrpSpPr>
            <a:grpSpLocks/>
          </p:cNvGrpSpPr>
          <p:nvPr/>
        </p:nvGrpSpPr>
        <p:grpSpPr bwMode="auto">
          <a:xfrm>
            <a:off x="5029200" y="4648200"/>
            <a:ext cx="838200" cy="1371600"/>
            <a:chOff x="1632" y="1488"/>
            <a:chExt cx="1632" cy="864"/>
          </a:xfrm>
        </p:grpSpPr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1632" y="148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1632" y="196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>
              <a:off x="1632" y="182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>
              <a:off x="1632" y="235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089" name="Group 25"/>
          <p:cNvGrpSpPr>
            <a:grpSpLocks/>
          </p:cNvGrpSpPr>
          <p:nvPr/>
        </p:nvGrpSpPr>
        <p:grpSpPr bwMode="auto">
          <a:xfrm>
            <a:off x="6172200" y="4648200"/>
            <a:ext cx="838200" cy="1371600"/>
            <a:chOff x="1632" y="1488"/>
            <a:chExt cx="1632" cy="864"/>
          </a:xfrm>
        </p:grpSpPr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1632" y="148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1632" y="196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1632" y="182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1632" y="235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1600200" y="4648200"/>
            <a:ext cx="838200" cy="1371600"/>
            <a:chOff x="1632" y="1488"/>
            <a:chExt cx="1632" cy="864"/>
          </a:xfrm>
        </p:grpSpPr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1632" y="148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1632" y="1968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1632" y="182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632" y="235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6096000" y="24145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6172200" y="3581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通信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8101" name="Freeform 37"/>
          <p:cNvSpPr>
            <a:spLocks/>
          </p:cNvSpPr>
          <p:nvPr/>
        </p:nvSpPr>
        <p:spPr bwMode="auto">
          <a:xfrm>
            <a:off x="5334000" y="2895600"/>
            <a:ext cx="838200" cy="977900"/>
          </a:xfrm>
          <a:custGeom>
            <a:avLst/>
            <a:gdLst>
              <a:gd name="T0" fmla="*/ 0 w 528"/>
              <a:gd name="T1" fmla="*/ 528 h 616"/>
              <a:gd name="T2" fmla="*/ 528 w 528"/>
              <a:gd name="T3" fmla="*/ 528 h 616"/>
              <a:gd name="T4" fmla="*/ 0 w 528"/>
              <a:gd name="T5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616">
                <a:moveTo>
                  <a:pt x="0" y="528"/>
                </a:moveTo>
                <a:cubicBezTo>
                  <a:pt x="264" y="572"/>
                  <a:pt x="528" y="616"/>
                  <a:pt x="528" y="528"/>
                </a:cubicBezTo>
                <a:cubicBezTo>
                  <a:pt x="528" y="440"/>
                  <a:pt x="264" y="2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02" name="Freeform 38"/>
          <p:cNvSpPr>
            <a:spLocks/>
          </p:cNvSpPr>
          <p:nvPr/>
        </p:nvSpPr>
        <p:spPr bwMode="auto">
          <a:xfrm>
            <a:off x="5410200" y="2463800"/>
            <a:ext cx="685800" cy="812800"/>
          </a:xfrm>
          <a:custGeom>
            <a:avLst/>
            <a:gdLst>
              <a:gd name="T0" fmla="*/ 0 w 432"/>
              <a:gd name="T1" fmla="*/ 32 h 512"/>
              <a:gd name="T2" fmla="*/ 432 w 432"/>
              <a:gd name="T3" fmla="*/ 80 h 512"/>
              <a:gd name="T4" fmla="*/ 0 w 432"/>
              <a:gd name="T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12">
                <a:moveTo>
                  <a:pt x="0" y="32"/>
                </a:moveTo>
                <a:cubicBezTo>
                  <a:pt x="216" y="16"/>
                  <a:pt x="432" y="0"/>
                  <a:pt x="432" y="80"/>
                </a:cubicBezTo>
                <a:cubicBezTo>
                  <a:pt x="432" y="160"/>
                  <a:pt x="216" y="336"/>
                  <a:pt x="0" y="5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消息传递程序的两种主要形式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33400" y="19050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对等式（地位平等，功能相近）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3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主从式（地位不同，功能不同 ）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3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3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能否用一个程序实现两种形式？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895600" y="3733800"/>
            <a:ext cx="3048000" cy="1066800"/>
            <a:chOff x="1824" y="2976"/>
            <a:chExt cx="1920" cy="816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1824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264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3456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6" name="Oval 8"/>
            <p:cNvSpPr>
              <a:spLocks noChangeArrowheads="1"/>
            </p:cNvSpPr>
            <p:nvPr/>
          </p:nvSpPr>
          <p:spPr bwMode="auto">
            <a:xfrm>
              <a:off x="2112" y="2976"/>
              <a:ext cx="129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H="1">
              <a:off x="1968" y="321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2784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3168" y="321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00" name="Group 12"/>
          <p:cNvGrpSpPr>
            <a:grpSpLocks/>
          </p:cNvGrpSpPr>
          <p:nvPr/>
        </p:nvGrpSpPr>
        <p:grpSpPr bwMode="auto">
          <a:xfrm>
            <a:off x="2133600" y="2590800"/>
            <a:ext cx="4343400" cy="457200"/>
            <a:chOff x="1344" y="2016"/>
            <a:chExt cx="2736" cy="288"/>
          </a:xfrm>
        </p:grpSpPr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344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2" name="Rectangle 14"/>
            <p:cNvSpPr>
              <a:spLocks noChangeArrowheads="1"/>
            </p:cNvSpPr>
            <p:nvPr/>
          </p:nvSpPr>
          <p:spPr bwMode="auto">
            <a:xfrm>
              <a:off x="216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3" name="Rectangle 15"/>
            <p:cNvSpPr>
              <a:spLocks noChangeArrowheads="1"/>
            </p:cNvSpPr>
            <p:nvPr/>
          </p:nvSpPr>
          <p:spPr bwMode="auto">
            <a:xfrm>
              <a:off x="297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4" name="Rectangle 16"/>
            <p:cNvSpPr>
              <a:spLocks noChangeArrowheads="1"/>
            </p:cNvSpPr>
            <p:nvPr/>
          </p:nvSpPr>
          <p:spPr bwMode="auto">
            <a:xfrm>
              <a:off x="3792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>
              <a:off x="1632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2448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>
              <a:off x="3264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消息传递程序的两种主要形式（续）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457200" y="213360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SPMD</a:t>
            </a:r>
            <a:r>
              <a:rPr lang="zh-CN" altLang="en-US" sz="3200"/>
              <a:t>程序统一两种形式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SPMD</a:t>
            </a:r>
            <a:r>
              <a:rPr lang="zh-CN" altLang="en-US" sz="3200"/>
              <a:t>程序如何处理不同的数据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/>
              <a:t>                        执行不同的任务？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识别不同的进程及相关进程的关系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使用</a:t>
            </a:r>
            <a:r>
              <a:rPr lang="en-US" altLang="zh-CN" sz="2800"/>
              <a:t>IF</a:t>
            </a:r>
            <a:r>
              <a:rPr lang="zh-CN" altLang="en-US" sz="2800"/>
              <a:t>语句，对变量赋不同的值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762000" y="609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</a:rPr>
              <a:t>程序设计示例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设计方法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明确并行任务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设计单个任务的串行程序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/>
              <a:t>所有任务的统一表示</a:t>
            </a:r>
            <a:r>
              <a:rPr lang="en-US" altLang="zh-CN" sz="2800"/>
              <a:t>--SPMD</a:t>
            </a:r>
            <a:r>
              <a:rPr lang="zh-CN" altLang="en-US" sz="2800"/>
              <a:t>并行程序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4191000"/>
            <a:ext cx="2286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2590800" y="4191000"/>
            <a:ext cx="228600" cy="182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>
            <a:off x="3352800" y="4191000"/>
            <a:ext cx="228600" cy="1905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4038600" y="4191000"/>
            <a:ext cx="152400" cy="1905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4724400" y="4191000"/>
            <a:ext cx="228600" cy="1828800"/>
          </a:xfrm>
          <a:prstGeom prst="can">
            <a:avLst>
              <a:gd name="adj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AutoShape 9"/>
          <p:cNvSpPr>
            <a:spLocks noChangeArrowheads="1"/>
          </p:cNvSpPr>
          <p:nvPr/>
        </p:nvSpPr>
        <p:spPr bwMode="auto">
          <a:xfrm>
            <a:off x="5334000" y="4876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6324600" y="4038600"/>
            <a:ext cx="1600200" cy="2057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705600" y="4800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SPMD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486775" cy="846138"/>
          </a:xfrm>
        </p:spPr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并行程序设计的基本原则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2971800"/>
          </a:xfrm>
        </p:spPr>
        <p:txBody>
          <a:bodyPr/>
          <a:lstStyle/>
          <a:p>
            <a:r>
              <a:rPr lang="zh-CN" altLang="en-US"/>
              <a:t>粗粒度的并行求解模型</a:t>
            </a:r>
          </a:p>
          <a:p>
            <a:r>
              <a:rPr lang="zh-CN" altLang="en-US"/>
              <a:t>扩大两次通信之间的计算量，同时避免通信语句的等待</a:t>
            </a:r>
          </a:p>
          <a:p>
            <a:r>
              <a:rPr lang="zh-CN" altLang="en-US"/>
              <a:t>降低通信频率甚至以计算换通信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</a:p>
        </p:txBody>
      </p:sp>
      <p:sp>
        <p:nvSpPr>
          <p:cNvPr id="138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消息传递的基本概念是简单而易于理解的</a:t>
            </a:r>
          </a:p>
          <a:p>
            <a:r>
              <a:rPr lang="zh-CN" altLang="en-US"/>
              <a:t>消息传递需要分析清楚进程之间的关系，并且使多个并行进程之间的计算与通信相协调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93037" cy="1143000"/>
          </a:xfrm>
        </p:spPr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86800" cy="411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假设共有</a:t>
            </a:r>
            <a:r>
              <a:rPr lang="en-US" altLang="zh-CN" sz="2400" dirty="0"/>
              <a:t>N&gt;0</a:t>
            </a:r>
            <a:r>
              <a:rPr lang="zh-CN" altLang="en-US" sz="2400" dirty="0"/>
              <a:t>个进程并行执行，对任意第</a:t>
            </a:r>
            <a:r>
              <a:rPr lang="en-US" altLang="zh-CN" sz="2400" dirty="0"/>
              <a:t>0&lt;=I&lt;N</a:t>
            </a:r>
            <a:r>
              <a:rPr lang="zh-CN" altLang="en-US" sz="2400" dirty="0"/>
              <a:t>进程，向（</a:t>
            </a:r>
            <a:r>
              <a:rPr lang="en-US" altLang="zh-CN" sz="2400" dirty="0"/>
              <a:t>I+K</a:t>
            </a:r>
            <a:r>
              <a:rPr lang="zh-CN" altLang="en-US" sz="2400" dirty="0"/>
              <a:t>）％</a:t>
            </a:r>
            <a:r>
              <a:rPr lang="en-US" altLang="zh-CN" sz="2400" dirty="0"/>
              <a:t>N </a:t>
            </a:r>
            <a:r>
              <a:rPr lang="zh-CN" altLang="en-US" sz="2400" dirty="0"/>
              <a:t>进程发送消息</a:t>
            </a:r>
            <a:r>
              <a:rPr lang="zh-CN" altLang="en-US" sz="2400" dirty="0">
                <a:latin typeface="Times New Roman"/>
              </a:rPr>
              <a:t>“</a:t>
            </a:r>
            <a:r>
              <a:rPr lang="en-US" altLang="zh-CN" sz="2400" dirty="0"/>
              <a:t>HELLO</a:t>
            </a:r>
            <a:r>
              <a:rPr lang="zh-CN" altLang="en-US" sz="2400" dirty="0"/>
              <a:t>！</a:t>
            </a:r>
            <a:r>
              <a:rPr lang="zh-CN" altLang="en-US" sz="2400" dirty="0">
                <a:latin typeface="Times New Roman"/>
              </a:rPr>
              <a:t>”</a:t>
            </a:r>
            <a:r>
              <a:rPr lang="zh-CN" altLang="en-US" sz="2400" dirty="0"/>
              <a:t>，第（</a:t>
            </a:r>
            <a:r>
              <a:rPr lang="en-US" altLang="zh-CN" sz="2400" dirty="0"/>
              <a:t>I+K</a:t>
            </a:r>
            <a:r>
              <a:rPr lang="zh-CN" altLang="en-US" sz="2400" dirty="0"/>
              <a:t>）％</a:t>
            </a:r>
            <a:r>
              <a:rPr lang="en-US" altLang="zh-CN" sz="2400" dirty="0"/>
              <a:t>N</a:t>
            </a:r>
            <a:r>
              <a:rPr lang="zh-CN" altLang="en-US" sz="2400" dirty="0"/>
              <a:t>进程打印出当前进程号以及接收到的消息。</a:t>
            </a:r>
            <a:r>
              <a:rPr lang="en-US" altLang="zh-CN" sz="2400" dirty="0"/>
              <a:t>N,K</a:t>
            </a:r>
            <a:r>
              <a:rPr lang="zh-CN" altLang="en-US" sz="2400"/>
              <a:t>是给定的常数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k=1,N=3</a:t>
            </a:r>
            <a:r>
              <a:rPr lang="zh-CN" altLang="en-US" sz="2400" dirty="0"/>
              <a:t>，则各个进程打印出的内容分别应该是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进程</a:t>
            </a:r>
            <a:r>
              <a:rPr lang="en-US" altLang="zh-CN" sz="2400" dirty="0"/>
              <a:t>2</a:t>
            </a:r>
            <a:r>
              <a:rPr lang="zh-CN" altLang="en-US" sz="2400" dirty="0"/>
              <a:t>从进程</a:t>
            </a:r>
            <a:r>
              <a:rPr lang="en-US" altLang="zh-CN" sz="2400" dirty="0"/>
              <a:t>1</a:t>
            </a:r>
            <a:r>
              <a:rPr lang="zh-CN" altLang="en-US" sz="2400" dirty="0"/>
              <a:t>接收到消息</a:t>
            </a:r>
            <a:r>
              <a:rPr lang="en-US" altLang="zh-CN" sz="2400" dirty="0"/>
              <a:t>HELLO!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进程</a:t>
            </a:r>
            <a:r>
              <a:rPr lang="en-US" altLang="zh-CN" sz="2400" dirty="0"/>
              <a:t>0</a:t>
            </a:r>
            <a:r>
              <a:rPr lang="zh-CN" altLang="en-US" sz="2400" dirty="0"/>
              <a:t>从进程</a:t>
            </a:r>
            <a:r>
              <a:rPr lang="en-US" altLang="zh-CN" sz="2400" dirty="0"/>
              <a:t>2</a:t>
            </a:r>
            <a:r>
              <a:rPr lang="zh-CN" altLang="en-US" sz="2400" dirty="0"/>
              <a:t>接收到消息</a:t>
            </a:r>
            <a:r>
              <a:rPr lang="en-US" altLang="zh-CN" sz="2400" dirty="0"/>
              <a:t>HELLO!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进程</a:t>
            </a:r>
            <a:r>
              <a:rPr lang="en-US" altLang="zh-CN" sz="2400" dirty="0"/>
              <a:t>1</a:t>
            </a:r>
            <a:r>
              <a:rPr lang="zh-CN" altLang="en-US" sz="2400" dirty="0"/>
              <a:t>从进程</a:t>
            </a:r>
            <a:r>
              <a:rPr lang="en-US" altLang="zh-CN" sz="2400" dirty="0"/>
              <a:t>0</a:t>
            </a:r>
            <a:r>
              <a:rPr lang="zh-CN" altLang="en-US" sz="2400" dirty="0"/>
              <a:t>接收到消息</a:t>
            </a:r>
            <a:r>
              <a:rPr lang="en-US" altLang="zh-CN" sz="2400" dirty="0"/>
              <a:t>HELLO!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93738"/>
          </a:xfrm>
        </p:spPr>
        <p:txBody>
          <a:bodyPr/>
          <a:lstStyle/>
          <a:p>
            <a:r>
              <a:rPr lang="zh-CN" altLang="en-US" dirty="0"/>
              <a:t>关于并行程序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980728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串行程序是否可以并行执行？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自动并行化（软件－编译器，硬件－</a:t>
            </a:r>
            <a:r>
              <a:rPr lang="en-US" altLang="zh-CN" sz="2400" dirty="0"/>
              <a:t>CPU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手工并行化改造－</a:t>
            </a:r>
            <a:r>
              <a:rPr lang="en-US" altLang="zh-CN" sz="2400" dirty="0"/>
              <a:t>&gt;</a:t>
            </a:r>
            <a:r>
              <a:rPr lang="zh-CN" altLang="en-US" sz="2400" dirty="0"/>
              <a:t>并行程序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并行</a:t>
            </a:r>
            <a:r>
              <a:rPr lang="zh-CN" altLang="en-US" sz="2800" dirty="0"/>
              <a:t>编程的必要性？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自动并行的有限性（有限的性能，有限的范围）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单一硬件单元性能提高的有限性（物理极限）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多核发展趋势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并行程序相对串行程序的不同是什么</a:t>
            </a:r>
            <a:r>
              <a:rPr lang="zh-CN" altLang="en-US" sz="2800" dirty="0"/>
              <a:t>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描述并行单元之间如何并行执行，如何相互协调</a:t>
            </a:r>
            <a:r>
              <a:rPr lang="en-US" altLang="zh-CN" sz="2400" dirty="0" smtClean="0"/>
              <a:t> 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并行</a:t>
            </a:r>
            <a:r>
              <a:rPr lang="zh-CN" altLang="en-US" sz="2800" dirty="0"/>
              <a:t>程序是否一定需要并行机的支持才可以运行？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可以模拟并行的结果（</a:t>
            </a:r>
            <a:r>
              <a:rPr lang="en-US" altLang="zh-CN" sz="2400" dirty="0"/>
              <a:t>A=B</a:t>
            </a:r>
            <a:r>
              <a:rPr lang="zh-CN" altLang="en-US" sz="2400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串行</a:t>
            </a:r>
            <a:r>
              <a:rPr lang="zh-CN" altLang="en-US" sz="2800" dirty="0"/>
              <a:t>向</a:t>
            </a:r>
            <a:r>
              <a:rPr lang="zh-CN" altLang="en-US" sz="2800" dirty="0" smtClean="0"/>
              <a:t>并行程序转换的等价性判断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从应用的角度看效果</a:t>
            </a:r>
            <a:r>
              <a:rPr lang="zh-CN" altLang="en-US" sz="2400" dirty="0" smtClean="0"/>
              <a:t>相同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0" y="1772816"/>
            <a:ext cx="9145016" cy="1126976"/>
          </a:xfrm>
        </p:spPr>
        <p:txBody>
          <a:bodyPr/>
          <a:lstStyle/>
          <a:p>
            <a:r>
              <a:rPr lang="zh-CN" altLang="en-US" dirty="0"/>
              <a:t>并行需要解决</a:t>
            </a:r>
            <a:r>
              <a:rPr lang="zh-CN" altLang="en-US" dirty="0" smtClean="0"/>
              <a:t>的</a:t>
            </a:r>
            <a:r>
              <a:rPr lang="zh-CN" altLang="en-US" dirty="0"/>
              <a:t>一个</a:t>
            </a:r>
            <a:r>
              <a:rPr lang="zh-CN" altLang="en-US" dirty="0" smtClean="0"/>
              <a:t>关键</a:t>
            </a:r>
            <a:r>
              <a:rPr lang="en-US" altLang="zh-CN" dirty="0" smtClean="0"/>
              <a:t>/</a:t>
            </a:r>
            <a:r>
              <a:rPr lang="zh-CN" altLang="en-US" dirty="0" smtClean="0"/>
              <a:t>难题问题</a:t>
            </a:r>
            <a:endParaRPr lang="zh-CN" altLang="en-US" dirty="0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-324544" y="3886200"/>
            <a:ext cx="9468544" cy="1752600"/>
          </a:xfrm>
        </p:spPr>
        <p:txBody>
          <a:bodyPr/>
          <a:lstStyle/>
          <a:p>
            <a:r>
              <a:rPr lang="zh-CN" altLang="en-US" sz="6600" dirty="0" smtClean="0"/>
              <a:t>通信</a:t>
            </a:r>
            <a:endParaRPr lang="en-US" altLang="zh-CN" sz="6600" dirty="0" smtClean="0"/>
          </a:p>
          <a:p>
            <a:r>
              <a:rPr lang="zh-CN" altLang="en-US" sz="4000" dirty="0" smtClean="0"/>
              <a:t>协调多个并行单元的执行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93038" cy="922338"/>
          </a:xfrm>
        </p:spPr>
        <p:txBody>
          <a:bodyPr/>
          <a:lstStyle/>
          <a:p>
            <a:r>
              <a:rPr lang="zh-CN" altLang="en-US" sz="4000" dirty="0"/>
              <a:t>什么是</a:t>
            </a:r>
            <a:r>
              <a:rPr lang="en-US" altLang="zh-CN" sz="4000" dirty="0"/>
              <a:t>MPI</a:t>
            </a:r>
            <a:br>
              <a:rPr lang="en-US" altLang="zh-CN" sz="4000" dirty="0"/>
            </a:br>
            <a:r>
              <a:rPr lang="en-US" altLang="zh-CN" sz="4000" dirty="0"/>
              <a:t>(Message Passing Interface)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772400" cy="4114800"/>
          </a:xfrm>
        </p:spPr>
        <p:txBody>
          <a:bodyPr/>
          <a:lstStyle/>
          <a:p>
            <a:r>
              <a:rPr lang="zh-CN" altLang="en-US" dirty="0"/>
              <a:t>通俗的说法：提供一</a:t>
            </a:r>
            <a:r>
              <a:rPr lang="zh-CN" altLang="en-US" dirty="0" smtClean="0"/>
              <a:t>个任务</a:t>
            </a:r>
            <a:r>
              <a:rPr lang="zh-CN" altLang="en-US" dirty="0"/>
              <a:t>之间进行信息交流的方式和方法</a:t>
            </a:r>
          </a:p>
          <a:p>
            <a:r>
              <a:rPr lang="zh-CN" altLang="en-US" dirty="0"/>
              <a:t>专业的说法：</a:t>
            </a:r>
          </a:p>
          <a:p>
            <a:pPr lvl="1"/>
            <a:r>
              <a:rPr lang="zh-CN" altLang="en-US" dirty="0"/>
              <a:t>消息传递编程模型</a:t>
            </a:r>
          </a:p>
          <a:p>
            <a:pPr lvl="1"/>
            <a:r>
              <a:rPr lang="zh-CN" altLang="en-US" dirty="0"/>
              <a:t>消息传递编程标准</a:t>
            </a:r>
          </a:p>
          <a:p>
            <a:pPr lvl="1"/>
            <a:r>
              <a:rPr lang="zh-CN" altLang="en-US" dirty="0"/>
              <a:t>消息传递编程库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252520" cy="1114698"/>
          </a:xfrm>
        </p:spPr>
        <p:txBody>
          <a:bodyPr/>
          <a:lstStyle/>
          <a:p>
            <a:r>
              <a:rPr lang="en-US" altLang="zh-CN" dirty="0" smtClean="0"/>
              <a:t>SPMD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Single Program Multiple Data</a:t>
            </a:r>
            <a:r>
              <a:rPr lang="zh-CN" altLang="en-US" sz="2400" dirty="0" smtClean="0"/>
              <a:t>）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2286000"/>
          </a:xfrm>
        </p:spPr>
        <p:txBody>
          <a:bodyPr/>
          <a:lstStyle/>
          <a:p>
            <a:r>
              <a:rPr lang="zh-CN" altLang="en-US"/>
              <a:t>一个静态的源程序，描述各个进程的综合行为</a:t>
            </a:r>
          </a:p>
          <a:p>
            <a:r>
              <a:rPr lang="zh-CN" altLang="en-US"/>
              <a:t>多个动态的执行进程，只有在运行时才能表现出不同的行为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990600" y="41910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2438400" y="35814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2590800" y="38100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2743200" y="39624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2895600" y="41148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3048000" y="42672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3200400" y="44196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3352800" y="4572000"/>
            <a:ext cx="381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1524000" y="4495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93038" cy="1143000"/>
          </a:xfrm>
        </p:spPr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的消息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作用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定义了</a:t>
            </a:r>
            <a:r>
              <a:rPr lang="en-US" altLang="zh-CN"/>
              <a:t>MPI</a:t>
            </a:r>
            <a:r>
              <a:rPr lang="zh-CN" altLang="en-US"/>
              <a:t>通信的方式与表示方法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有助于实现移植性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组成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消息信封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消息内容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Files\Microsoft Office\Templates\Presentation Designs\Blends.pot</Template>
  <TotalTime>3334</TotalTime>
  <Words>1641</Words>
  <Application>Microsoft Office PowerPoint</Application>
  <PresentationFormat>全屏显示(4:3)</PresentationFormat>
  <Paragraphs>354</Paragraphs>
  <Slides>46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Arial</vt:lpstr>
      <vt:lpstr>Tahoma</vt:lpstr>
      <vt:lpstr>Times New Roman</vt:lpstr>
      <vt:lpstr>Wingdings</vt:lpstr>
      <vt:lpstr>Blends</vt:lpstr>
      <vt:lpstr>Document</vt:lpstr>
      <vt:lpstr>文档</vt:lpstr>
      <vt:lpstr>计算科学与工程中的 并行编程技术 Parallel Programming Technology in Computational Science and Engineering  </vt:lpstr>
      <vt:lpstr>基本的MPI编程技术</vt:lpstr>
      <vt:lpstr>主要内容</vt:lpstr>
      <vt:lpstr>第一部分</vt:lpstr>
      <vt:lpstr>关于并行程序</vt:lpstr>
      <vt:lpstr>并行需要解决的一个关键/难题问题</vt:lpstr>
      <vt:lpstr>什么是MPI (Message Passing Interface)</vt:lpstr>
      <vt:lpstr>SPMD（Single Program Multiple Data）程序</vt:lpstr>
      <vt:lpstr>MPI的消息</vt:lpstr>
      <vt:lpstr>PowerPoint 演示文稿</vt:lpstr>
      <vt:lpstr>MPI消息的目和源</vt:lpstr>
      <vt:lpstr>MPI消息的标识TAG</vt:lpstr>
      <vt:lpstr>PowerPoint 演示文稿</vt:lpstr>
      <vt:lpstr>消息内容</vt:lpstr>
      <vt:lpstr>MPI的数据类型</vt:lpstr>
      <vt:lpstr>PowerPoint 演示文稿</vt:lpstr>
      <vt:lpstr>PowerPoint 演示文稿</vt:lpstr>
      <vt:lpstr>MPI提供的三种通信方式</vt:lpstr>
      <vt:lpstr>点到点通信（Point to Point）</vt:lpstr>
      <vt:lpstr>组通信（Collective）</vt:lpstr>
      <vt:lpstr>PowerPoint 演示文稿</vt:lpstr>
      <vt:lpstr>MPI的进程</vt:lpstr>
      <vt:lpstr>第二部分</vt:lpstr>
      <vt:lpstr>PowerPoint 演示文稿</vt:lpstr>
      <vt:lpstr>注意的问题</vt:lpstr>
      <vt:lpstr>PowerPoint 演示文稿</vt:lpstr>
      <vt:lpstr>组内共有多少人？</vt:lpstr>
      <vt:lpstr>PowerPoint 演示文稿</vt:lpstr>
      <vt:lpstr>PowerPoint 演示文稿</vt:lpstr>
      <vt:lpstr>PowerPoint 演示文稿</vt:lpstr>
      <vt:lpstr>第三部分</vt:lpstr>
      <vt:lpstr>PowerPoint 演示文稿</vt:lpstr>
      <vt:lpstr>PowerPoint 演示文稿</vt:lpstr>
      <vt:lpstr>运行结果</vt:lpstr>
      <vt:lpstr>PowerPoint 演示文稿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MPI并行程序设计的基本原则</vt:lpstr>
      <vt:lpstr>结论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DUZH</dc:creator>
  <cp:lastModifiedBy>DUZH</cp:lastModifiedBy>
  <cp:revision>377</cp:revision>
  <cp:lastPrinted>1601-01-01T00:00:00Z</cp:lastPrinted>
  <dcterms:created xsi:type="dcterms:W3CDTF">1601-01-01T00:00:00Z</dcterms:created>
  <dcterms:modified xsi:type="dcterms:W3CDTF">2016-03-01T09:26:13Z</dcterms:modified>
</cp:coreProperties>
</file>