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347" r:id="rId2"/>
    <p:sldId id="257" r:id="rId3"/>
    <p:sldId id="304" r:id="rId4"/>
    <p:sldId id="305" r:id="rId5"/>
    <p:sldId id="306" r:id="rId6"/>
    <p:sldId id="307" r:id="rId7"/>
    <p:sldId id="308" r:id="rId8"/>
    <p:sldId id="331" r:id="rId9"/>
    <p:sldId id="309" r:id="rId10"/>
    <p:sldId id="310" r:id="rId11"/>
    <p:sldId id="311" r:id="rId12"/>
    <p:sldId id="339" r:id="rId13"/>
    <p:sldId id="349" r:id="rId14"/>
    <p:sldId id="350" r:id="rId15"/>
    <p:sldId id="312" r:id="rId16"/>
    <p:sldId id="313" r:id="rId17"/>
    <p:sldId id="314" r:id="rId18"/>
    <p:sldId id="334" r:id="rId19"/>
    <p:sldId id="335" r:id="rId20"/>
    <p:sldId id="315" r:id="rId21"/>
    <p:sldId id="316" r:id="rId22"/>
    <p:sldId id="341" r:id="rId23"/>
    <p:sldId id="340" r:id="rId24"/>
    <p:sldId id="317" r:id="rId25"/>
    <p:sldId id="318" r:id="rId26"/>
    <p:sldId id="319" r:id="rId27"/>
    <p:sldId id="320" r:id="rId28"/>
    <p:sldId id="321" r:id="rId29"/>
    <p:sldId id="330" r:id="rId30"/>
    <p:sldId id="322" r:id="rId31"/>
    <p:sldId id="329" r:id="rId32"/>
    <p:sldId id="34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26" autoAdjust="0"/>
  </p:normalViewPr>
  <p:slideViewPr>
    <p:cSldViewPr>
      <p:cViewPr varScale="1">
        <p:scale>
          <a:sx n="66" d="100"/>
          <a:sy n="66" d="100"/>
        </p:scale>
        <p:origin x="4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594F277-8F88-4536-BEFC-B48806B9E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CE1F29-AC2C-4EF2-B759-0FC356EA8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460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1FFF1-6C6F-45B0-94E6-EEF94D78F32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72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73920-F106-4397-B2D8-02E2F6A1755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3430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9C805-0CD5-4004-A075-52A0BBCEBED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830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E8596-103F-4E3E-AA93-E175273578E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028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D49FC-FD26-48E8-A42D-E1EB6BE578B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500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06C47-3104-4584-A7F5-C443C2C5D6D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851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C6CC4-F2CA-41DA-B3F8-DF946248599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9964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9178C-A098-4B6F-B2C3-02105C3AF27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064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97AD1-9521-4672-9B1F-DC9E9E470D5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651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FA98-2FCD-4FB5-9C6A-6ACA00D25B7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1475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6102B-F3B3-461B-9F39-4F23B97C9AE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15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069FB-3E95-4A8B-9EFD-C4F22BCD7BF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757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622DC-2F9C-4B67-B0A1-6984CDC1798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430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3E54A-F789-46C0-A5EF-F667A628E44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1560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F043-C7AE-44B4-9A0F-8DC901199A1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2088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A8054-9938-4EB1-8DD1-1F0324F82F8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9222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2BA2E-8C89-4BF7-9CE7-85BA32D096E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9855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81018-A011-4A40-BFC4-FA0D34D7CB5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2367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FB12-45BA-48B2-BD40-DFD04672B7F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772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A3E3A-9854-4183-9A19-72D72DA55C4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60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84AC-6D77-4B9D-9D32-64E5B2AE7CC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5596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8279-F778-4E92-8192-A6CA7077E0B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339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C64B5-0E34-453D-942B-3740EBF6C19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0222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92B30-C4B7-49BB-99A1-4E51C8F9C3F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9623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069F2-291E-4816-A92E-19645406361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7714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0F6CD-B58A-4218-8DFF-133C12C0E20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75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4EA53-8006-4B27-96B4-E5748E07C4D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018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48D0A-70C7-4DA6-BFE9-075EB15408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27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C25CB-04F2-480D-AAB8-4B81D52EC08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825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482DA-F137-42C0-9C58-EA689235A4C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795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2BD17-99C3-4435-A2AB-BD6D47ADF00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724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861DE-0379-4D6B-9B08-EF7DE11F626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166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87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3587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3587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87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587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3587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88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588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88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88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58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58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3588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C7B6BE-48C5-489B-B8D1-A53537CD319B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33588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588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DBA6CD-1AF6-48AD-8B35-92F9750FF2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CA4F4-963D-4103-9040-463E5E4F7CD3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3BECC-D7E1-44FA-B290-F86AC46F6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0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15CE7-88F2-4F26-8597-627955A2C19F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64A3E-7943-46C4-AF66-360404E99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06B9B3-070A-4986-A219-811A21BBA60C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23D6D-191E-4893-9B71-4BA372831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3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C43E-AE90-4A90-985A-2E1E5477C03B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25ADF-70AF-420D-A4F7-5B474DE8E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CEEF7-D928-455B-B193-FEAACC750893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91FFA-DDD0-40CA-807A-AC3E8104A4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6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41AB3-E833-406C-85CF-0F242FA2937B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7F18-BA8D-4D88-BCAD-FBC15B8509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31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6CD33C-FF83-4138-8561-C469B096C5FC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B5CD2-4E99-4053-9B14-59165F0A6E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13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9CB7C-1877-4791-99B0-F759D539EBCD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389B4-9275-4C94-BAF7-81DD0CB31F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B4520-5550-44A8-B191-D874044DE127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212A3-0E65-4501-8B9D-9CCF6D9B6A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4988C-29E9-429D-BD02-EAC657DDD92D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AA979-D982-4004-9A1F-C825DB703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5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48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48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97AB030C-81E5-432A-B1D6-CF14BA0A251F}" type="datetime1">
              <a:rPr lang="zh-CN" altLang="en-US"/>
              <a:pPr/>
              <a:t>2017/3/23</a:t>
            </a:fld>
            <a:endParaRPr lang="en-US" altLang="zh-CN"/>
          </a:p>
        </p:txBody>
      </p:sp>
      <p:sp>
        <p:nvSpPr>
          <p:cNvPr id="33486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348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2EF15C4-DA1A-41AE-BC29-8AFD094A5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uzh@tsinghua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458200" cy="3429000"/>
          </a:xfrm>
        </p:spPr>
        <p:txBody>
          <a:bodyPr/>
          <a:lstStyle/>
          <a:p>
            <a:pPr algn="ctr"/>
            <a:r>
              <a:rPr lang="zh-CN" altLang="en-US" dirty="0"/>
              <a:t>计算科学与工程中的</a:t>
            </a:r>
            <a:br>
              <a:rPr lang="zh-CN" altLang="en-US" dirty="0"/>
            </a:br>
            <a:r>
              <a:rPr lang="zh-CN" altLang="en-US" dirty="0"/>
              <a:t>并行编程技术</a:t>
            </a:r>
            <a:br>
              <a:rPr lang="zh-CN" altLang="en-US" dirty="0"/>
            </a:br>
            <a:r>
              <a:rPr lang="en-US" altLang="zh-CN" b="1" dirty="0"/>
              <a:t>Parallel Programming Technology in Computational Science and Engineering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01000" cy="2667000"/>
          </a:xfrm>
        </p:spPr>
        <p:txBody>
          <a:bodyPr/>
          <a:lstStyle/>
          <a:p>
            <a:r>
              <a:rPr lang="zh-CN" altLang="en-US"/>
              <a:t>都志辉</a:t>
            </a:r>
          </a:p>
          <a:p>
            <a:r>
              <a:rPr lang="zh-CN" altLang="en-US"/>
              <a:t>清华大学计算机系</a:t>
            </a:r>
          </a:p>
          <a:p>
            <a:r>
              <a:rPr lang="zh-CN" altLang="en-US"/>
              <a:t>   </a:t>
            </a:r>
            <a:r>
              <a:rPr lang="en-US" altLang="zh-CN"/>
              <a:t>Email </a:t>
            </a:r>
            <a:r>
              <a:rPr lang="zh-CN" altLang="en-US"/>
              <a:t>：</a:t>
            </a:r>
            <a:r>
              <a:rPr lang="en-US" altLang="zh-CN"/>
              <a:t>duzh@tsinghua.edu.cn</a:t>
            </a:r>
          </a:p>
          <a:p>
            <a:r>
              <a:rPr lang="en-US" altLang="zh-CN"/>
              <a:t>   Phone: 62782530</a:t>
            </a:r>
          </a:p>
          <a:p>
            <a:r>
              <a:rPr lang="en-US" altLang="zh-CN"/>
              <a:t>http://hpclab.cs.tsinghua.edu.cn/~duzh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组通信（续）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>
                <a:latin typeface="Times New Roman" pitchFamily="18" charset="0"/>
              </a:rPr>
              <a:t>散发</a:t>
            </a:r>
            <a:r>
              <a:rPr lang="en-US" altLang="zh-CN" sz="2000">
                <a:latin typeface="Times New Roman" pitchFamily="18" charset="0"/>
              </a:rPr>
              <a:t>MPI_SCATTER(sendbuf,sendcount,sendtype,recvbuf,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               recvcount, recvtype, root,comm)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收集操作的逆操作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实际散发个数＝</a:t>
            </a:r>
            <a:r>
              <a:rPr lang="en-US" altLang="zh-CN" sz="2000">
                <a:latin typeface="Times New Roman" pitchFamily="18" charset="0"/>
              </a:rPr>
              <a:t>sendcount*N</a:t>
            </a:r>
            <a:r>
              <a:rPr lang="zh-CN" altLang="en-US" sz="2000">
                <a:latin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</a:rPr>
              <a:t>sendcount=recvcount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散发和广播是不同的！</a:t>
            </a: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381000" y="3505200"/>
          <a:ext cx="85344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3" name="文档" r:id="rId4" imgW="5486400" imgH="1569240" progId="Word.Document.8">
                  <p:embed/>
                </p:oleObj>
              </mc:Choice>
              <mc:Fallback>
                <p:oleObj name="文档" r:id="rId4" imgW="5486400" imgH="15692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85344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  <a:noFill/>
          <a:ln/>
        </p:spPr>
        <p:txBody>
          <a:bodyPr anchor="ctr"/>
          <a:lstStyle/>
          <a:p>
            <a:r>
              <a:rPr lang="zh-CN" altLang="en-US"/>
              <a:t>组通信（续）</a:t>
            </a:r>
          </a:p>
        </p:txBody>
      </p:sp>
      <p:sp>
        <p:nvSpPr>
          <p:cNvPr id="316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4114800"/>
          </a:xfrm>
          <a:noFill/>
          <a:ln/>
        </p:spPr>
        <p:txBody>
          <a:bodyPr/>
          <a:lstStyle/>
          <a:p>
            <a:pPr lvl="1"/>
            <a:r>
              <a:rPr lang="zh-CN" altLang="en-US"/>
              <a:t>组收集</a:t>
            </a:r>
            <a:r>
              <a:rPr lang="en-US" altLang="zh-CN" sz="2000"/>
              <a:t>MPI_ALLGATHER(sendbuf, sendcount, sendtype, recvbuf, recvcount, recvtype,comm)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等价于一个收集操作＋一个广播操作</a:t>
            </a:r>
          </a:p>
        </p:txBody>
      </p:sp>
      <p:graphicFrame>
        <p:nvGraphicFramePr>
          <p:cNvPr id="316420" name="Object 1028"/>
          <p:cNvGraphicFramePr>
            <a:graphicFrameLocks noChangeAspect="1"/>
          </p:cNvGraphicFramePr>
          <p:nvPr/>
        </p:nvGraphicFramePr>
        <p:xfrm>
          <a:off x="1143000" y="2514600"/>
          <a:ext cx="6400800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7" name="文档" r:id="rId4" imgW="5486400" imgH="3298320" progId="Word.Document.8">
                  <p:embed/>
                </p:oleObj>
              </mc:Choice>
              <mc:Fallback>
                <p:oleObj name="文档" r:id="rId4" imgW="5486400" imgH="3298320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6400800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143000"/>
          </a:xfrm>
        </p:spPr>
        <p:txBody>
          <a:bodyPr/>
          <a:lstStyle/>
          <a:p>
            <a:r>
              <a:rPr lang="en-US" altLang="zh-CN"/>
              <a:t>MPI_ALLGATHER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7110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#include "mpi.h"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#include "test.h"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#define MAX_PROCESSES 10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int main( int argc, char **argv )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int              rank, size, i,j;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int              table[MAX_PROCESSES][MAX_PROCESSES];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int              errors=0;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int              participants;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MPI_Init( &amp;argc, &amp;argv );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MPI_Comm_rank( MPI_COMM_WORLD, &amp;rank );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MPI_Comm_size( MPI_COMM_WORLD, &amp;size );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/* A maximum of MAX_PROCESSES processes can participate */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if ( size &gt; MAX_PROCESSES ) participants = MAX_PROCESSES;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else              participants = size;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int block_size = MAX_PROCESSES / participants;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int begin_row  = rank * block_size;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int end_row    = (rank+1) * block_size;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int send_count = block_size * MAX_PROCESSES;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int recv_count = send_count;</a:t>
            </a:r>
          </a:p>
          <a:p>
            <a:pPr>
              <a:lnSpc>
                <a:spcPct val="8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/* Paint my rows my color */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for (i=begin_row; i&lt;end_row ;i++)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	for (j=0; j&lt;MAX_PROCESSES; j++)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	  table[i][j] = rank + 10;</a:t>
            </a:r>
          </a:p>
          <a:p>
            <a:pPr>
              <a:lnSpc>
                <a:spcPct val="8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 MPI_Allgather(&amp;table[begin_row][0], send_count, MPI_INT,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		   &amp;table[0][0],          recv_count, MPI_INT, MPI_COMM_WORLD);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}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     MPI_Finalize();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latin typeface="宋体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  <a:p>
            <a:pPr>
              <a:lnSpc>
                <a:spcPct val="80000"/>
              </a:lnSpc>
            </a:pPr>
            <a:endParaRPr lang="en-US" altLang="zh-CN" sz="14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75688" cy="1125538"/>
          </a:xfrm>
        </p:spPr>
        <p:txBody>
          <a:bodyPr/>
          <a:lstStyle/>
          <a:p>
            <a:r>
              <a:rPr lang="en-US" altLang="zh-CN"/>
              <a:t>MPI_ALLGATHER</a:t>
            </a:r>
            <a:r>
              <a:rPr lang="zh-CN" altLang="en-US"/>
              <a:t>的几种实现算法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7772400" cy="4114800"/>
          </a:xfrm>
        </p:spPr>
        <p:txBody>
          <a:bodyPr/>
          <a:lstStyle/>
          <a:p>
            <a:r>
              <a:rPr lang="zh-CN" altLang="en-US"/>
              <a:t>环交换算法（</a:t>
            </a:r>
            <a:r>
              <a:rPr lang="en-US" altLang="zh-CN"/>
              <a:t>Ring 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只在最近的进程之间进行通信，局部性好，但是通信次数多，适合何种情况？</a:t>
            </a:r>
          </a:p>
          <a:p>
            <a:r>
              <a:rPr lang="zh-CN" altLang="en-US"/>
              <a:t>递归倍增（</a:t>
            </a:r>
            <a:r>
              <a:rPr lang="en-US" altLang="zh-CN"/>
              <a:t>Recursive Doubling</a:t>
            </a:r>
            <a:r>
              <a:rPr lang="zh-CN" altLang="en-US"/>
              <a:t>） </a:t>
            </a:r>
          </a:p>
          <a:p>
            <a:pPr lvl="1"/>
            <a:r>
              <a:rPr lang="zh-CN" altLang="en-US"/>
              <a:t>距离为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k</a:t>
            </a:r>
            <a:r>
              <a:rPr lang="zh-CN" altLang="en-US"/>
              <a:t>次幂的进程依次交换数据</a:t>
            </a:r>
          </a:p>
          <a:p>
            <a:pPr lvl="1"/>
            <a:r>
              <a:rPr lang="zh-CN" altLang="en-US"/>
              <a:t>在第</a:t>
            </a:r>
            <a:r>
              <a:rPr lang="en-US" altLang="zh-CN"/>
              <a:t>k</a:t>
            </a:r>
            <a:r>
              <a:rPr lang="zh-CN" altLang="en-US"/>
              <a:t>步，距离为</a:t>
            </a:r>
            <a:r>
              <a:rPr lang="en-US" altLang="zh-CN"/>
              <a:t>2</a:t>
            </a:r>
            <a:r>
              <a:rPr lang="en-US" altLang="zh-CN" baseline="30000"/>
              <a:t>k-1</a:t>
            </a:r>
            <a:r>
              <a:rPr lang="zh-CN" altLang="en-US"/>
              <a:t>的两个进程交换数据，算法共需要</a:t>
            </a:r>
            <a:r>
              <a:rPr lang="en-US" altLang="zh-CN"/>
              <a:t>logP</a:t>
            </a:r>
            <a:r>
              <a:rPr lang="zh-CN" altLang="en-US"/>
              <a:t>步数据传输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764588" cy="882650"/>
          </a:xfrm>
        </p:spPr>
        <p:txBody>
          <a:bodyPr/>
          <a:lstStyle/>
          <a:p>
            <a:r>
              <a:rPr lang="en-US" altLang="zh-CN"/>
              <a:t>MPI_ALLGATHER</a:t>
            </a:r>
            <a:r>
              <a:rPr lang="zh-CN" altLang="en-US"/>
              <a:t>的几种实现算法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40762" cy="4535487"/>
          </a:xfrm>
        </p:spPr>
        <p:txBody>
          <a:bodyPr/>
          <a:lstStyle/>
          <a:p>
            <a:r>
              <a:rPr lang="en-US" altLang="zh-CN"/>
              <a:t>Bruck</a:t>
            </a:r>
            <a:r>
              <a:rPr lang="zh-CN" altLang="en-US"/>
              <a:t>算法 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个进程在第</a:t>
            </a:r>
            <a:r>
              <a:rPr lang="en-US" altLang="zh-CN"/>
              <a:t>K</a:t>
            </a:r>
            <a:r>
              <a:rPr lang="zh-CN" altLang="en-US"/>
              <a:t>步发送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K</a:t>
            </a:r>
            <a:r>
              <a:rPr lang="zh-CN" altLang="en-US"/>
              <a:t>次幂个数据到</a:t>
            </a:r>
            <a:r>
              <a:rPr lang="en-US" altLang="zh-CN"/>
              <a:t>mod</a:t>
            </a:r>
            <a:r>
              <a:rPr lang="zh-CN" altLang="en-US"/>
              <a:t>（</a:t>
            </a:r>
            <a:r>
              <a:rPr lang="en-US" altLang="zh-CN"/>
              <a:t>(I-exp(2,K))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）进程，并从</a:t>
            </a:r>
            <a:r>
              <a:rPr lang="en-US" altLang="zh-CN"/>
              <a:t>mod</a:t>
            </a:r>
            <a:r>
              <a:rPr lang="zh-CN" altLang="en-US"/>
              <a:t>（ </a:t>
            </a:r>
            <a:r>
              <a:rPr lang="en-US" altLang="zh-CN"/>
              <a:t>(I</a:t>
            </a:r>
            <a:r>
              <a:rPr lang="zh-CN" altLang="en-US"/>
              <a:t>＋</a:t>
            </a:r>
            <a:r>
              <a:rPr lang="en-US" altLang="zh-CN"/>
              <a:t>exp(2,K))</a:t>
            </a:r>
            <a:r>
              <a:rPr lang="zh-CN" altLang="en-US"/>
              <a:t>，</a:t>
            </a:r>
            <a:r>
              <a:rPr lang="en-US" altLang="zh-CN"/>
              <a:t>P </a:t>
            </a:r>
            <a:r>
              <a:rPr lang="zh-CN" altLang="en-US"/>
              <a:t>）进程接受数据</a:t>
            </a:r>
          </a:p>
          <a:p>
            <a:r>
              <a:rPr lang="zh-CN" altLang="en-US"/>
              <a:t>邻居交换（</a:t>
            </a:r>
            <a:r>
              <a:rPr lang="en-US" altLang="zh-CN"/>
              <a:t>Neighbor Exchange</a:t>
            </a:r>
            <a:r>
              <a:rPr lang="zh-CN" altLang="en-US"/>
              <a:t>）算法</a:t>
            </a:r>
          </a:p>
          <a:p>
            <a:pPr lvl="1"/>
            <a:r>
              <a:rPr lang="zh-CN" altLang="en-US"/>
              <a:t>左右左右 </a:t>
            </a:r>
          </a:p>
          <a:p>
            <a:r>
              <a:rPr lang="zh-CN" altLang="en-US"/>
              <a:t>混合算法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组通信（续）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533400" y="12192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>
                <a:latin typeface="Times New Roman" pitchFamily="18" charset="0"/>
              </a:rPr>
              <a:t>全互换</a:t>
            </a:r>
            <a:r>
              <a:rPr lang="en-US" altLang="zh-CN" sz="2000">
                <a:latin typeface="Times New Roman" pitchFamily="18" charset="0"/>
              </a:rPr>
              <a:t>MPI_ALLTOALL(sendbuf, sendcount, sendtype, recvbuf, recvcount,             recvtype, comm)</a:t>
            </a:r>
            <a:endParaRPr lang="en-US" altLang="zh-CN">
              <a:latin typeface="Times New Roman" pitchFamily="18" charset="0"/>
            </a:endParaRPr>
          </a:p>
          <a:p>
            <a:pPr lvl="1"/>
            <a:r>
              <a:rPr lang="en-US" altLang="zh-CN" sz="2000">
                <a:latin typeface="Times New Roman" pitchFamily="18" charset="0"/>
              </a:rPr>
              <a:t>                MPI_ALLTOALLV(sendbuf, sendcounts, sdispls, sendtype, recvbuf,  recvcounts, rdispls, recvtype, comm)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数组转置</a:t>
            </a:r>
          </a:p>
          <a:p>
            <a:endParaRPr lang="zh-CN" altLang="en-US">
              <a:latin typeface="Times New Roman" pitchFamily="18" charset="0"/>
            </a:endParaRPr>
          </a:p>
          <a:p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533400" y="3429000"/>
          <a:ext cx="8305800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1" name="文档" r:id="rId4" imgW="5486400" imgH="1959480" progId="Word.Document.8">
                  <p:embed/>
                </p:oleObj>
              </mc:Choice>
              <mc:Fallback>
                <p:oleObj name="文档" r:id="rId4" imgW="5486400" imgH="19594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05800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914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组通信的同步功能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09600" y="17526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MPI_BARRIER(comm)</a:t>
            </a:r>
          </a:p>
          <a:p>
            <a:r>
              <a:rPr lang="zh-CN" altLang="en-US">
                <a:latin typeface="Times New Roman" pitchFamily="18" charset="0"/>
              </a:rPr>
              <a:t>只有当所有的语句都执行了该调用后才一起向下执行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066800" y="4724400"/>
            <a:ext cx="640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69" name="AutoShape 5"/>
          <p:cNvSpPr>
            <a:spLocks noChangeArrowheads="1"/>
          </p:cNvSpPr>
          <p:nvPr/>
        </p:nvSpPr>
        <p:spPr bwMode="auto">
          <a:xfrm>
            <a:off x="30480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0" name="AutoShape 6"/>
          <p:cNvSpPr>
            <a:spLocks noChangeArrowheads="1"/>
          </p:cNvSpPr>
          <p:nvPr/>
        </p:nvSpPr>
        <p:spPr bwMode="auto">
          <a:xfrm>
            <a:off x="36576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1" name="AutoShape 7"/>
          <p:cNvSpPr>
            <a:spLocks noChangeArrowheads="1"/>
          </p:cNvSpPr>
          <p:nvPr/>
        </p:nvSpPr>
        <p:spPr bwMode="auto">
          <a:xfrm>
            <a:off x="42672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2" name="AutoShape 8"/>
          <p:cNvSpPr>
            <a:spLocks noChangeArrowheads="1"/>
          </p:cNvSpPr>
          <p:nvPr/>
        </p:nvSpPr>
        <p:spPr bwMode="auto">
          <a:xfrm>
            <a:off x="48768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3" name="AutoShape 9"/>
          <p:cNvSpPr>
            <a:spLocks noChangeArrowheads="1"/>
          </p:cNvSpPr>
          <p:nvPr/>
        </p:nvSpPr>
        <p:spPr bwMode="auto">
          <a:xfrm>
            <a:off x="54864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4" name="AutoShape 10"/>
          <p:cNvSpPr>
            <a:spLocks noChangeArrowheads="1"/>
          </p:cNvSpPr>
          <p:nvPr/>
        </p:nvSpPr>
        <p:spPr bwMode="auto">
          <a:xfrm>
            <a:off x="61722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8475" name="AutoShape 11"/>
          <p:cNvSpPr>
            <a:spLocks noChangeArrowheads="1"/>
          </p:cNvSpPr>
          <p:nvPr/>
        </p:nvSpPr>
        <p:spPr bwMode="auto">
          <a:xfrm>
            <a:off x="2438400" y="37338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500"/>
              <a:t>printf(</a:t>
            </a:r>
            <a:r>
              <a:rPr lang="en-US" altLang="zh-CN" sz="2500">
                <a:latin typeface="Times New Roman"/>
              </a:rPr>
              <a:t>“</a:t>
            </a:r>
            <a:r>
              <a:rPr lang="en-US" altLang="zh-CN" sz="2500"/>
              <a:t>myid=%d,the value of a=%d</a:t>
            </a:r>
            <a:r>
              <a:rPr lang="en-US" altLang="zh-CN" sz="2500">
                <a:latin typeface="Times New Roman"/>
              </a:rPr>
              <a:t>”</a:t>
            </a:r>
            <a:r>
              <a:rPr lang="en-US" altLang="zh-CN" sz="2500"/>
              <a:t>,myid,a);</a:t>
            </a:r>
          </a:p>
          <a:p>
            <a:pPr>
              <a:buFont typeface="Wingdings" pitchFamily="2" charset="2"/>
              <a:buNone/>
            </a:pPr>
            <a:r>
              <a:rPr lang="en-US" altLang="zh-CN" sz="2500"/>
              <a:t>MPI_Barrier(comm);</a:t>
            </a:r>
          </a:p>
          <a:p>
            <a:pPr>
              <a:buFont typeface="Wingdings" pitchFamily="2" charset="2"/>
              <a:buNone/>
            </a:pPr>
            <a:r>
              <a:rPr lang="en-US" altLang="zh-CN" sz="2500"/>
              <a:t>a=</a:t>
            </a:r>
            <a:r>
              <a:rPr lang="en-US" altLang="zh-CN" sz="2500">
                <a:latin typeface="Times New Roman"/>
              </a:rPr>
              <a:t>…</a:t>
            </a:r>
            <a:endParaRPr lang="en-US" altLang="zh-CN" sz="2500"/>
          </a:p>
          <a:p>
            <a:pPr>
              <a:buFont typeface="Wingdings" pitchFamily="2" charset="2"/>
              <a:buNone/>
            </a:pPr>
            <a:r>
              <a:rPr lang="zh-CN" altLang="en-US" sz="2500"/>
              <a:t>可以保证在</a:t>
            </a:r>
            <a:r>
              <a:rPr lang="en-US" altLang="zh-CN" sz="2500"/>
              <a:t>a</a:t>
            </a:r>
            <a:r>
              <a:rPr lang="zh-CN" altLang="en-US" sz="2500"/>
              <a:t>被重新赋值前的结果能够全部打印出来</a:t>
            </a:r>
          </a:p>
          <a:p>
            <a:pPr>
              <a:buFont typeface="Wingdings" pitchFamily="2" charset="2"/>
              <a:buNone/>
            </a:pPr>
            <a:endParaRPr lang="zh-CN" altLang="en-US" sz="2500"/>
          </a:p>
          <a:p>
            <a:pPr>
              <a:buFont typeface="Wingdings" pitchFamily="2" charset="2"/>
              <a:buNone/>
            </a:pPr>
            <a:r>
              <a:rPr lang="zh-CN" altLang="en-US" sz="2500"/>
              <a:t>在</a:t>
            </a:r>
            <a:r>
              <a:rPr lang="en-US" altLang="zh-CN" sz="2500"/>
              <a:t>finalize</a:t>
            </a:r>
            <a:r>
              <a:rPr lang="zh-CN" altLang="en-US" sz="2500"/>
              <a:t>之前用</a:t>
            </a:r>
            <a:r>
              <a:rPr lang="en-US" altLang="zh-CN" sz="2500"/>
              <a:t>MPI_Barrier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825" y="0"/>
            <a:ext cx="4067175" cy="906463"/>
          </a:xfrm>
        </p:spPr>
        <p:txBody>
          <a:bodyPr/>
          <a:lstStyle/>
          <a:p>
            <a:r>
              <a:rPr lang="zh-CN" altLang="en-US"/>
              <a:t>例子（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"mpi.h"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"test.h"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&lt;stdlib.h&gt;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int main( int argc, char **argv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rank, size, i;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*table;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errors=0;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MPI_Aint         address;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MPI_Datatype     type, newtype;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lens;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MPI_Init( &amp;argc, &amp;argv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MPI_Comm_rank( MPI_COMM_WORLD, &amp;rank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MPI_Comm_size( MPI_COMM_WORLD, &amp;size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/* Make data table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table = (int *) calloc (size, sizeof(int));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table[rank] = rank + 1;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MPI_Barrier (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/* Broadcast the data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 ( i=0; i&lt;size; i++ ) 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MPI_Bcast( &amp;table[i], 1, MPI_INT, i,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/* See if we have the correct answers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 ( i=0; i&lt;size; i++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if (table[i] != i+1) errors++;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MPI_Barrier ( MPI_COMM_WORLD );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38825" y="0"/>
            <a:ext cx="3305175" cy="1143000"/>
          </a:xfrm>
        </p:spPr>
        <p:txBody>
          <a:bodyPr/>
          <a:lstStyle/>
          <a:p>
            <a:r>
              <a:rPr lang="zh-CN" altLang="en-US"/>
              <a:t>例子（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868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/* Try the same thing, but with a derived datatype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 ( i=0; i&lt;size; i++ ) 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table[i] = 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table[rank] = rank + 1;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 ( i=0; i&lt;size; i++ ) 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MPI_Address( &amp;table[i], &amp;address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type = MPI_INT;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lens = 1;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MPI_Type_struct( 1, &amp;lens, &amp;address, &amp;type, &amp;newtype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MPI_Type_commit( &amp;newtype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MPI_Bcast( MPI_BOTTOM, 1, newtype, i,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MPI_Type_free( &amp;newtype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/* See if we have the correct answers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 ( i=0; i&lt;size; i++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if (table[i] != i+1) errors++;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MPI_Barrier ( MPI_COMM_WORLD );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Test_Waitforall(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MPI_Finalize();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if (errors)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printf( "[%d] done with ERRORS!\n", rank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return errors;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组通信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7848600" cy="3124200"/>
          </a:xfrm>
        </p:spPr>
        <p:txBody>
          <a:bodyPr/>
          <a:lstStyle/>
          <a:p>
            <a:r>
              <a:rPr lang="zh-CN" altLang="en-US"/>
              <a:t>都志辉</a:t>
            </a:r>
          </a:p>
          <a:p>
            <a:r>
              <a:rPr lang="zh-CN" altLang="en-US"/>
              <a:t>清华大学计算机系</a:t>
            </a:r>
          </a:p>
          <a:p>
            <a:r>
              <a:rPr lang="zh-CN" altLang="en-US"/>
              <a:t>   </a:t>
            </a:r>
            <a:r>
              <a:rPr lang="en-US" altLang="zh-CN"/>
              <a:t>Email 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duzh@tsinghua.edu.cn</a:t>
            </a:r>
            <a:endParaRPr lang="en-US" altLang="zh-CN"/>
          </a:p>
          <a:p>
            <a:r>
              <a:rPr lang="en-US" altLang="zh-CN"/>
              <a:t>http://hpclab.cs.tsinghua.edu.cn/~duzh/</a:t>
            </a:r>
          </a:p>
          <a:p>
            <a:r>
              <a:rPr lang="en-US" altLang="zh-CN"/>
              <a:t>   Phone: 62782530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组通信的计算功能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762000" y="14478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归约</a:t>
            </a:r>
            <a:r>
              <a:rPr lang="en-US" altLang="zh-CN" sz="2000">
                <a:latin typeface="Times New Roman" pitchFamily="18" charset="0"/>
              </a:rPr>
              <a:t>MPI_REDUCE(sendbuf,recvbuf,count,datatype,op,root,comm)</a:t>
            </a:r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1371600" y="2286000"/>
          <a:ext cx="5791200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3" name="文档" r:id="rId4" imgW="5486400" imgH="3445560" progId="Word.Document.8">
                  <p:embed/>
                </p:oleObj>
              </mc:Choice>
              <mc:Fallback>
                <p:oleObj name="文档" r:id="rId4" imgW="5486400" imgH="3445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5791200" cy="3636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预定义的归约操作</a:t>
            </a: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1676400" y="1676400"/>
          <a:ext cx="601980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56" name="文档" r:id="rId4" imgW="3879720" imgH="2867040" progId="Word.Document.8">
                  <p:embed/>
                </p:oleObj>
              </mc:Choice>
              <mc:Fallback>
                <p:oleObj name="文档" r:id="rId4" imgW="3879720" imgH="2867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6019800" cy="4438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617538"/>
            <a:ext cx="4829175" cy="1143000"/>
          </a:xfrm>
        </p:spPr>
        <p:txBody>
          <a:bodyPr/>
          <a:lstStyle/>
          <a:p>
            <a:r>
              <a:rPr lang="en-US" altLang="zh-CN"/>
              <a:t>MPI_REDUCE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&lt;mpi.h&gt;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"test.h"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int main( int argc, char **argv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int rank, value, result;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MPI_Init (&amp;argc, &amp;argv);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MPI_Comm_rank (MPI_COMM_WORLD, &amp;rank);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value = (rank == 0) ? 3 : 6;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MPI_Allreduce (&amp;value, &amp;result, 1, MPI_INT, MPI_BOR, MPI_COMM_WORLD);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if (rank == 0) printf ("Result of 3 BOR 6 is %d, result of 3|6 is %d\n", 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                   result, 3|6);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Test_Waitforall(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MPI_Finalize ();</a:t>
            </a:r>
          </a:p>
          <a:p>
            <a:pPr>
              <a:lnSpc>
                <a:spcPct val="90000"/>
              </a:lnSpc>
            </a:pPr>
            <a:endParaRPr lang="en-US" altLang="zh-CN" sz="140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962400" cy="1143000"/>
          </a:xfrm>
        </p:spPr>
        <p:txBody>
          <a:bodyPr/>
          <a:lstStyle/>
          <a:p>
            <a:r>
              <a:rPr lang="en-US" altLang="zh-CN"/>
              <a:t>MPI_REDUCE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"mpi.h"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"test.h"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int main( int argc, char **argv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rank, size, i;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data, correct_result;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errors=0;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int              result = -100;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MPI_Init( &amp;argc, &amp;argv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MPI_Comm_rank( MPI_COMM_WORLD, &amp;rank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MPI_Comm_size( MPI_COMM_WORLD, &amp;size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data = rank;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MPI_Reduce ( &amp;data, &amp;result, 1, MPI_INT, MPI_SUM,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MPI_Bcast  ( &amp;result, 1, MPI_INT,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correct_result = 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for(i=0;i&lt;size;i++)       correct_result += i;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if (result != correct_result) errors++;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MPI_Reduce ( &amp;data, &amp;result, 1, MPI_INT, MPI_MIN,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MPI_Bcast  ( &amp;result, 1, MPI_INT,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if (result != 0) errors++;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MPI_Reduce ( &amp;data, &amp;result, 1, MPI_INT, MPI_MAX,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MPI_Bcast  ( &amp;result, 1, MPI_INT, 0, MPI_COMM_WORLD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if (result != (size-1)) errors++;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Test_Waitforall(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MPI_Finalize();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if (errors)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printf( "[%d] done with ERRORS(%d)!\n", rank, errors 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5334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求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zh-CN" altLang="en-US">
                <a:latin typeface="Times New Roman" pitchFamily="18" charset="0"/>
              </a:rPr>
              <a:t>值（续）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000">
                <a:latin typeface="Times New Roman" pitchFamily="18" charset="0"/>
              </a:rPr>
              <a:t>#include "mpi.h"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#include &lt;stdio.h&gt;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#include &lt;math.h&gt;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double f(double);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double f(double x)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{return (4.0 / (1.0 + x*x));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int main(int argc,char *argv[])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{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    int done = 0, n, myid, numprocs, i;</a:t>
            </a:r>
          </a:p>
          <a:p>
            <a:pPr algn="just"/>
            <a:r>
              <a:rPr lang="en-US" altLang="zh-CN" sz="2000">
                <a:latin typeface="Times New Roman" pitchFamily="18" charset="0"/>
              </a:rPr>
              <a:t>    double PI25DT = 3.141592653589793238462643;</a:t>
            </a:r>
          </a:p>
          <a:p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求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zh-CN" altLang="en-US">
                <a:latin typeface="Times New Roman" pitchFamily="18" charset="0"/>
              </a:rPr>
              <a:t>值（续）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1219200" y="14478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>
                <a:latin typeface="Times New Roman" pitchFamily="18" charset="0"/>
              </a:rPr>
              <a:t>    double mypi, pi, h, sum, x;</a:t>
            </a:r>
          </a:p>
          <a:p>
            <a:r>
              <a:rPr lang="en-US" altLang="zh-CN" sz="2000">
                <a:latin typeface="Times New Roman" pitchFamily="18" charset="0"/>
              </a:rPr>
              <a:t>    double startwtime = 0.0, endwtime;</a:t>
            </a:r>
          </a:p>
          <a:p>
            <a:r>
              <a:rPr lang="en-US" altLang="zh-CN" sz="2000">
                <a:latin typeface="Times New Roman" pitchFamily="18" charset="0"/>
              </a:rPr>
              <a:t>    int  namelen;</a:t>
            </a:r>
          </a:p>
          <a:p>
            <a:r>
              <a:rPr lang="en-US" altLang="zh-CN" sz="2000">
                <a:latin typeface="Times New Roman" pitchFamily="18" charset="0"/>
              </a:rPr>
              <a:t>   char processor_name[MPI_MAX_PROCESSOR_NAME];</a:t>
            </a:r>
          </a:p>
          <a:p>
            <a:r>
              <a:rPr lang="en-US" altLang="zh-CN" sz="2000">
                <a:latin typeface="Times New Roman" pitchFamily="18" charset="0"/>
              </a:rPr>
              <a:t>    MPI_Init(&amp;argc,&amp;argv);</a:t>
            </a:r>
          </a:p>
          <a:p>
            <a:r>
              <a:rPr lang="en-US" altLang="zh-CN" sz="2000">
                <a:latin typeface="Times New Roman" pitchFamily="18" charset="0"/>
              </a:rPr>
              <a:t>    MPI_Comm_size(MPI_COMM_WORLD,&amp;numprocs);</a:t>
            </a:r>
          </a:p>
          <a:p>
            <a:r>
              <a:rPr lang="en-US" altLang="zh-CN" sz="2000">
                <a:latin typeface="Times New Roman" pitchFamily="18" charset="0"/>
              </a:rPr>
              <a:t>    MPI_Comm_rank(MPI_COMM_WORLD,&amp;myid);</a:t>
            </a:r>
          </a:p>
          <a:p>
            <a:r>
              <a:rPr lang="en-US" altLang="zh-CN" sz="2000">
                <a:latin typeface="Times New Roman" pitchFamily="18" charset="0"/>
              </a:rPr>
              <a:t>    MPI_Get_processor_name(processor_name,&amp;namelen);</a:t>
            </a:r>
          </a:p>
          <a:p>
            <a:r>
              <a:rPr lang="en-US" altLang="zh-CN" sz="2000">
                <a:latin typeface="Times New Roman" pitchFamily="18" charset="0"/>
              </a:rPr>
              <a:t>    fprintf(stdout,"Process %d of %d on %s\n",</a:t>
            </a:r>
          </a:p>
          <a:p>
            <a:r>
              <a:rPr lang="en-US" altLang="zh-CN" sz="2000">
                <a:latin typeface="Times New Roman" pitchFamily="18" charset="0"/>
              </a:rPr>
              <a:t>	    myid, numprocs, processor_name);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求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zh-CN" altLang="en-US">
                <a:latin typeface="Times New Roman" pitchFamily="18" charset="0"/>
              </a:rPr>
              <a:t>值（续）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457200" y="12192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>
                <a:latin typeface="Times New Roman" pitchFamily="18" charset="0"/>
              </a:rPr>
              <a:t>       n = 0</a:t>
            </a:r>
            <a:r>
              <a:rPr lang="zh-CN" altLang="en-US" sz="2000">
                <a:latin typeface="Times New Roman" pitchFamily="18" charset="0"/>
              </a:rPr>
              <a:t>；</a:t>
            </a:r>
          </a:p>
          <a:p>
            <a:r>
              <a:rPr lang="zh-CN" altLang="en-US" sz="2000">
                <a:latin typeface="Times New Roman" pitchFamily="18" charset="0"/>
              </a:rPr>
              <a:t>        </a:t>
            </a:r>
            <a:r>
              <a:rPr lang="en-US" altLang="zh-CN" sz="2000">
                <a:latin typeface="Times New Roman" pitchFamily="18" charset="0"/>
              </a:rPr>
              <a:t>if (myid == 0)</a:t>
            </a:r>
          </a:p>
          <a:p>
            <a:r>
              <a:rPr lang="en-US" altLang="zh-CN" sz="2000">
                <a:latin typeface="Times New Roman" pitchFamily="18" charset="0"/>
              </a:rPr>
              <a:t>        {    printf("Please give N=");</a:t>
            </a:r>
          </a:p>
          <a:p>
            <a:r>
              <a:rPr lang="en-US" altLang="zh-CN" sz="2000">
                <a:latin typeface="Times New Roman" pitchFamily="18" charset="0"/>
              </a:rPr>
              <a:t>             scanf(&amp;n);</a:t>
            </a:r>
          </a:p>
          <a:p>
            <a:r>
              <a:rPr lang="en-US" altLang="zh-CN" sz="2000">
                <a:latin typeface="Times New Roman" pitchFamily="18" charset="0"/>
              </a:rPr>
              <a:t>             startwtime = MPI_Wtime();</a:t>
            </a:r>
          </a:p>
          <a:p>
            <a:r>
              <a:rPr lang="en-US" altLang="zh-CN" sz="2000">
                <a:latin typeface="Times New Roman" pitchFamily="18" charset="0"/>
              </a:rPr>
              <a:t>        }</a:t>
            </a:r>
          </a:p>
          <a:p>
            <a:r>
              <a:rPr lang="en-US" altLang="zh-CN" sz="2000">
                <a:latin typeface="Times New Roman" pitchFamily="18" charset="0"/>
              </a:rPr>
              <a:t>        MPI_Bcast(&amp;n, 1, MPI_INT, 0, MPI_COMM_WORLD);</a:t>
            </a:r>
          </a:p>
          <a:p>
            <a:r>
              <a:rPr lang="en-US" altLang="zh-CN" sz="2000">
                <a:latin typeface="Times New Roman" pitchFamily="18" charset="0"/>
              </a:rPr>
              <a:t>        h   = 1.0 / (double) n</a:t>
            </a:r>
          </a:p>
          <a:p>
            <a:r>
              <a:rPr lang="en-US" altLang="zh-CN" sz="2000">
                <a:latin typeface="Times New Roman" pitchFamily="18" charset="0"/>
              </a:rPr>
              <a:t>        sum = 0.0; </a:t>
            </a:r>
          </a:p>
          <a:p>
            <a:r>
              <a:rPr lang="en-US" altLang="zh-CN" sz="2000">
                <a:latin typeface="Times New Roman" pitchFamily="18" charset="0"/>
              </a:rPr>
              <a:t>        for (i = myid + 1; i &lt;= n; i += numprocs)</a:t>
            </a:r>
          </a:p>
          <a:p>
            <a:r>
              <a:rPr lang="en-US" altLang="zh-CN" sz="2000">
                <a:latin typeface="Times New Roman" pitchFamily="18" charset="0"/>
              </a:rPr>
              <a:t>         {      x = h * ((double)i - 0.5);</a:t>
            </a:r>
          </a:p>
          <a:p>
            <a:r>
              <a:rPr lang="en-US" altLang="zh-CN" sz="2000">
                <a:latin typeface="Times New Roman" pitchFamily="18" charset="0"/>
              </a:rPr>
              <a:t>                sum += f(x);</a:t>
            </a:r>
          </a:p>
          <a:p>
            <a:r>
              <a:rPr lang="en-US" altLang="zh-CN" sz="2000">
                <a:latin typeface="Times New Roman" pitchFamily="18" charset="0"/>
              </a:rPr>
              <a:t>          }</a:t>
            </a:r>
          </a:p>
          <a:p>
            <a:r>
              <a:rPr lang="en-US" altLang="zh-CN" sz="2000">
                <a:latin typeface="Times New Roman" pitchFamily="18" charset="0"/>
              </a:rPr>
              <a:t> mypi = h * sum;</a:t>
            </a:r>
          </a:p>
          <a:p>
            <a:r>
              <a:rPr lang="en-US" altLang="zh-CN" sz="2000">
                <a:latin typeface="Times New Roman" pitchFamily="18" charset="0"/>
              </a:rPr>
              <a:t>MPI_Reduce(&amp;mypi, &amp;pi, 1, MPI_DOUBLE, MPI_SUM, 0, MPI_COMM_WORLD);</a:t>
            </a:r>
          </a:p>
          <a:p>
            <a:endParaRPr lang="en-US" altLang="zh-CN" sz="2000">
              <a:latin typeface="Times New Roman" pitchFamily="18" charset="0"/>
            </a:endParaRPr>
          </a:p>
          <a:p>
            <a:r>
              <a:rPr lang="en-US" altLang="zh-CN" sz="2000">
                <a:latin typeface="Times New Roman" pitchFamily="18" charset="0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757238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求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zh-CN" altLang="en-US">
                <a:latin typeface="Times New Roman" pitchFamily="18" charset="0"/>
              </a:rPr>
              <a:t>值（续）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452438" y="1371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>
                <a:latin typeface="Times New Roman" pitchFamily="18" charset="0"/>
              </a:rPr>
              <a:t>if (myid == 0)</a:t>
            </a:r>
          </a:p>
          <a:p>
            <a:r>
              <a:rPr lang="en-US" altLang="zh-CN" sz="2000">
                <a:latin typeface="Times New Roman" pitchFamily="18" charset="0"/>
              </a:rPr>
              <a:t> {  printf("pi is approximately %.16f, Error is %.16f\n", pi, fabs(pi - PI25DT));</a:t>
            </a:r>
          </a:p>
          <a:p>
            <a:r>
              <a:rPr lang="en-US" altLang="zh-CN" sz="2000">
                <a:latin typeface="Times New Roman" pitchFamily="18" charset="0"/>
              </a:rPr>
              <a:t>     endwtime = MPI_Wtime();</a:t>
            </a:r>
          </a:p>
          <a:p>
            <a:r>
              <a:rPr lang="en-US" altLang="zh-CN" sz="2000">
                <a:latin typeface="Times New Roman" pitchFamily="18" charset="0"/>
              </a:rPr>
              <a:t>     printf("wall clock time = %f\n", endwtime-startwtime);	</a:t>
            </a:r>
          </a:p>
          <a:p>
            <a:r>
              <a:rPr lang="en-US" altLang="zh-CN" sz="2000">
                <a:latin typeface="Times New Roman" pitchFamily="18" charset="0"/>
              </a:rPr>
              <a:t>     fflush( stdout );</a:t>
            </a:r>
          </a:p>
          <a:p>
            <a:r>
              <a:rPr lang="en-US" altLang="zh-CN" sz="2000">
                <a:latin typeface="Times New Roman" pitchFamily="18" charset="0"/>
              </a:rPr>
              <a:t>  }</a:t>
            </a:r>
          </a:p>
          <a:p>
            <a:r>
              <a:rPr lang="en-US" altLang="zh-CN" sz="2000">
                <a:latin typeface="Times New Roman" pitchFamily="18" charset="0"/>
              </a:rPr>
              <a:t>    MPI_Finalize();</a:t>
            </a:r>
          </a:p>
          <a:p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endParaRPr lang="en-US" altLang="zh-CN">
              <a:latin typeface="Times New Roman" pitchFamily="18" charset="0"/>
            </a:endParaRPr>
          </a:p>
          <a:p>
            <a:endParaRPr lang="en-US" altLang="zh-CN">
              <a:latin typeface="Times New Roman" pitchFamily="18" charset="0"/>
            </a:endParaRPr>
          </a:p>
          <a:p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组归约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457200" y="2514600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>
                <a:latin typeface="Times New Roman" pitchFamily="18" charset="0"/>
              </a:rPr>
              <a:t>MPI_ALLREDUCE(sendbuf, recvbuf, count, datatype, op, comm)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每一个进程都作为</a:t>
            </a:r>
            <a:r>
              <a:rPr lang="en-US" altLang="zh-CN">
                <a:latin typeface="Times New Roman" pitchFamily="18" charset="0"/>
              </a:rPr>
              <a:t>ROOT</a:t>
            </a:r>
            <a:r>
              <a:rPr lang="zh-CN" altLang="en-US">
                <a:latin typeface="Times New Roman" pitchFamily="18" charset="0"/>
              </a:rPr>
              <a:t>执行一次相同的归约操作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09600"/>
          </a:xfrm>
        </p:spPr>
        <p:txBody>
          <a:bodyPr/>
          <a:lstStyle/>
          <a:p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MPI_ALLREDUCE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"mpi.h"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#include "test.h"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/*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* This example should be run with 2 processes and tests the ability of the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* implementation to handle a flood of one-way messages.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int main( int argc, char **argv )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double wscale = 10.0, scale;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int numprocs, myid,i,namelen;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char processor_name[MPI_MAX_PROCESSOR_NAME];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MPI_Init(&amp;argc,&amp;argv);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MPI_Comm_size(MPI_COMM_WORLD,&amp;numprocs);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MPI_Comm_rank(MPI_COMM_WORLD,&amp;myid);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MPI_Get_processor_name(processor_name,&amp;namelen);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/* fprintf(stderr,"Process %d on %s\n",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      myid, processor_name); */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for ( i=0; i&lt;10000; i++) {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  MPI_Allreduce(&amp;wscale,&amp;scale,1,MPI_DOUBLE,MPI_SUM,MPI_COMM_WORLD);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MPI_Finalize();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altLang="zh-CN" sz="1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组通信的三大功能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1371600" y="2286000"/>
            <a:ext cx="533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通信</a:t>
            </a:r>
          </a:p>
          <a:p>
            <a:r>
              <a:rPr lang="zh-CN" altLang="en-US">
                <a:latin typeface="Times New Roman" pitchFamily="18" charset="0"/>
              </a:rPr>
              <a:t>计算</a:t>
            </a:r>
          </a:p>
          <a:p>
            <a:r>
              <a:rPr lang="zh-CN" altLang="en-US">
                <a:latin typeface="Times New Roman" pitchFamily="18" charset="0"/>
              </a:rPr>
              <a:t>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  <a:ln/>
        </p:spPr>
        <p:txBody>
          <a:bodyPr anchor="ctr"/>
          <a:lstStyle/>
          <a:p>
            <a:r>
              <a:rPr lang="zh-CN" altLang="en-US"/>
              <a:t>归约并散发</a:t>
            </a:r>
          </a:p>
        </p:txBody>
      </p:sp>
      <p:sp>
        <p:nvSpPr>
          <p:cNvPr id="327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981200"/>
          </a:xfrm>
          <a:noFill/>
          <a:ln/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/>
              <a:t>MPI_REDUCE_SCATTER(sendbuf, recvbuf, recvcounts, datatype, op, comm)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/>
              <a:t>归约后再执行一次散发操作</a:t>
            </a:r>
          </a:p>
        </p:txBody>
      </p:sp>
      <p:grpSp>
        <p:nvGrpSpPr>
          <p:cNvPr id="327684" name="Group 1028"/>
          <p:cNvGrpSpPr>
            <a:grpSpLocks/>
          </p:cNvGrpSpPr>
          <p:nvPr/>
        </p:nvGrpSpPr>
        <p:grpSpPr bwMode="auto">
          <a:xfrm>
            <a:off x="2743200" y="3276600"/>
            <a:ext cx="3276600" cy="2744788"/>
            <a:chOff x="2473" y="2844"/>
            <a:chExt cx="7560" cy="6240"/>
          </a:xfrm>
        </p:grpSpPr>
        <p:sp>
          <p:nvSpPr>
            <p:cNvPr id="327685" name="Line 1029"/>
            <p:cNvSpPr>
              <a:spLocks noChangeShapeType="1"/>
            </p:cNvSpPr>
            <p:nvPr/>
          </p:nvSpPr>
          <p:spPr bwMode="auto">
            <a:xfrm flipV="1">
              <a:off x="2473" y="2844"/>
              <a:ext cx="0" cy="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686" name="Line 1030"/>
            <p:cNvSpPr>
              <a:spLocks noChangeShapeType="1"/>
            </p:cNvSpPr>
            <p:nvPr/>
          </p:nvSpPr>
          <p:spPr bwMode="auto">
            <a:xfrm>
              <a:off x="2473" y="9084"/>
              <a:ext cx="7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687" name="Group 1031"/>
            <p:cNvGrpSpPr>
              <a:grpSpLocks/>
            </p:cNvGrpSpPr>
            <p:nvPr/>
          </p:nvGrpSpPr>
          <p:grpSpPr bwMode="auto">
            <a:xfrm>
              <a:off x="3193" y="3936"/>
              <a:ext cx="360" cy="3744"/>
              <a:chOff x="3193" y="10176"/>
              <a:chExt cx="360" cy="3744"/>
            </a:xfrm>
          </p:grpSpPr>
          <p:sp>
            <p:nvSpPr>
              <p:cNvPr id="327688" name="Rectangle 1032"/>
              <p:cNvSpPr>
                <a:spLocks noChangeArrowheads="1"/>
              </p:cNvSpPr>
              <p:nvPr/>
            </p:nvSpPr>
            <p:spPr bwMode="auto">
              <a:xfrm>
                <a:off x="3193" y="1329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89" name="Rectangle 1033"/>
              <p:cNvSpPr>
                <a:spLocks noChangeArrowheads="1"/>
              </p:cNvSpPr>
              <p:nvPr/>
            </p:nvSpPr>
            <p:spPr bwMode="auto">
              <a:xfrm>
                <a:off x="3193" y="12672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0" name="Rectangle 1034"/>
              <p:cNvSpPr>
                <a:spLocks noChangeArrowheads="1"/>
              </p:cNvSpPr>
              <p:nvPr/>
            </p:nvSpPr>
            <p:spPr bwMode="auto">
              <a:xfrm>
                <a:off x="3193" y="12048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1" name="Rectangle 1035"/>
              <p:cNvSpPr>
                <a:spLocks noChangeArrowheads="1"/>
              </p:cNvSpPr>
              <p:nvPr/>
            </p:nvSpPr>
            <p:spPr bwMode="auto">
              <a:xfrm>
                <a:off x="3193" y="10800"/>
                <a:ext cx="36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2" name="Rectangle 1036"/>
              <p:cNvSpPr>
                <a:spLocks noChangeArrowheads="1"/>
              </p:cNvSpPr>
              <p:nvPr/>
            </p:nvSpPr>
            <p:spPr bwMode="auto">
              <a:xfrm>
                <a:off x="3193" y="1017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693" name="Group 1037"/>
            <p:cNvGrpSpPr>
              <a:grpSpLocks/>
            </p:cNvGrpSpPr>
            <p:nvPr/>
          </p:nvGrpSpPr>
          <p:grpSpPr bwMode="auto">
            <a:xfrm>
              <a:off x="4453" y="3936"/>
              <a:ext cx="360" cy="3744"/>
              <a:chOff x="3193" y="10176"/>
              <a:chExt cx="360" cy="3744"/>
            </a:xfrm>
          </p:grpSpPr>
          <p:sp>
            <p:nvSpPr>
              <p:cNvPr id="327694" name="Rectangle 1038"/>
              <p:cNvSpPr>
                <a:spLocks noChangeArrowheads="1"/>
              </p:cNvSpPr>
              <p:nvPr/>
            </p:nvSpPr>
            <p:spPr bwMode="auto">
              <a:xfrm>
                <a:off x="3193" y="1329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5" name="Rectangle 1039"/>
              <p:cNvSpPr>
                <a:spLocks noChangeArrowheads="1"/>
              </p:cNvSpPr>
              <p:nvPr/>
            </p:nvSpPr>
            <p:spPr bwMode="auto">
              <a:xfrm>
                <a:off x="3193" y="12672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6" name="Rectangle 1040"/>
              <p:cNvSpPr>
                <a:spLocks noChangeArrowheads="1"/>
              </p:cNvSpPr>
              <p:nvPr/>
            </p:nvSpPr>
            <p:spPr bwMode="auto">
              <a:xfrm>
                <a:off x="3193" y="12048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7" name="Rectangle 1041"/>
              <p:cNvSpPr>
                <a:spLocks noChangeArrowheads="1"/>
              </p:cNvSpPr>
              <p:nvPr/>
            </p:nvSpPr>
            <p:spPr bwMode="auto">
              <a:xfrm>
                <a:off x="3193" y="10800"/>
                <a:ext cx="36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98" name="Rectangle 1042"/>
              <p:cNvSpPr>
                <a:spLocks noChangeArrowheads="1"/>
              </p:cNvSpPr>
              <p:nvPr/>
            </p:nvSpPr>
            <p:spPr bwMode="auto">
              <a:xfrm>
                <a:off x="3193" y="1017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699" name="Group 1043"/>
            <p:cNvGrpSpPr>
              <a:grpSpLocks/>
            </p:cNvGrpSpPr>
            <p:nvPr/>
          </p:nvGrpSpPr>
          <p:grpSpPr bwMode="auto">
            <a:xfrm>
              <a:off x="6793" y="3936"/>
              <a:ext cx="360" cy="3744"/>
              <a:chOff x="3193" y="10176"/>
              <a:chExt cx="360" cy="3744"/>
            </a:xfrm>
          </p:grpSpPr>
          <p:sp>
            <p:nvSpPr>
              <p:cNvPr id="327700" name="Rectangle 1044"/>
              <p:cNvSpPr>
                <a:spLocks noChangeArrowheads="1"/>
              </p:cNvSpPr>
              <p:nvPr/>
            </p:nvSpPr>
            <p:spPr bwMode="auto">
              <a:xfrm>
                <a:off x="3193" y="1329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01" name="Rectangle 1045"/>
              <p:cNvSpPr>
                <a:spLocks noChangeArrowheads="1"/>
              </p:cNvSpPr>
              <p:nvPr/>
            </p:nvSpPr>
            <p:spPr bwMode="auto">
              <a:xfrm>
                <a:off x="3193" y="12672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02" name="Rectangle 1046"/>
              <p:cNvSpPr>
                <a:spLocks noChangeArrowheads="1"/>
              </p:cNvSpPr>
              <p:nvPr/>
            </p:nvSpPr>
            <p:spPr bwMode="auto">
              <a:xfrm>
                <a:off x="3193" y="12048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03" name="Rectangle 1047"/>
              <p:cNvSpPr>
                <a:spLocks noChangeArrowheads="1"/>
              </p:cNvSpPr>
              <p:nvPr/>
            </p:nvSpPr>
            <p:spPr bwMode="auto">
              <a:xfrm>
                <a:off x="3193" y="10800"/>
                <a:ext cx="36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04" name="Rectangle 1048"/>
              <p:cNvSpPr>
                <a:spLocks noChangeArrowheads="1"/>
              </p:cNvSpPr>
              <p:nvPr/>
            </p:nvSpPr>
            <p:spPr bwMode="auto">
              <a:xfrm>
                <a:off x="3193" y="10176"/>
                <a:ext cx="3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05" name="Rectangle 1049"/>
            <p:cNvSpPr>
              <a:spLocks noChangeArrowheads="1"/>
            </p:cNvSpPr>
            <p:nvPr/>
          </p:nvSpPr>
          <p:spPr bwMode="auto">
            <a:xfrm rot="5400000">
              <a:off x="3145" y="8436"/>
              <a:ext cx="3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06" name="Rectangle 1050"/>
            <p:cNvSpPr>
              <a:spLocks noChangeArrowheads="1"/>
            </p:cNvSpPr>
            <p:nvPr/>
          </p:nvSpPr>
          <p:spPr bwMode="auto">
            <a:xfrm rot="5400000">
              <a:off x="4346" y="8436"/>
              <a:ext cx="3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07" name="Rectangle 1051"/>
            <p:cNvSpPr>
              <a:spLocks noChangeArrowheads="1"/>
            </p:cNvSpPr>
            <p:nvPr/>
          </p:nvSpPr>
          <p:spPr bwMode="auto">
            <a:xfrm rot="5400000">
              <a:off x="5510" y="8436"/>
              <a:ext cx="3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08" name="Rectangle 1052"/>
            <p:cNvSpPr>
              <a:spLocks noChangeArrowheads="1"/>
            </p:cNvSpPr>
            <p:nvPr/>
          </p:nvSpPr>
          <p:spPr bwMode="auto">
            <a:xfrm rot="5400000">
              <a:off x="6841" y="8436"/>
              <a:ext cx="3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09" name="Line 1053"/>
            <p:cNvSpPr>
              <a:spLocks noChangeShapeType="1"/>
            </p:cNvSpPr>
            <p:nvPr/>
          </p:nvSpPr>
          <p:spPr bwMode="auto">
            <a:xfrm>
              <a:off x="3733" y="42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0" name="Line 1054"/>
            <p:cNvSpPr>
              <a:spLocks noChangeShapeType="1"/>
            </p:cNvSpPr>
            <p:nvPr/>
          </p:nvSpPr>
          <p:spPr bwMode="auto">
            <a:xfrm>
              <a:off x="5893" y="42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1" name="Line 1055"/>
            <p:cNvSpPr>
              <a:spLocks noChangeShapeType="1"/>
            </p:cNvSpPr>
            <p:nvPr/>
          </p:nvSpPr>
          <p:spPr bwMode="auto">
            <a:xfrm>
              <a:off x="3733" y="51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2" name="Line 1056"/>
            <p:cNvSpPr>
              <a:spLocks noChangeShapeType="1"/>
            </p:cNvSpPr>
            <p:nvPr/>
          </p:nvSpPr>
          <p:spPr bwMode="auto">
            <a:xfrm>
              <a:off x="5893" y="51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3" name="Line 1057"/>
            <p:cNvSpPr>
              <a:spLocks noChangeShapeType="1"/>
            </p:cNvSpPr>
            <p:nvPr/>
          </p:nvSpPr>
          <p:spPr bwMode="auto">
            <a:xfrm>
              <a:off x="3733" y="61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4" name="Line 1058"/>
            <p:cNvSpPr>
              <a:spLocks noChangeShapeType="1"/>
            </p:cNvSpPr>
            <p:nvPr/>
          </p:nvSpPr>
          <p:spPr bwMode="auto">
            <a:xfrm>
              <a:off x="5893" y="61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5" name="Line 1059"/>
            <p:cNvSpPr>
              <a:spLocks noChangeShapeType="1"/>
            </p:cNvSpPr>
            <p:nvPr/>
          </p:nvSpPr>
          <p:spPr bwMode="auto">
            <a:xfrm>
              <a:off x="3733" y="674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6" name="Line 1060"/>
            <p:cNvSpPr>
              <a:spLocks noChangeShapeType="1"/>
            </p:cNvSpPr>
            <p:nvPr/>
          </p:nvSpPr>
          <p:spPr bwMode="auto">
            <a:xfrm>
              <a:off x="5893" y="674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7" name="Line 1061"/>
            <p:cNvSpPr>
              <a:spLocks noChangeShapeType="1"/>
            </p:cNvSpPr>
            <p:nvPr/>
          </p:nvSpPr>
          <p:spPr bwMode="auto">
            <a:xfrm>
              <a:off x="3733" y="736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8" name="Line 1062"/>
            <p:cNvSpPr>
              <a:spLocks noChangeShapeType="1"/>
            </p:cNvSpPr>
            <p:nvPr/>
          </p:nvSpPr>
          <p:spPr bwMode="auto">
            <a:xfrm>
              <a:off x="5893" y="736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19" name="Line 1063"/>
            <p:cNvSpPr>
              <a:spLocks noChangeShapeType="1"/>
            </p:cNvSpPr>
            <p:nvPr/>
          </p:nvSpPr>
          <p:spPr bwMode="auto">
            <a:xfrm>
              <a:off x="7153" y="7368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0" name="Line 1064"/>
            <p:cNvSpPr>
              <a:spLocks noChangeShapeType="1"/>
            </p:cNvSpPr>
            <p:nvPr/>
          </p:nvSpPr>
          <p:spPr bwMode="auto">
            <a:xfrm>
              <a:off x="7333" y="736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1" name="Line 1065"/>
            <p:cNvSpPr>
              <a:spLocks noChangeShapeType="1"/>
            </p:cNvSpPr>
            <p:nvPr/>
          </p:nvSpPr>
          <p:spPr bwMode="auto">
            <a:xfrm>
              <a:off x="3373" y="7836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2" name="Line 1066"/>
            <p:cNvSpPr>
              <a:spLocks noChangeShapeType="1"/>
            </p:cNvSpPr>
            <p:nvPr/>
          </p:nvSpPr>
          <p:spPr bwMode="auto">
            <a:xfrm>
              <a:off x="3373" y="783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3" name="Line 1067"/>
            <p:cNvSpPr>
              <a:spLocks noChangeShapeType="1"/>
            </p:cNvSpPr>
            <p:nvPr/>
          </p:nvSpPr>
          <p:spPr bwMode="auto">
            <a:xfrm>
              <a:off x="7153" y="674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4" name="Line 1068"/>
            <p:cNvSpPr>
              <a:spLocks noChangeShapeType="1"/>
            </p:cNvSpPr>
            <p:nvPr/>
          </p:nvSpPr>
          <p:spPr bwMode="auto">
            <a:xfrm>
              <a:off x="7513" y="6744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5" name="Line 1069"/>
            <p:cNvSpPr>
              <a:spLocks noChangeShapeType="1"/>
            </p:cNvSpPr>
            <p:nvPr/>
          </p:nvSpPr>
          <p:spPr bwMode="auto">
            <a:xfrm>
              <a:off x="4453" y="7992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6" name="Line 1070"/>
            <p:cNvSpPr>
              <a:spLocks noChangeShapeType="1"/>
            </p:cNvSpPr>
            <p:nvPr/>
          </p:nvSpPr>
          <p:spPr bwMode="auto">
            <a:xfrm>
              <a:off x="4453" y="799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7" name="Line 1071"/>
            <p:cNvSpPr>
              <a:spLocks noChangeShapeType="1"/>
            </p:cNvSpPr>
            <p:nvPr/>
          </p:nvSpPr>
          <p:spPr bwMode="auto">
            <a:xfrm>
              <a:off x="7153" y="424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8" name="Line 1072"/>
            <p:cNvSpPr>
              <a:spLocks noChangeShapeType="1"/>
            </p:cNvSpPr>
            <p:nvPr/>
          </p:nvSpPr>
          <p:spPr bwMode="auto">
            <a:xfrm>
              <a:off x="8053" y="4248"/>
              <a:ext cx="0" cy="4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9" name="Line 1073"/>
            <p:cNvSpPr>
              <a:spLocks noChangeShapeType="1"/>
            </p:cNvSpPr>
            <p:nvPr/>
          </p:nvSpPr>
          <p:spPr bwMode="auto">
            <a:xfrm>
              <a:off x="6973" y="830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0" name="Line 1074"/>
            <p:cNvSpPr>
              <a:spLocks noChangeShapeType="1"/>
            </p:cNvSpPr>
            <p:nvPr/>
          </p:nvSpPr>
          <p:spPr bwMode="auto">
            <a:xfrm>
              <a:off x="6973" y="8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1" name="Line 1075"/>
            <p:cNvSpPr>
              <a:spLocks noChangeShapeType="1"/>
            </p:cNvSpPr>
            <p:nvPr/>
          </p:nvSpPr>
          <p:spPr bwMode="auto">
            <a:xfrm>
              <a:off x="7153" y="61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2" name="Line 1076"/>
            <p:cNvSpPr>
              <a:spLocks noChangeShapeType="1"/>
            </p:cNvSpPr>
            <p:nvPr/>
          </p:nvSpPr>
          <p:spPr bwMode="auto">
            <a:xfrm>
              <a:off x="7153" y="518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3" name="Line 1077"/>
            <p:cNvSpPr>
              <a:spLocks noChangeShapeType="1"/>
            </p:cNvSpPr>
            <p:nvPr/>
          </p:nvSpPr>
          <p:spPr bwMode="auto">
            <a:xfrm>
              <a:off x="5713" y="8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4" name="Line 1078"/>
            <p:cNvSpPr>
              <a:spLocks noChangeShapeType="1"/>
            </p:cNvSpPr>
            <p:nvPr/>
          </p:nvSpPr>
          <p:spPr bwMode="auto">
            <a:xfrm flipH="1">
              <a:off x="7513" y="877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763000" cy="256222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400" dirty="0"/>
              <a:t>给定函数</a:t>
            </a:r>
            <a:r>
              <a:rPr lang="en-US" altLang="zh-CN" sz="2400" dirty="0" smtClean="0"/>
              <a:t>f=f(</a:t>
            </a:r>
            <a:r>
              <a:rPr lang="en-US" altLang="zh-CN" sz="2400" dirty="0" err="1" smtClean="0"/>
              <a:t>Input,Output</a:t>
            </a:r>
            <a:r>
              <a:rPr lang="en-US" altLang="zh-CN" sz="2400" dirty="0" smtClean="0"/>
              <a:t>), Input</a:t>
            </a:r>
            <a:r>
              <a:rPr lang="zh-CN" altLang="en-US" sz="2400" dirty="0" smtClean="0"/>
              <a:t>是初始坐标值，</a:t>
            </a:r>
            <a:r>
              <a:rPr lang="en-US" altLang="zh-CN" sz="2400" dirty="0" smtClean="0"/>
              <a:t>Output</a:t>
            </a:r>
            <a:r>
              <a:rPr lang="zh-CN" altLang="en-US" sz="2400" dirty="0" smtClean="0"/>
              <a:t>是返回优化结果</a:t>
            </a:r>
            <a:r>
              <a:rPr lang="zh-CN" altLang="en-US" sz="2400" dirty="0"/>
              <a:t>对应的坐标值。请编程实现如下功能：</a:t>
            </a:r>
          </a:p>
          <a:p>
            <a:pPr algn="l">
              <a:lnSpc>
                <a:spcPct val="90000"/>
              </a:lnSpc>
            </a:pPr>
            <a:r>
              <a:rPr lang="zh-CN" altLang="en-US" sz="2400" dirty="0"/>
              <a:t>各个进程以任意的</a:t>
            </a:r>
            <a:r>
              <a:rPr lang="zh-CN" altLang="en-US" sz="2400" dirty="0" smtClean="0"/>
              <a:t>初始值</a:t>
            </a:r>
            <a:r>
              <a:rPr lang="en-US" altLang="zh-CN" sz="2400" dirty="0" smtClean="0"/>
              <a:t>Input</a:t>
            </a:r>
            <a:r>
              <a:rPr lang="zh-CN" altLang="en-US" sz="2400" dirty="0" smtClean="0"/>
              <a:t>调用</a:t>
            </a:r>
            <a:r>
              <a:rPr lang="en-US" altLang="zh-CN" sz="2400" dirty="0"/>
              <a:t>f</a:t>
            </a:r>
            <a:r>
              <a:rPr lang="zh-CN" altLang="en-US" sz="2400" dirty="0"/>
              <a:t>函数，然后大家都从返回值最小的那个进程得到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Output</a:t>
            </a:r>
            <a:r>
              <a:rPr lang="zh-CN" altLang="en-US" sz="2400" dirty="0" smtClean="0"/>
              <a:t>开始</a:t>
            </a:r>
            <a:r>
              <a:rPr lang="zh-CN" altLang="en-US" sz="2400" dirty="0"/>
              <a:t>进行下一次的调用。直到返回的结果小于某给定的</a:t>
            </a:r>
            <a:r>
              <a:rPr lang="zh-CN" altLang="en-US" sz="2400" dirty="0">
                <a:sym typeface="Symbol" pitchFamily="18" charset="2"/>
              </a:rPr>
              <a:t>时全部进程退出执行。</a:t>
            </a:r>
          </a:p>
          <a:p>
            <a:pPr algn="l">
              <a:lnSpc>
                <a:spcPct val="90000"/>
              </a:lnSpc>
            </a:pPr>
            <a:endParaRPr lang="zh-CN" altLang="en-US" sz="2400" dirty="0"/>
          </a:p>
          <a:p>
            <a:pPr algn="l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779463"/>
          </a:xfrm>
        </p:spPr>
        <p:txBody>
          <a:bodyPr/>
          <a:lstStyle/>
          <a:p>
            <a:r>
              <a:rPr lang="zh-CN" altLang="en-US"/>
              <a:t>大练习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6792"/>
            <a:ext cx="8748391" cy="411480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3200" dirty="0">
                <a:cs typeface="+mn-cs"/>
              </a:rPr>
              <a:t>2-4</a:t>
            </a:r>
            <a:r>
              <a:rPr lang="zh-CN" altLang="en-US" sz="3200" dirty="0">
                <a:cs typeface="+mn-cs"/>
              </a:rPr>
              <a:t>位同学一组，用</a:t>
            </a:r>
            <a:r>
              <a:rPr lang="en-US" altLang="zh-CN" sz="3200" dirty="0" smtClean="0">
                <a:cs typeface="+mn-cs"/>
              </a:rPr>
              <a:t>MPI/</a:t>
            </a:r>
            <a:r>
              <a:rPr lang="en-US" altLang="zh-CN" sz="3200" dirty="0" err="1" smtClean="0">
                <a:cs typeface="+mn-cs"/>
              </a:rPr>
              <a:t>OpenMP</a:t>
            </a:r>
            <a:r>
              <a:rPr lang="en-US" altLang="zh-CN" sz="3200" dirty="0" smtClean="0">
                <a:cs typeface="+mn-cs"/>
              </a:rPr>
              <a:t>/CUDA/</a:t>
            </a:r>
            <a:r>
              <a:rPr lang="en-US" altLang="zh-CN" sz="3200" dirty="0" err="1" smtClean="0">
                <a:cs typeface="+mn-cs"/>
              </a:rPr>
              <a:t>OpenCL</a:t>
            </a:r>
            <a:r>
              <a:rPr lang="en-US" altLang="zh-CN" sz="3200" dirty="0" smtClean="0">
                <a:cs typeface="+mn-cs"/>
              </a:rPr>
              <a:t> </a:t>
            </a:r>
            <a:r>
              <a:rPr lang="zh-CN" altLang="en-US" sz="3200" dirty="0" smtClean="0">
                <a:cs typeface="+mn-cs"/>
              </a:rPr>
              <a:t>等</a:t>
            </a:r>
            <a:r>
              <a:rPr lang="zh-CN" altLang="en-US" sz="3200" dirty="0">
                <a:cs typeface="+mn-cs"/>
              </a:rPr>
              <a:t>实现一种具体的并行算法或者应用。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最终需要递交的内容是：</a:t>
            </a:r>
            <a:r>
              <a:rPr lang="en-US" altLang="zh-CN" dirty="0"/>
              <a:t>1</a:t>
            </a:r>
            <a:r>
              <a:rPr lang="zh-CN" altLang="en-US" dirty="0"/>
              <a:t>程序与运行说明；</a:t>
            </a:r>
            <a:r>
              <a:rPr lang="en-US" altLang="zh-CN" dirty="0"/>
              <a:t>2 </a:t>
            </a:r>
            <a:r>
              <a:rPr lang="zh-CN" altLang="en-US" dirty="0"/>
              <a:t>实现的详细技术</a:t>
            </a:r>
            <a:r>
              <a:rPr lang="zh-CN" altLang="en-US" dirty="0" smtClean="0"/>
              <a:t>报告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组通信的通信功能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一对多</a:t>
            </a:r>
          </a:p>
          <a:p>
            <a:endParaRPr lang="zh-CN" altLang="en-US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多对一</a:t>
            </a:r>
          </a:p>
          <a:p>
            <a:endParaRPr lang="zh-CN" altLang="en-US">
              <a:latin typeface="Times New Roman" pitchFamily="18" charset="0"/>
            </a:endParaRPr>
          </a:p>
          <a:p>
            <a:endParaRPr lang="zh-CN" altLang="en-US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多对多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4038600" y="1981200"/>
            <a:ext cx="2743200" cy="990600"/>
            <a:chOff x="4453" y="8928"/>
            <a:chExt cx="4320" cy="1560"/>
          </a:xfrm>
        </p:grpSpPr>
        <p:grpSp>
          <p:nvGrpSpPr>
            <p:cNvPr id="310277" name="Group 5"/>
            <p:cNvGrpSpPr>
              <a:grpSpLocks/>
            </p:cNvGrpSpPr>
            <p:nvPr/>
          </p:nvGrpSpPr>
          <p:grpSpPr bwMode="auto">
            <a:xfrm>
              <a:off x="4453" y="8928"/>
              <a:ext cx="2880" cy="1560"/>
              <a:chOff x="4453" y="8772"/>
              <a:chExt cx="2880" cy="1560"/>
            </a:xfrm>
          </p:grpSpPr>
          <p:sp>
            <p:nvSpPr>
              <p:cNvPr id="310278" name="Oval 6"/>
              <p:cNvSpPr>
                <a:spLocks noChangeArrowheads="1"/>
              </p:cNvSpPr>
              <p:nvPr/>
            </p:nvSpPr>
            <p:spPr bwMode="auto">
              <a:xfrm>
                <a:off x="5713" y="8772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79" name="Oval 7"/>
              <p:cNvSpPr>
                <a:spLocks noChangeArrowheads="1"/>
              </p:cNvSpPr>
              <p:nvPr/>
            </p:nvSpPr>
            <p:spPr bwMode="auto">
              <a:xfrm>
                <a:off x="5713" y="100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80" name="Oval 8"/>
              <p:cNvSpPr>
                <a:spLocks noChangeArrowheads="1"/>
              </p:cNvSpPr>
              <p:nvPr/>
            </p:nvSpPr>
            <p:spPr bwMode="auto">
              <a:xfrm>
                <a:off x="7021" y="100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81" name="Oval 9"/>
              <p:cNvSpPr>
                <a:spLocks noChangeArrowheads="1"/>
              </p:cNvSpPr>
              <p:nvPr/>
            </p:nvSpPr>
            <p:spPr bwMode="auto">
              <a:xfrm>
                <a:off x="4453" y="100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82" name="Line 10"/>
              <p:cNvSpPr>
                <a:spLocks noChangeShapeType="1"/>
              </p:cNvSpPr>
              <p:nvPr/>
            </p:nvSpPr>
            <p:spPr bwMode="auto">
              <a:xfrm>
                <a:off x="5893" y="9084"/>
                <a:ext cx="0" cy="9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83" name="Line 11"/>
              <p:cNvSpPr>
                <a:spLocks noChangeShapeType="1"/>
              </p:cNvSpPr>
              <p:nvPr/>
            </p:nvSpPr>
            <p:spPr bwMode="auto">
              <a:xfrm>
                <a:off x="5893" y="9084"/>
                <a:ext cx="1260" cy="9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84" name="Line 12"/>
              <p:cNvSpPr>
                <a:spLocks noChangeShapeType="1"/>
              </p:cNvSpPr>
              <p:nvPr/>
            </p:nvSpPr>
            <p:spPr bwMode="auto">
              <a:xfrm flipH="1">
                <a:off x="4633" y="9084"/>
                <a:ext cx="1260" cy="9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285" name="Line 13"/>
            <p:cNvSpPr>
              <a:spLocks noChangeShapeType="1"/>
            </p:cNvSpPr>
            <p:nvPr/>
          </p:nvSpPr>
          <p:spPr bwMode="auto">
            <a:xfrm>
              <a:off x="8773" y="9552"/>
              <a:ext cx="0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4453" y="9084"/>
              <a:ext cx="10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287" name="Group 15"/>
          <p:cNvGrpSpPr>
            <a:grpSpLocks/>
          </p:cNvGrpSpPr>
          <p:nvPr/>
        </p:nvGrpSpPr>
        <p:grpSpPr bwMode="auto">
          <a:xfrm>
            <a:off x="3962400" y="3276600"/>
            <a:ext cx="2628900" cy="990600"/>
            <a:chOff x="4453" y="12046"/>
            <a:chExt cx="4140" cy="1560"/>
          </a:xfrm>
        </p:grpSpPr>
        <p:sp>
          <p:nvSpPr>
            <p:cNvPr id="310288" name="Oval 16"/>
            <p:cNvSpPr>
              <a:spLocks noChangeArrowheads="1"/>
            </p:cNvSpPr>
            <p:nvPr/>
          </p:nvSpPr>
          <p:spPr bwMode="auto">
            <a:xfrm rot="10800000">
              <a:off x="5893" y="1329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89" name="Oval 17"/>
            <p:cNvSpPr>
              <a:spLocks noChangeArrowheads="1"/>
            </p:cNvSpPr>
            <p:nvPr/>
          </p:nvSpPr>
          <p:spPr bwMode="auto">
            <a:xfrm rot="10800000">
              <a:off x="5939" y="1204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0" name="Oval 18"/>
            <p:cNvSpPr>
              <a:spLocks noChangeArrowheads="1"/>
            </p:cNvSpPr>
            <p:nvPr/>
          </p:nvSpPr>
          <p:spPr bwMode="auto">
            <a:xfrm rot="10800000">
              <a:off x="4631" y="1204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1" name="Oval 19"/>
            <p:cNvSpPr>
              <a:spLocks noChangeArrowheads="1"/>
            </p:cNvSpPr>
            <p:nvPr/>
          </p:nvSpPr>
          <p:spPr bwMode="auto">
            <a:xfrm rot="10800000">
              <a:off x="7199" y="1204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 rot="10800000">
              <a:off x="6072" y="12359"/>
              <a:ext cx="0" cy="9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3" name="Line 21"/>
            <p:cNvSpPr>
              <a:spLocks noChangeShapeType="1"/>
            </p:cNvSpPr>
            <p:nvPr/>
          </p:nvSpPr>
          <p:spPr bwMode="auto">
            <a:xfrm rot="10800000">
              <a:off x="4811" y="12358"/>
              <a:ext cx="1260" cy="9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 rot="10800000" flipH="1">
              <a:off x="6071" y="12358"/>
              <a:ext cx="1260" cy="9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5" name="Line 23"/>
            <p:cNvSpPr>
              <a:spLocks noChangeShapeType="1"/>
            </p:cNvSpPr>
            <p:nvPr/>
          </p:nvSpPr>
          <p:spPr bwMode="auto">
            <a:xfrm rot="10800000">
              <a:off x="8593" y="12359"/>
              <a:ext cx="0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6" name="Line 24"/>
            <p:cNvSpPr>
              <a:spLocks noChangeShapeType="1"/>
            </p:cNvSpPr>
            <p:nvPr/>
          </p:nvSpPr>
          <p:spPr bwMode="auto">
            <a:xfrm rot="10800000">
              <a:off x="4453" y="13451"/>
              <a:ext cx="10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297" name="Group 25"/>
          <p:cNvGrpSpPr>
            <a:grpSpLocks/>
          </p:cNvGrpSpPr>
          <p:nvPr/>
        </p:nvGrpSpPr>
        <p:grpSpPr bwMode="auto">
          <a:xfrm>
            <a:off x="4343400" y="4502150"/>
            <a:ext cx="2058988" cy="1289050"/>
            <a:chOff x="4990" y="2999"/>
            <a:chExt cx="3243" cy="2028"/>
          </a:xfrm>
        </p:grpSpPr>
        <p:grpSp>
          <p:nvGrpSpPr>
            <p:cNvPr id="310298" name="Group 26"/>
            <p:cNvGrpSpPr>
              <a:grpSpLocks/>
            </p:cNvGrpSpPr>
            <p:nvPr/>
          </p:nvGrpSpPr>
          <p:grpSpPr bwMode="auto">
            <a:xfrm>
              <a:off x="4990" y="2999"/>
              <a:ext cx="1983" cy="2028"/>
              <a:chOff x="4990" y="3000"/>
              <a:chExt cx="1983" cy="2028"/>
            </a:xfrm>
          </p:grpSpPr>
          <p:sp>
            <p:nvSpPr>
              <p:cNvPr id="310299" name="Oval 27"/>
              <p:cNvSpPr>
                <a:spLocks noChangeArrowheads="1"/>
              </p:cNvSpPr>
              <p:nvPr/>
            </p:nvSpPr>
            <p:spPr bwMode="auto">
              <a:xfrm>
                <a:off x="4990" y="30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0" name="Oval 28"/>
              <p:cNvSpPr>
                <a:spLocks noChangeArrowheads="1"/>
              </p:cNvSpPr>
              <p:nvPr/>
            </p:nvSpPr>
            <p:spPr bwMode="auto">
              <a:xfrm>
                <a:off x="6661" y="30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1" name="Oval 29"/>
              <p:cNvSpPr>
                <a:spLocks noChangeArrowheads="1"/>
              </p:cNvSpPr>
              <p:nvPr/>
            </p:nvSpPr>
            <p:spPr bwMode="auto">
              <a:xfrm>
                <a:off x="4990" y="4716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2" name="Oval 30"/>
              <p:cNvSpPr>
                <a:spLocks noChangeArrowheads="1"/>
              </p:cNvSpPr>
              <p:nvPr/>
            </p:nvSpPr>
            <p:spPr bwMode="auto">
              <a:xfrm>
                <a:off x="6661" y="4716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3" name="Line 31"/>
              <p:cNvSpPr>
                <a:spLocks noChangeShapeType="1"/>
              </p:cNvSpPr>
              <p:nvPr/>
            </p:nvSpPr>
            <p:spPr bwMode="auto">
              <a:xfrm rot="10800000">
                <a:off x="4993" y="3159"/>
                <a:ext cx="0" cy="171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4" name="Line 32"/>
              <p:cNvSpPr>
                <a:spLocks noChangeShapeType="1"/>
              </p:cNvSpPr>
              <p:nvPr/>
            </p:nvSpPr>
            <p:spPr bwMode="auto">
              <a:xfrm rot="10800000">
                <a:off x="5319" y="3159"/>
                <a:ext cx="0" cy="171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5" name="Line 33"/>
              <p:cNvSpPr>
                <a:spLocks noChangeShapeType="1"/>
              </p:cNvSpPr>
              <p:nvPr/>
            </p:nvSpPr>
            <p:spPr bwMode="auto">
              <a:xfrm>
                <a:off x="5173" y="3000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6" name="Line 34"/>
              <p:cNvSpPr>
                <a:spLocks noChangeShapeType="1"/>
              </p:cNvSpPr>
              <p:nvPr/>
            </p:nvSpPr>
            <p:spPr bwMode="auto">
              <a:xfrm>
                <a:off x="5173" y="3312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7" name="Line 35"/>
              <p:cNvSpPr>
                <a:spLocks noChangeShapeType="1"/>
              </p:cNvSpPr>
              <p:nvPr/>
            </p:nvSpPr>
            <p:spPr bwMode="auto">
              <a:xfrm>
                <a:off x="5173" y="4716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8" name="Line 36"/>
              <p:cNvSpPr>
                <a:spLocks noChangeShapeType="1"/>
              </p:cNvSpPr>
              <p:nvPr/>
            </p:nvSpPr>
            <p:spPr bwMode="auto">
              <a:xfrm>
                <a:off x="5173" y="5028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9" name="Line 37"/>
              <p:cNvSpPr>
                <a:spLocks noChangeShapeType="1"/>
              </p:cNvSpPr>
              <p:nvPr/>
            </p:nvSpPr>
            <p:spPr bwMode="auto">
              <a:xfrm rot="10800000">
                <a:off x="6647" y="3159"/>
                <a:ext cx="0" cy="171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10" name="Line 38"/>
              <p:cNvSpPr>
                <a:spLocks noChangeShapeType="1"/>
              </p:cNvSpPr>
              <p:nvPr/>
            </p:nvSpPr>
            <p:spPr bwMode="auto">
              <a:xfrm rot="10800000">
                <a:off x="6973" y="3159"/>
                <a:ext cx="0" cy="171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0311" name="Group 39"/>
              <p:cNvGrpSpPr>
                <a:grpSpLocks/>
              </p:cNvGrpSpPr>
              <p:nvPr/>
            </p:nvGrpSpPr>
            <p:grpSpPr bwMode="auto">
              <a:xfrm>
                <a:off x="5173" y="3156"/>
                <a:ext cx="1701" cy="1803"/>
                <a:chOff x="5173" y="3156"/>
                <a:chExt cx="1620" cy="1716"/>
              </a:xfrm>
            </p:grpSpPr>
            <p:sp>
              <p:nvSpPr>
                <p:cNvPr id="310312" name="Line 40"/>
                <p:cNvSpPr>
                  <a:spLocks noChangeShapeType="1"/>
                </p:cNvSpPr>
                <p:nvPr/>
              </p:nvSpPr>
              <p:spPr bwMode="auto">
                <a:xfrm>
                  <a:off x="5353" y="3156"/>
                  <a:ext cx="1440" cy="156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313" name="Line 41"/>
                <p:cNvSpPr>
                  <a:spLocks noChangeShapeType="1"/>
                </p:cNvSpPr>
                <p:nvPr/>
              </p:nvSpPr>
              <p:spPr bwMode="auto">
                <a:xfrm rot="10800000">
                  <a:off x="5173" y="3312"/>
                  <a:ext cx="1440" cy="156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0314" name="Line 42"/>
            <p:cNvSpPr>
              <a:spLocks noChangeShapeType="1"/>
            </p:cNvSpPr>
            <p:nvPr/>
          </p:nvSpPr>
          <p:spPr bwMode="auto">
            <a:xfrm>
              <a:off x="8233" y="3312"/>
              <a:ext cx="0" cy="12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315" name="Text Box 43"/>
          <p:cNvSpPr txBox="1">
            <a:spLocks noChangeArrowheads="1"/>
          </p:cNvSpPr>
          <p:nvPr/>
        </p:nvSpPr>
        <p:spPr bwMode="auto">
          <a:xfrm>
            <a:off x="27432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ROOT</a:t>
            </a:r>
          </a:p>
        </p:txBody>
      </p:sp>
      <p:sp>
        <p:nvSpPr>
          <p:cNvPr id="310316" name="Text Box 44"/>
          <p:cNvSpPr txBox="1">
            <a:spLocks noChangeArrowheads="1"/>
          </p:cNvSpPr>
          <p:nvPr/>
        </p:nvSpPr>
        <p:spPr bwMode="auto">
          <a:xfrm>
            <a:off x="2819400" y="396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ROOT</a:t>
            </a:r>
          </a:p>
        </p:txBody>
      </p:sp>
      <p:sp>
        <p:nvSpPr>
          <p:cNvPr id="310317" name="Text Box 45"/>
          <p:cNvSpPr txBox="1">
            <a:spLocks noChangeArrowheads="1"/>
          </p:cNvSpPr>
          <p:nvPr/>
        </p:nvSpPr>
        <p:spPr bwMode="auto">
          <a:xfrm>
            <a:off x="6553200" y="1676400"/>
            <a:ext cx="45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310318" name="Text Box 46"/>
          <p:cNvSpPr txBox="1">
            <a:spLocks noChangeArrowheads="1"/>
          </p:cNvSpPr>
          <p:nvPr/>
        </p:nvSpPr>
        <p:spPr bwMode="auto">
          <a:xfrm>
            <a:off x="6400800" y="3048000"/>
            <a:ext cx="45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0319" name="Text Box 47"/>
          <p:cNvSpPr txBox="1">
            <a:spLocks noChangeArrowheads="1"/>
          </p:cNvSpPr>
          <p:nvPr/>
        </p:nvSpPr>
        <p:spPr bwMode="auto">
          <a:xfrm>
            <a:off x="6172200" y="4314825"/>
            <a:ext cx="45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spcBef>
                <a:spcPct val="50000"/>
              </a:spcBef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310320" name="Text Box 48"/>
          <p:cNvSpPr txBox="1">
            <a:spLocks noChangeArrowheads="1"/>
          </p:cNvSpPr>
          <p:nvPr/>
        </p:nvSpPr>
        <p:spPr bwMode="auto">
          <a:xfrm>
            <a:off x="64008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10321" name="Text Box 49"/>
          <p:cNvSpPr txBox="1">
            <a:spLocks noChangeArrowheads="1"/>
          </p:cNvSpPr>
          <p:nvPr/>
        </p:nvSpPr>
        <p:spPr bwMode="auto">
          <a:xfrm>
            <a:off x="6629400" y="1905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3112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123113" cy="1908175"/>
          </a:xfrm>
        </p:spPr>
        <p:txBody>
          <a:bodyPr/>
          <a:lstStyle/>
          <a:p>
            <a:r>
              <a:rPr lang="zh-CN" altLang="en-US" sz="2800"/>
              <a:t>若使用一对多或者多对一通信，则各个进程所使用的</a:t>
            </a:r>
            <a:r>
              <a:rPr lang="en-US" altLang="zh-CN" sz="2800"/>
              <a:t>ROOT</a:t>
            </a:r>
            <a:r>
              <a:rPr lang="zh-CN" altLang="en-US" sz="2800"/>
              <a:t>值必须都是相同的</a:t>
            </a:r>
          </a:p>
          <a:p>
            <a:r>
              <a:rPr lang="zh-CN" altLang="en-US" sz="2800"/>
              <a:t>否则，该组通信将无法正常完成。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838200" y="1447800"/>
            <a:ext cx="792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广播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MPI_BCAST(buffer,count,datatype,root,comm)</a:t>
            </a:r>
            <a:endParaRPr lang="en-US" altLang="zh-CN" sz="2000">
              <a:latin typeface="Times New Roman" pitchFamily="18" charset="0"/>
            </a:endParaRPr>
          </a:p>
          <a:p>
            <a:pPr lvl="1"/>
            <a:r>
              <a:rPr lang="zh-CN" altLang="en-US">
                <a:latin typeface="Times New Roman" pitchFamily="18" charset="0"/>
              </a:rPr>
              <a:t>将一个进程的数据传递给其它所有进程</a:t>
            </a:r>
          </a:p>
          <a:p>
            <a:pPr lvl="1"/>
            <a:endParaRPr lang="zh-CN" altLang="en-US">
              <a:latin typeface="Times New Roman" pitchFamily="18" charset="0"/>
            </a:endParaRPr>
          </a:p>
          <a:p>
            <a:pPr lvl="1"/>
            <a:endParaRPr lang="zh-CN" altLang="en-US">
              <a:latin typeface="Times New Roman" pitchFamily="18" charset="0"/>
            </a:endParaRPr>
          </a:p>
          <a:p>
            <a:pPr lvl="1"/>
            <a:endParaRPr lang="zh-CN" altLang="en-US">
              <a:latin typeface="Times New Roman" pitchFamily="18" charset="0"/>
            </a:endParaRPr>
          </a:p>
          <a:p>
            <a:pPr lvl="1"/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609600" y="3581400"/>
          <a:ext cx="8001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41" name="文档" r:id="rId4" imgW="5486400" imgH="1439280" progId="Word.Document.8">
                  <p:embed/>
                </p:oleObj>
              </mc:Choice>
              <mc:Fallback>
                <p:oleObj name="文档" r:id="rId4" imgW="5486400" imgH="14392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8001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13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8888" y="2392363"/>
            <a:ext cx="6781800" cy="22082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printf(</a:t>
            </a:r>
            <a:r>
              <a:rPr lang="en-US" altLang="zh-CN" sz="2000">
                <a:latin typeface="Times New Roman"/>
              </a:rPr>
              <a:t>“</a:t>
            </a:r>
            <a:r>
              <a:rPr lang="en-US" altLang="zh-CN" sz="2000"/>
              <a:t>before read n=%d\n</a:t>
            </a:r>
            <a:r>
              <a:rPr lang="en-US" altLang="zh-CN" sz="2000">
                <a:latin typeface="Times New Roman"/>
              </a:rPr>
              <a:t>”</a:t>
            </a:r>
            <a:r>
              <a:rPr lang="en-US" altLang="zh-CN" sz="2000"/>
              <a:t>,n);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if (myid==0)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scanf(&amp;n);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MPI_Bcast(&amp;n,1,MPI_INT,0,comm);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printf(</a:t>
            </a:r>
            <a:r>
              <a:rPr lang="en-US" altLang="zh-CN" sz="2000">
                <a:latin typeface="Times New Roman"/>
              </a:rPr>
              <a:t>“</a:t>
            </a:r>
            <a:r>
              <a:rPr lang="en-US" altLang="zh-CN" sz="2000"/>
              <a:t>after broadcast n=%d\n</a:t>
            </a:r>
            <a:r>
              <a:rPr lang="en-US" altLang="zh-CN" sz="2000">
                <a:latin typeface="Times New Roman"/>
              </a:rPr>
              <a:t>”</a:t>
            </a:r>
            <a:r>
              <a:rPr lang="en-US" altLang="zh-CN" sz="2000"/>
              <a:t>,n);</a:t>
            </a:r>
          </a:p>
        </p:txBody>
      </p:sp>
      <p:sp>
        <p:nvSpPr>
          <p:cNvPr id="313348" name="AutoShape 1028"/>
          <p:cNvSpPr>
            <a:spLocks noChangeArrowheads="1"/>
          </p:cNvSpPr>
          <p:nvPr/>
        </p:nvSpPr>
        <p:spPr bwMode="auto">
          <a:xfrm>
            <a:off x="6011863" y="3716338"/>
            <a:ext cx="504825" cy="50482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8" cy="609600"/>
          </a:xfrm>
        </p:spPr>
        <p:txBody>
          <a:bodyPr/>
          <a:lstStyle/>
          <a:p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MPI_BCAST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#include "mpi.h"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#include &lt;stdlib.h&gt;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int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main( int argc, char **argv)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int rank, size, ret, passed, i, *test_array;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/* Set up MPI */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MPI_Init(&amp;argc, &amp;argv);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MPI_Comm_rank(MPI_COMM_WORLD, &amp;rank);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MPI_Comm_size(MPI_COMM_WORLD, &amp;size);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test_array = (int *)malloc(size*sizeof(int));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for (i=0; i &lt; size; i++) 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	    test_array[i] = i+rank;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MPI_Bcast(test_array, size, MPI_INT, 0, MPI_COMM_WORLD);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    MPI_Finalize();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1143000" y="3352800"/>
          <a:ext cx="69342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9" name="文档" r:id="rId4" imgW="5229720" imgH="2337840" progId="Word.Document.8">
                  <p:embed/>
                </p:oleObj>
              </mc:Choice>
              <mc:Fallback>
                <p:oleObj name="文档" r:id="rId4" imgW="5229720" imgH="23378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69342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组通信（续）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0" y="12192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>
                <a:latin typeface="Times New Roman" pitchFamily="18" charset="0"/>
              </a:rPr>
              <a:t>收集</a:t>
            </a:r>
            <a:r>
              <a:rPr lang="en-US" altLang="zh-CN" sz="2000">
                <a:latin typeface="Times New Roman" pitchFamily="18" charset="0"/>
              </a:rPr>
              <a:t>MPI_GATHER(sendbuf, sendcount, sendtype, recvbuf, recvcount, recvtype, root , comm)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注意： </a:t>
            </a:r>
            <a:r>
              <a:rPr lang="en-US" altLang="zh-CN" sz="2000">
                <a:latin typeface="Times New Roman" pitchFamily="18" charset="0"/>
              </a:rPr>
              <a:t>sendcount=recvcount</a:t>
            </a:r>
            <a:r>
              <a:rPr lang="zh-CN" altLang="en-US" sz="2000">
                <a:latin typeface="Times New Roman" pitchFamily="18" charset="0"/>
              </a:rPr>
              <a:t>，即所有进程需要提供的相同数据类型的数据的个数是一样的，而且和接收进程指定的接收数据的个数相同，虽然接收进程实际接收个数＝</a:t>
            </a:r>
            <a:r>
              <a:rPr lang="en-US" altLang="zh-CN" sz="2000">
                <a:latin typeface="Times New Roman" pitchFamily="18" charset="0"/>
              </a:rPr>
              <a:t>recvcount*N</a:t>
            </a:r>
            <a:r>
              <a:rPr lang="zh-CN" altLang="en-US" sz="200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1944</TotalTime>
  <Words>2021</Words>
  <Application>Microsoft Office PowerPoint</Application>
  <PresentationFormat>全屏显示(4:3)</PresentationFormat>
  <Paragraphs>371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Arial</vt:lpstr>
      <vt:lpstr>Symbol</vt:lpstr>
      <vt:lpstr>Tahoma</vt:lpstr>
      <vt:lpstr>Times New Roman</vt:lpstr>
      <vt:lpstr>Wingdings</vt:lpstr>
      <vt:lpstr>Blends</vt:lpstr>
      <vt:lpstr>文档</vt:lpstr>
      <vt:lpstr>计算科学与工程中的 并行编程技术 Parallel Programming Technology in Computational Science and Engineering  </vt:lpstr>
      <vt:lpstr>MPI组通信</vt:lpstr>
      <vt:lpstr>PowerPoint 演示文稿</vt:lpstr>
      <vt:lpstr>PowerPoint 演示文稿</vt:lpstr>
      <vt:lpstr>注意</vt:lpstr>
      <vt:lpstr>PowerPoint 演示文稿</vt:lpstr>
      <vt:lpstr>示例</vt:lpstr>
      <vt:lpstr>MPI_BCAST</vt:lpstr>
      <vt:lpstr>PowerPoint 演示文稿</vt:lpstr>
      <vt:lpstr>PowerPoint 演示文稿</vt:lpstr>
      <vt:lpstr>组通信（续）</vt:lpstr>
      <vt:lpstr>MPI_ALLGATHER</vt:lpstr>
      <vt:lpstr>MPI_ALLGATHER的几种实现算法</vt:lpstr>
      <vt:lpstr>MPI_ALLGATHER的几种实现算法</vt:lpstr>
      <vt:lpstr>PowerPoint 演示文稿</vt:lpstr>
      <vt:lpstr>PowerPoint 演示文稿</vt:lpstr>
      <vt:lpstr>示例</vt:lpstr>
      <vt:lpstr>例子（1）</vt:lpstr>
      <vt:lpstr>例子（2）</vt:lpstr>
      <vt:lpstr>PowerPoint 演示文稿</vt:lpstr>
      <vt:lpstr>PowerPoint 演示文稿</vt:lpstr>
      <vt:lpstr>MPI_REDUCE</vt:lpstr>
      <vt:lpstr>MPI_REDUCE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MPI_ALLREDUCE</vt:lpstr>
      <vt:lpstr>归约并散发</vt:lpstr>
      <vt:lpstr>练习</vt:lpstr>
      <vt:lpstr>大练习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DUZH</dc:creator>
  <cp:lastModifiedBy>DUZH</cp:lastModifiedBy>
  <cp:revision>133</cp:revision>
  <cp:lastPrinted>1601-01-01T00:00:00Z</cp:lastPrinted>
  <dcterms:created xsi:type="dcterms:W3CDTF">1601-01-01T00:00:00Z</dcterms:created>
  <dcterms:modified xsi:type="dcterms:W3CDTF">2017-03-23T02:40:06Z</dcterms:modified>
</cp:coreProperties>
</file>