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9BBA-0DB7-480B-B2CD-ED4143AC75A4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F1D6-CC09-49F3-BE5D-BEAAF869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svg"/><Relationship Id="rId38" Type="http://schemas.openxmlformats.org/officeDocument/2006/relationships/image" Target="../media/image38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svg"/><Relationship Id="rId8" Type="http://schemas.openxmlformats.org/officeDocument/2006/relationships/image" Target="../media/image8.sv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94" y="2093648"/>
            <a:ext cx="5602706" cy="1007395"/>
          </a:xfrm>
        </p:spPr>
        <p:txBody>
          <a:bodyPr/>
          <a:lstStyle/>
          <a:p>
            <a:r>
              <a:rPr lang="en-US" dirty="0" err="1"/>
              <a:t>GxP</a:t>
            </a:r>
            <a:r>
              <a:rPr lang="en-US" dirty="0"/>
              <a:t> Prime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1043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Track: Healthcare</a:t>
            </a:r>
          </a:p>
          <a:p>
            <a:pPr algn="l"/>
            <a:r>
              <a:rPr lang="en-US" dirty="0"/>
              <a:t>Use Case: Compliance &amp; Regulations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28" y="79174"/>
            <a:ext cx="4130949" cy="156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037" y="265933"/>
            <a:ext cx="9144000" cy="7787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Proposed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94" y="133294"/>
            <a:ext cx="2602812" cy="989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735DB9-770A-ED46-BF0D-227E82407CB5}"/>
              </a:ext>
            </a:extLst>
          </p:cNvPr>
          <p:cNvGrpSpPr/>
          <p:nvPr/>
        </p:nvGrpSpPr>
        <p:grpSpPr>
          <a:xfrm>
            <a:off x="314680" y="1129781"/>
            <a:ext cx="2197854" cy="1490710"/>
            <a:chOff x="1707722" y="632175"/>
            <a:chExt cx="3363492" cy="20220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32AAC3F-21E8-634A-8571-FC328351C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7867"/>
            <a:stretch/>
          </p:blipFill>
          <p:spPr>
            <a:xfrm>
              <a:off x="2958514" y="1684180"/>
              <a:ext cx="952500" cy="970070"/>
            </a:xfrm>
            <a:prstGeom prst="rect">
              <a:avLst/>
            </a:prstGeom>
          </p:spPr>
        </p:pic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D9106A4A-7975-F740-95A6-75A1654A0780}"/>
                </a:ext>
              </a:extLst>
            </p:cNvPr>
            <p:cNvSpPr/>
            <p:nvPr/>
          </p:nvSpPr>
          <p:spPr>
            <a:xfrm>
              <a:off x="3650786" y="1091779"/>
              <a:ext cx="1420428" cy="343825"/>
            </a:xfrm>
            <a:prstGeom prst="wedgeRoundRectCallout">
              <a:avLst>
                <a:gd name="adj1" fmla="val -58958"/>
                <a:gd name="adj2" fmla="val 137890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Introducing CT-X500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F0D67C2-3E24-4B46-87DC-287D2D38C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15340"/>
            <a:stretch/>
          </p:blipFill>
          <p:spPr>
            <a:xfrm>
              <a:off x="4248550" y="1524104"/>
              <a:ext cx="609600" cy="64511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8971C52-E845-6940-BAED-551D34FEB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18835"/>
            <a:stretch/>
          </p:blipFill>
          <p:spPr>
            <a:xfrm>
              <a:off x="2739346" y="632175"/>
              <a:ext cx="609600" cy="6184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9338E-F5DB-1E44-981E-7FEA96734FE5}"/>
                </a:ext>
              </a:extLst>
            </p:cNvPr>
            <p:cNvSpPr txBox="1"/>
            <p:nvPr/>
          </p:nvSpPr>
          <p:spPr>
            <a:xfrm>
              <a:off x="2783187" y="837359"/>
              <a:ext cx="577049" cy="271365"/>
            </a:xfrm>
            <a:prstGeom prst="rect">
              <a:avLst/>
            </a:prstGeom>
            <a:noFill/>
            <a:ln cap="flat">
              <a:noFill/>
              <a:prstDash val="solid"/>
              <a:miter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2005</a:t>
              </a:r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964122-FA14-A844-B1D7-7FB16EFCA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31601"/>
            <a:stretch/>
          </p:blipFill>
          <p:spPr>
            <a:xfrm>
              <a:off x="1707722" y="1250653"/>
              <a:ext cx="1247632" cy="105817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23AAFB-3ECB-A14D-A424-50B7E02B0E36}"/>
              </a:ext>
            </a:extLst>
          </p:cNvPr>
          <p:cNvGrpSpPr/>
          <p:nvPr/>
        </p:nvGrpSpPr>
        <p:grpSpPr>
          <a:xfrm>
            <a:off x="3609778" y="1187490"/>
            <a:ext cx="1799701" cy="1401402"/>
            <a:chOff x="8438227" y="766848"/>
            <a:chExt cx="2554449" cy="188740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DCB3C73-59E6-1544-A805-730CEF504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b="18125"/>
            <a:stretch/>
          </p:blipFill>
          <p:spPr>
            <a:xfrm>
              <a:off x="8438227" y="1577757"/>
              <a:ext cx="444193" cy="1076493"/>
            </a:xfrm>
            <a:prstGeom prst="rect">
              <a:avLst/>
            </a:prstGeom>
          </p:spPr>
        </p:pic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CA34EDB3-3B3C-A740-99A9-F0521D663888}"/>
                </a:ext>
              </a:extLst>
            </p:cNvPr>
            <p:cNvSpPr/>
            <p:nvPr/>
          </p:nvSpPr>
          <p:spPr>
            <a:xfrm>
              <a:off x="9070232" y="766848"/>
              <a:ext cx="1258382" cy="810909"/>
            </a:xfrm>
            <a:prstGeom prst="wedgeRoundRectCallout">
              <a:avLst>
                <a:gd name="adj1" fmla="val -68739"/>
                <a:gd name="adj2" fmla="val 6926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GxP</a:t>
              </a:r>
              <a:r>
                <a:rPr lang="en-US" sz="900" dirty="0"/>
                <a:t>? </a:t>
              </a:r>
            </a:p>
            <a:p>
              <a:pPr algn="ctr"/>
              <a:r>
                <a:rPr lang="en-US" sz="900" dirty="0"/>
                <a:t>How? When? Where? Who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30CF61-1622-CF45-B0BF-E7444B6CE785}"/>
                </a:ext>
              </a:extLst>
            </p:cNvPr>
            <p:cNvGrpSpPr/>
            <p:nvPr/>
          </p:nvGrpSpPr>
          <p:grpSpPr>
            <a:xfrm>
              <a:off x="8438227" y="1050219"/>
              <a:ext cx="519516" cy="514350"/>
              <a:chOff x="5610350" y="2838451"/>
              <a:chExt cx="519516" cy="51435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DAFDACFB-E968-E14D-B62D-C977C1A09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18219"/>
              <a:stretch/>
            </p:blipFill>
            <p:spPr>
              <a:xfrm>
                <a:off x="5619750" y="2838451"/>
                <a:ext cx="442383" cy="5143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74F8F5-F2CA-8347-BC94-674897A81E8B}"/>
                  </a:ext>
                </a:extLst>
              </p:cNvPr>
              <p:cNvSpPr txBox="1"/>
              <p:nvPr/>
            </p:nvSpPr>
            <p:spPr>
              <a:xfrm>
                <a:off x="5610350" y="2873477"/>
                <a:ext cx="519516" cy="29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FDA</a:t>
                </a: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F1DD82D-ABF8-A849-AED9-F67F9E5D2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18219"/>
            <a:stretch/>
          </p:blipFill>
          <p:spPr>
            <a:xfrm>
              <a:off x="10040176" y="1577757"/>
              <a:ext cx="952500" cy="107649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A3C887-51A6-0C43-B5E3-D49848AC05C9}"/>
              </a:ext>
            </a:extLst>
          </p:cNvPr>
          <p:cNvGrpSpPr/>
          <p:nvPr/>
        </p:nvGrpSpPr>
        <p:grpSpPr>
          <a:xfrm>
            <a:off x="6660733" y="1187490"/>
            <a:ext cx="1771926" cy="1391523"/>
            <a:chOff x="1506994" y="3896183"/>
            <a:chExt cx="2939715" cy="226130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80054-8FE3-8049-B293-61C6F5847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b="18219"/>
            <a:stretch/>
          </p:blipFill>
          <p:spPr>
            <a:xfrm>
              <a:off x="1506994" y="4977094"/>
              <a:ext cx="952500" cy="96590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705F235-000B-5A42-BAD8-376940B8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r="-2853" b="17376"/>
            <a:stretch/>
          </p:blipFill>
          <p:spPr>
            <a:xfrm>
              <a:off x="3963403" y="5213455"/>
              <a:ext cx="483306" cy="493183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04BABCF-4F8C-7F42-8D06-A65C03789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 b="17144"/>
            <a:stretch/>
          </p:blipFill>
          <p:spPr>
            <a:xfrm>
              <a:off x="2610220" y="3896183"/>
              <a:ext cx="952500" cy="978605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03701C7-FBFF-3C41-A21F-C3E16680A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 b="18219"/>
            <a:stretch/>
          </p:blipFill>
          <p:spPr>
            <a:xfrm>
              <a:off x="2610220" y="5089984"/>
              <a:ext cx="952500" cy="106750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4AEEF046-EF32-774D-821E-05D150E7E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 b="21087"/>
            <a:stretch/>
          </p:blipFill>
          <p:spPr>
            <a:xfrm>
              <a:off x="3105256" y="4701928"/>
              <a:ext cx="583325" cy="570794"/>
            </a:xfrm>
            <a:prstGeom prst="rect">
              <a:avLst/>
            </a:prstGeom>
          </p:spPr>
        </p:pic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628F24F-8347-5740-852C-CFFE55896DF7}"/>
              </a:ext>
            </a:extLst>
          </p:cNvPr>
          <p:cNvSpPr/>
          <p:nvPr/>
        </p:nvSpPr>
        <p:spPr>
          <a:xfrm>
            <a:off x="8702426" y="1851653"/>
            <a:ext cx="675014" cy="2198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B5BE9B-6AE4-264C-9C26-32D9C13E4959}"/>
              </a:ext>
            </a:extLst>
          </p:cNvPr>
          <p:cNvSpPr txBox="1"/>
          <p:nvPr/>
        </p:nvSpPr>
        <p:spPr>
          <a:xfrm>
            <a:off x="2568244" y="1585736"/>
            <a:ext cx="7986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+mj-lt"/>
              </a:rPr>
              <a:t>10yrs later</a:t>
            </a:r>
          </a:p>
          <a:p>
            <a:r>
              <a:rPr lang="en-US" sz="1600" b="1" dirty="0">
                <a:latin typeface="Cooper Black" panose="0208090404030B020404" pitchFamily="18" charset="77"/>
              </a:rPr>
              <a:t>.    .    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75AE3-2FEC-9949-A54E-E973BDA3DD88}"/>
              </a:ext>
            </a:extLst>
          </p:cNvPr>
          <p:cNvSpPr txBox="1"/>
          <p:nvPr/>
        </p:nvSpPr>
        <p:spPr>
          <a:xfrm>
            <a:off x="3163715" y="1608110"/>
            <a:ext cx="345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08EF2B-FEC6-5541-B0B9-29575468B55B}"/>
              </a:ext>
            </a:extLst>
          </p:cNvPr>
          <p:cNvGrpSpPr/>
          <p:nvPr/>
        </p:nvGrpSpPr>
        <p:grpSpPr>
          <a:xfrm>
            <a:off x="9363729" y="1107889"/>
            <a:ext cx="2444449" cy="1576792"/>
            <a:chOff x="7945343" y="3994823"/>
            <a:chExt cx="3047333" cy="20228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405C65B-25DA-8743-A304-BC6D60104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7945343" y="4162315"/>
              <a:ext cx="1173743" cy="185533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105C4E3-EDE1-CA4A-8539-DA9FB8ACC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31601"/>
            <a:stretch/>
          </p:blipFill>
          <p:spPr>
            <a:xfrm>
              <a:off x="9745044" y="3994823"/>
              <a:ext cx="1247632" cy="1058177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AB63D3B-7CB6-C04A-A957-7727B5BD3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 b="21636"/>
            <a:stretch/>
          </p:blipFill>
          <p:spPr>
            <a:xfrm>
              <a:off x="9892610" y="4164433"/>
              <a:ext cx="952500" cy="92555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8D7FFB-9A13-A642-8A22-1FEF2564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532214" y="4821386"/>
              <a:ext cx="319243" cy="799960"/>
            </a:xfrm>
            <a:prstGeom prst="rect">
              <a:avLst/>
            </a:prstGeom>
            <a:noFill/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B8A33FC-E35B-1D40-9AB6-44F217FA0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 b="26216"/>
            <a:stretch/>
          </p:blipFill>
          <p:spPr>
            <a:xfrm>
              <a:off x="9745044" y="5183623"/>
              <a:ext cx="823354" cy="759377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019FC1-C32C-5D44-ACAA-C3A179251650}"/>
              </a:ext>
            </a:extLst>
          </p:cNvPr>
          <p:cNvCxnSpPr/>
          <p:nvPr/>
        </p:nvCxnSpPr>
        <p:spPr>
          <a:xfrm>
            <a:off x="332608" y="2925157"/>
            <a:ext cx="11493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29B30311-EA3A-654D-A2A6-D62FCCF16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67"/>
          <a:stretch/>
        </p:blipFill>
        <p:spPr>
          <a:xfrm>
            <a:off x="1187713" y="5278169"/>
            <a:ext cx="622406" cy="715153"/>
          </a:xfrm>
          <a:prstGeom prst="rect">
            <a:avLst/>
          </a:prstGeom>
        </p:spPr>
      </p:pic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777B484A-3354-E642-9C58-CD2A88AF0022}"/>
              </a:ext>
            </a:extLst>
          </p:cNvPr>
          <p:cNvSpPr/>
          <p:nvPr/>
        </p:nvSpPr>
        <p:spPr>
          <a:xfrm>
            <a:off x="1640074" y="4841440"/>
            <a:ext cx="928170" cy="253474"/>
          </a:xfrm>
          <a:prstGeom prst="wedgeRoundRectCallout">
            <a:avLst>
              <a:gd name="adj1" fmla="val -58958"/>
              <a:gd name="adj2" fmla="val 1378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Introducing CT-2500x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04AA6CD-59C4-0C4A-B00F-06EAB7DE7F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8835"/>
          <a:stretch/>
        </p:blipFill>
        <p:spPr>
          <a:xfrm>
            <a:off x="1044499" y="4502612"/>
            <a:ext cx="398340" cy="4559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00BFF42-0351-2041-A623-8361A9A441F0}"/>
              </a:ext>
            </a:extLst>
          </p:cNvPr>
          <p:cNvSpPr txBox="1"/>
          <p:nvPr/>
        </p:nvSpPr>
        <p:spPr>
          <a:xfrm>
            <a:off x="1073146" y="4653877"/>
            <a:ext cx="377069" cy="200055"/>
          </a:xfrm>
          <a:prstGeom prst="rect">
            <a:avLst/>
          </a:prstGeom>
          <a:noFill/>
          <a:ln cap="flat">
            <a:noFill/>
            <a:prstDash val="solid"/>
            <a:miter/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2018</a:t>
            </a:r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A13BCE4-8FC1-4E48-85CB-5F1313C0B3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31601"/>
          <a:stretch/>
        </p:blipFill>
        <p:spPr>
          <a:xfrm>
            <a:off x="370390" y="4958565"/>
            <a:ext cx="815258" cy="78010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5CB5028-EF7E-5D47-8BDE-2222AEC558E6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b="21128"/>
          <a:stretch/>
        </p:blipFill>
        <p:spPr>
          <a:xfrm>
            <a:off x="1959365" y="5201565"/>
            <a:ext cx="608879" cy="595493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4BB44F83-50D7-0245-8131-84A93E43BEC0}"/>
              </a:ext>
            </a:extLst>
          </p:cNvPr>
          <p:cNvSpPr/>
          <p:nvPr/>
        </p:nvSpPr>
        <p:spPr>
          <a:xfrm>
            <a:off x="2675468" y="5524589"/>
            <a:ext cx="2517422" cy="715140"/>
          </a:xfrm>
          <a:custGeom>
            <a:avLst/>
            <a:gdLst>
              <a:gd name="connsiteX0" fmla="*/ 0 w 3747911"/>
              <a:gd name="connsiteY0" fmla="*/ 0 h 715140"/>
              <a:gd name="connsiteX1" fmla="*/ 1512711 w 3747911"/>
              <a:gd name="connsiteY1" fmla="*/ 711200 h 715140"/>
              <a:gd name="connsiteX2" fmla="*/ 3747911 w 3747911"/>
              <a:gd name="connsiteY2" fmla="*/ 304800 h 715140"/>
              <a:gd name="connsiteX3" fmla="*/ 3747911 w 3747911"/>
              <a:gd name="connsiteY3" fmla="*/ 304800 h 71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911" h="715140">
                <a:moveTo>
                  <a:pt x="0" y="0"/>
                </a:moveTo>
                <a:cubicBezTo>
                  <a:pt x="444029" y="330200"/>
                  <a:pt x="888059" y="660400"/>
                  <a:pt x="1512711" y="711200"/>
                </a:cubicBezTo>
                <a:cubicBezTo>
                  <a:pt x="2137363" y="762000"/>
                  <a:pt x="3747911" y="304800"/>
                  <a:pt x="3747911" y="304800"/>
                </a:cubicBezTo>
                <a:lnTo>
                  <a:pt x="3747911" y="304800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0726773-EC3E-3B41-913B-0096D53A7A7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409479" y="4745622"/>
            <a:ext cx="1476453" cy="166347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DD7881D6-33BB-AB40-94C2-A38A2EF2AAB0}"/>
              </a:ext>
            </a:extLst>
          </p:cNvPr>
          <p:cNvSpPr/>
          <p:nvPr/>
        </p:nvSpPr>
        <p:spPr>
          <a:xfrm>
            <a:off x="2978158" y="4029141"/>
            <a:ext cx="2343705" cy="1154097"/>
          </a:xfrm>
          <a:custGeom>
            <a:avLst/>
            <a:gdLst>
              <a:gd name="connsiteX0" fmla="*/ 0 w 2343705"/>
              <a:gd name="connsiteY0" fmla="*/ 0 h 1154097"/>
              <a:gd name="connsiteX1" fmla="*/ 941033 w 2343705"/>
              <a:gd name="connsiteY1" fmla="*/ 772358 h 1154097"/>
              <a:gd name="connsiteX2" fmla="*/ 2343705 w 2343705"/>
              <a:gd name="connsiteY2" fmla="*/ 1154097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3705" h="1154097">
                <a:moveTo>
                  <a:pt x="0" y="0"/>
                </a:moveTo>
                <a:cubicBezTo>
                  <a:pt x="275208" y="290004"/>
                  <a:pt x="550416" y="580009"/>
                  <a:pt x="941033" y="772358"/>
                </a:cubicBezTo>
                <a:cubicBezTo>
                  <a:pt x="1331650" y="964707"/>
                  <a:pt x="1837677" y="1059402"/>
                  <a:pt x="2343705" y="115409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76CF6E-245A-A84F-B8F7-4166DCBDAF22}"/>
              </a:ext>
            </a:extLst>
          </p:cNvPr>
          <p:cNvGrpSpPr/>
          <p:nvPr/>
        </p:nvGrpSpPr>
        <p:grpSpPr>
          <a:xfrm>
            <a:off x="5506443" y="3047430"/>
            <a:ext cx="1799701" cy="1284396"/>
            <a:chOff x="8438227" y="924431"/>
            <a:chExt cx="2554449" cy="172981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4E24F062-B78C-6241-9C37-1571BBB65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b="18125"/>
            <a:stretch/>
          </p:blipFill>
          <p:spPr>
            <a:xfrm>
              <a:off x="8438227" y="1577757"/>
              <a:ext cx="444193" cy="1076493"/>
            </a:xfrm>
            <a:prstGeom prst="rect">
              <a:avLst/>
            </a:prstGeom>
          </p:spPr>
        </p:pic>
        <p:sp>
          <p:nvSpPr>
            <p:cNvPr id="47" name="Rounded Rectangular Callout 46">
              <a:extLst>
                <a:ext uri="{FF2B5EF4-FFF2-40B4-BE49-F238E27FC236}">
                  <a16:creationId xmlns:a16="http://schemas.microsoft.com/office/drawing/2014/main" id="{2474EBA5-7ADF-BB43-BF09-2D3022A6E058}"/>
                </a:ext>
              </a:extLst>
            </p:cNvPr>
            <p:cNvSpPr/>
            <p:nvPr/>
          </p:nvSpPr>
          <p:spPr>
            <a:xfrm>
              <a:off x="9065108" y="924431"/>
              <a:ext cx="1258382" cy="810910"/>
            </a:xfrm>
            <a:prstGeom prst="wedgeRoundRectCallout">
              <a:avLst>
                <a:gd name="adj1" fmla="val -73795"/>
                <a:gd name="adj2" fmla="val 48418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GxP</a:t>
              </a:r>
              <a:r>
                <a:rPr lang="en-US" sz="900" dirty="0"/>
                <a:t>? </a:t>
              </a:r>
            </a:p>
            <a:p>
              <a:pPr algn="ctr"/>
              <a:r>
                <a:rPr lang="en-US" sz="900" dirty="0"/>
                <a:t>How? When? Where? Who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CD664E0-84D6-6044-A441-72891F74CD21}"/>
                </a:ext>
              </a:extLst>
            </p:cNvPr>
            <p:cNvGrpSpPr/>
            <p:nvPr/>
          </p:nvGrpSpPr>
          <p:grpSpPr>
            <a:xfrm>
              <a:off x="8438227" y="1050219"/>
              <a:ext cx="519516" cy="514350"/>
              <a:chOff x="5610350" y="2838451"/>
              <a:chExt cx="519516" cy="514350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E3C78FBC-C100-6940-ADDD-E94B4732F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18219"/>
              <a:stretch/>
            </p:blipFill>
            <p:spPr>
              <a:xfrm>
                <a:off x="5619750" y="2838451"/>
                <a:ext cx="442383" cy="51435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A4A56C-8DA4-9140-86BD-CD566C8D393D}"/>
                  </a:ext>
                </a:extLst>
              </p:cNvPr>
              <p:cNvSpPr txBox="1"/>
              <p:nvPr/>
            </p:nvSpPr>
            <p:spPr>
              <a:xfrm>
                <a:off x="5610350" y="2873477"/>
                <a:ext cx="519516" cy="29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FDA</a:t>
                </a:r>
              </a:p>
            </p:txBody>
          </p:sp>
        </p:grp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FD883CC0-F9F9-BB4E-8AB1-3FDF8A42A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18219"/>
            <a:stretch/>
          </p:blipFill>
          <p:spPr>
            <a:xfrm>
              <a:off x="10040176" y="1577757"/>
              <a:ext cx="952500" cy="1076493"/>
            </a:xfrm>
            <a:prstGeom prst="rect">
              <a:avLst/>
            </a:prstGeom>
          </p:spPr>
        </p:pic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4F0F0491-56D8-5348-9F9B-C277AC379A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31601"/>
          <a:stretch/>
        </p:blipFill>
        <p:spPr>
          <a:xfrm>
            <a:off x="9847958" y="4502831"/>
            <a:ext cx="1000801" cy="82484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8F3DE27-0931-214B-BC70-CB060A6188B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31601"/>
          <a:stretch/>
        </p:blipFill>
        <p:spPr>
          <a:xfrm>
            <a:off x="10425348" y="3858421"/>
            <a:ext cx="1000801" cy="82484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121ECA9-0459-5146-A848-E066A9574C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31601"/>
          <a:stretch/>
        </p:blipFill>
        <p:spPr>
          <a:xfrm>
            <a:off x="9270568" y="3858420"/>
            <a:ext cx="1000801" cy="82484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1B46937-0671-D840-9764-1BD33BAAEEA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 b="25666"/>
          <a:stretch/>
        </p:blipFill>
        <p:spPr>
          <a:xfrm>
            <a:off x="10698356" y="5373493"/>
            <a:ext cx="878504" cy="81628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5FBEA20-AF87-1640-9479-A0FDD2130E8C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 b="12390"/>
          <a:stretch/>
        </p:blipFill>
        <p:spPr>
          <a:xfrm>
            <a:off x="8956307" y="5042563"/>
            <a:ext cx="1205913" cy="1310055"/>
          </a:xfrm>
          <a:prstGeom prst="rect">
            <a:avLst/>
          </a:prstGeom>
        </p:spPr>
      </p:pic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80EA621-7B5F-8044-B99A-6692301F5F4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819393" y="4030792"/>
            <a:ext cx="328313" cy="714830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7A6284EC-5C32-0047-A5E8-192275B198BD}"/>
              </a:ext>
            </a:extLst>
          </p:cNvPr>
          <p:cNvSpPr/>
          <p:nvPr/>
        </p:nvSpPr>
        <p:spPr>
          <a:xfrm>
            <a:off x="1647418" y="3455259"/>
            <a:ext cx="3273778" cy="748886"/>
          </a:xfrm>
          <a:custGeom>
            <a:avLst/>
            <a:gdLst>
              <a:gd name="connsiteX0" fmla="*/ 0 w 3273778"/>
              <a:gd name="connsiteY0" fmla="*/ 748886 h 748886"/>
              <a:gd name="connsiteX1" fmla="*/ 1365956 w 3273778"/>
              <a:gd name="connsiteY1" fmla="*/ 3820 h 748886"/>
              <a:gd name="connsiteX2" fmla="*/ 3273778 w 3273778"/>
              <a:gd name="connsiteY2" fmla="*/ 511820 h 74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3778" h="748886">
                <a:moveTo>
                  <a:pt x="0" y="748886"/>
                </a:moveTo>
                <a:cubicBezTo>
                  <a:pt x="410163" y="396108"/>
                  <a:pt x="820326" y="43331"/>
                  <a:pt x="1365956" y="3820"/>
                </a:cubicBezTo>
                <a:cubicBezTo>
                  <a:pt x="1911586" y="-35691"/>
                  <a:pt x="2592682" y="238064"/>
                  <a:pt x="3273778" y="51182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overtime</a:t>
            </a:r>
          </a:p>
        </p:txBody>
      </p:sp>
      <p:sp>
        <p:nvSpPr>
          <p:cNvPr id="59" name="Cloud Callout 58">
            <a:extLst>
              <a:ext uri="{FF2B5EF4-FFF2-40B4-BE49-F238E27FC236}">
                <a16:creationId xmlns:a16="http://schemas.microsoft.com/office/drawing/2014/main" id="{2098C56E-53D5-CB44-81FC-BBFEEFDEC02D}"/>
              </a:ext>
            </a:extLst>
          </p:cNvPr>
          <p:cNvSpPr/>
          <p:nvPr/>
        </p:nvSpPr>
        <p:spPr>
          <a:xfrm>
            <a:off x="5192890" y="1281046"/>
            <a:ext cx="834570" cy="441037"/>
          </a:xfrm>
          <a:prstGeom prst="cloudCallout">
            <a:avLst>
              <a:gd name="adj1" fmla="val -38418"/>
              <a:gd name="adj2" fmla="val 80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#@&amp;!!!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A1685-9BEC-5E4C-9DBA-306E05F68C86}"/>
              </a:ext>
            </a:extLst>
          </p:cNvPr>
          <p:cNvSpPr txBox="1"/>
          <p:nvPr/>
        </p:nvSpPr>
        <p:spPr>
          <a:xfrm>
            <a:off x="191910" y="2553616"/>
            <a:ext cx="139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1: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6B69BF-6650-2445-BB9C-54F755501C02}"/>
              </a:ext>
            </a:extLst>
          </p:cNvPr>
          <p:cNvSpPr txBox="1"/>
          <p:nvPr/>
        </p:nvSpPr>
        <p:spPr>
          <a:xfrm>
            <a:off x="211150" y="2929440"/>
            <a:ext cx="139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2:</a:t>
            </a:r>
          </a:p>
        </p:txBody>
      </p:sp>
    </p:spTree>
    <p:extLst>
      <p:ext uri="{BB962C8B-B14F-4D97-AF65-F5344CB8AC3E}">
        <p14:creationId xmlns:p14="http://schemas.microsoft.com/office/powerpoint/2010/main" val="3719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61" y="349861"/>
            <a:ext cx="9144000" cy="104348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Tech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94" y="133294"/>
            <a:ext cx="2602812" cy="989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5246E-7AA5-FA46-8CCF-6A7695AAB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66" y="1424999"/>
            <a:ext cx="8358926" cy="52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1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71" y="454998"/>
            <a:ext cx="9144000" cy="8991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Product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196" y="1354108"/>
            <a:ext cx="9144000" cy="3368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Prototype/Demo/Walkthrough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94" y="133294"/>
            <a:ext cx="2602812" cy="989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FDF17-18C6-BF49-88AE-82E31FA2BC3E}"/>
              </a:ext>
            </a:extLst>
          </p:cNvPr>
          <p:cNvSpPr txBox="1"/>
          <p:nvPr/>
        </p:nvSpPr>
        <p:spPr>
          <a:xfrm>
            <a:off x="3370729" y="3639671"/>
            <a:ext cx="30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youtu.be</a:t>
            </a:r>
            <a:r>
              <a:rPr lang="en-IN" dirty="0"/>
              <a:t>/wnBSoYxfh4s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6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73" y="324853"/>
            <a:ext cx="9144000" cy="983331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94" y="133294"/>
            <a:ext cx="2602812" cy="989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5498"/>
            <a:ext cx="12192000" cy="212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E136D-622B-2841-A203-B56862FDB0D0}"/>
              </a:ext>
            </a:extLst>
          </p:cNvPr>
          <p:cNvSpPr txBox="1"/>
          <p:nvPr/>
        </p:nvSpPr>
        <p:spPr>
          <a:xfrm>
            <a:off x="856099" y="1882237"/>
            <a:ext cx="39147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Value Add?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~60% reduction in auditing expenses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100% coverage of clinical trials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Safer health products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Secure position in the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F41B-830C-6249-8CA9-A3B60545183D}"/>
              </a:ext>
            </a:extLst>
          </p:cNvPr>
          <p:cNvSpPr txBox="1"/>
          <p:nvPr/>
        </p:nvSpPr>
        <p:spPr>
          <a:xfrm>
            <a:off x="5465125" y="1874229"/>
            <a:ext cx="650428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Goals</a:t>
            </a: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Platform for integration with enterprise systems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Process Agnostic platform for process logs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Regulatory bodies as participants in the BN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 Multi-org network with vendors manufacturers and maintainers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DDAC-1E70-2A42-9075-4B8DB65BCDAB}"/>
              </a:ext>
            </a:extLst>
          </p:cNvPr>
          <p:cNvSpPr txBox="1"/>
          <p:nvPr/>
        </p:nvSpPr>
        <p:spPr>
          <a:xfrm>
            <a:off x="986118" y="4527175"/>
            <a:ext cx="2202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Tactical Milestones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3A7A7B-2CCA-BE4E-90ED-B14465E7B04B}"/>
              </a:ext>
            </a:extLst>
          </p:cNvPr>
          <p:cNvCxnSpPr/>
          <p:nvPr/>
        </p:nvCxnSpPr>
        <p:spPr>
          <a:xfrm>
            <a:off x="986118" y="5504328"/>
            <a:ext cx="1012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AD5B5ABD-E019-7144-B6F6-60AEC27088F1}"/>
              </a:ext>
            </a:extLst>
          </p:cNvPr>
          <p:cNvSpPr/>
          <p:nvPr/>
        </p:nvSpPr>
        <p:spPr>
          <a:xfrm>
            <a:off x="986118" y="5280211"/>
            <a:ext cx="385482" cy="2241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M1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F71BABE9-6658-AC47-A7A6-1446B4D2C2B0}"/>
              </a:ext>
            </a:extLst>
          </p:cNvPr>
          <p:cNvSpPr/>
          <p:nvPr/>
        </p:nvSpPr>
        <p:spPr>
          <a:xfrm>
            <a:off x="4228230" y="5284040"/>
            <a:ext cx="385482" cy="2241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M2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733C2388-B66E-4B44-945D-9661C221D2D2}"/>
              </a:ext>
            </a:extLst>
          </p:cNvPr>
          <p:cNvSpPr/>
          <p:nvPr/>
        </p:nvSpPr>
        <p:spPr>
          <a:xfrm>
            <a:off x="7430001" y="5275401"/>
            <a:ext cx="385482" cy="2241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M3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A2368EF9-4C71-D647-8196-9A738B710130}"/>
              </a:ext>
            </a:extLst>
          </p:cNvPr>
          <p:cNvSpPr/>
          <p:nvPr/>
        </p:nvSpPr>
        <p:spPr>
          <a:xfrm>
            <a:off x="10475259" y="5275400"/>
            <a:ext cx="385482" cy="224117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M4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BC29F1D-6235-9441-A795-480380D3F89E}"/>
              </a:ext>
            </a:extLst>
          </p:cNvPr>
          <p:cNvSpPr/>
          <p:nvPr/>
        </p:nvSpPr>
        <p:spPr>
          <a:xfrm>
            <a:off x="2846002" y="5517447"/>
            <a:ext cx="188259" cy="16650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C3E00-6FFE-F146-ABD4-3D5234B0DB14}"/>
              </a:ext>
            </a:extLst>
          </p:cNvPr>
          <p:cNvSpPr txBox="1"/>
          <p:nvPr/>
        </p:nvSpPr>
        <p:spPr>
          <a:xfrm>
            <a:off x="546849" y="5517447"/>
            <a:ext cx="1255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Audit log platform for healthcare manufacturing </a:t>
            </a:r>
            <a:r>
              <a:rPr lang="en-US" sz="1000" dirty="0" err="1"/>
              <a:t>PoC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46952-36C7-7E44-A39C-A1ED4F01B7B5}"/>
              </a:ext>
            </a:extLst>
          </p:cNvPr>
          <p:cNvSpPr txBox="1"/>
          <p:nvPr/>
        </p:nvSpPr>
        <p:spPr>
          <a:xfrm>
            <a:off x="3912635" y="5479548"/>
            <a:ext cx="1226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Audit Log platform agnostic to process and industry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D81468-8830-6247-A18C-7800954BA079}"/>
              </a:ext>
            </a:extLst>
          </p:cNvPr>
          <p:cNvSpPr txBox="1"/>
          <p:nvPr/>
        </p:nvSpPr>
        <p:spPr>
          <a:xfrm>
            <a:off x="7055221" y="5546428"/>
            <a:ext cx="1201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Multi-org network for end-end audit trails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D65043-F2CC-6C4E-8193-BB5969ECDC25}"/>
              </a:ext>
            </a:extLst>
          </p:cNvPr>
          <p:cNvSpPr txBox="1"/>
          <p:nvPr/>
        </p:nvSpPr>
        <p:spPr>
          <a:xfrm>
            <a:off x="10013238" y="5527374"/>
            <a:ext cx="144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Blockchain as final source of truth for all regulatory bodies</a:t>
            </a:r>
          </a:p>
        </p:txBody>
      </p:sp>
    </p:spTree>
    <p:extLst>
      <p:ext uri="{BB962C8B-B14F-4D97-AF65-F5344CB8AC3E}">
        <p14:creationId xmlns:p14="http://schemas.microsoft.com/office/powerpoint/2010/main" val="211354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160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Wingdings</vt:lpstr>
      <vt:lpstr>Office Theme</vt:lpstr>
      <vt:lpstr>GxP Prime</vt:lpstr>
      <vt:lpstr>Proposed Solution</vt:lpstr>
      <vt:lpstr>Tech Architecture</vt:lpstr>
      <vt:lpstr>Product Demo</vt:lpstr>
      <vt:lpstr>Summary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Intro</dc:title>
  <dc:creator>Rohit Radhakrishnan  (NASSCOM)</dc:creator>
  <cp:lastModifiedBy>Garg, Abhinav1 (GE Digital)</cp:lastModifiedBy>
  <cp:revision>11</cp:revision>
  <dcterms:created xsi:type="dcterms:W3CDTF">2018-07-27T13:36:59Z</dcterms:created>
  <dcterms:modified xsi:type="dcterms:W3CDTF">2018-07-29T08:47:44Z</dcterms:modified>
</cp:coreProperties>
</file>