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310" r:id="rId15"/>
    <p:sldId id="273" r:id="rId16"/>
    <p:sldId id="274" r:id="rId17"/>
    <p:sldId id="275" r:id="rId18"/>
    <p:sldId id="276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4" r:id="rId42"/>
    <p:sldId id="305" r:id="rId43"/>
    <p:sldId id="306" r:id="rId44"/>
    <p:sldId id="307" r:id="rId45"/>
    <p:sldId id="308" r:id="rId46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988D7-08D4-4577-A25D-ED3CDC324B88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EB522-8FC0-4609-AA15-C5BC68EA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4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EB522-8FC0-4609-AA15-C5BC68EAEA4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>
            <a:spLocks noGrp="1"/>
          </p:cNvSpPr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>
            <a:spLocks noGrp="1"/>
          </p:cNvSpPr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>
            <a:spLocks noGrp="1"/>
          </p:cNvSpPr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64" y="245022"/>
            <a:ext cx="9144000" cy="2387600"/>
          </a:xfrm>
        </p:spPr>
        <p:txBody>
          <a:bodyPr vert="horz" anchor="b">
            <a:normAutofit/>
          </a:bodyPr>
          <a:lstStyle/>
          <a:p>
            <a:r>
              <a:rPr lang="zh-CN" dirty="0"/>
              <a:t>客房管理系统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 vert="horz">
            <a:normAutofit fontScale="67500" lnSpcReduction="20000"/>
          </a:bodyPr>
          <a:lstStyle/>
          <a:p>
            <a:pPr lvl="0"/>
            <a:r>
              <a:rPr lang="zh-CN" dirty="0"/>
              <a:t>数据库系统课程设计</a:t>
            </a:r>
          </a:p>
          <a:p>
            <a:pPr lvl="0"/>
            <a:r>
              <a:rPr lang="en-US" altLang="zh-CN" dirty="0"/>
              <a:t>2020218080 </a:t>
            </a:r>
            <a:r>
              <a:rPr lang="zh-CN" altLang="en-US" dirty="0"/>
              <a:t>陈   婧</a:t>
            </a:r>
            <a:endParaRPr lang="zh-CN" dirty="0"/>
          </a:p>
          <a:p>
            <a:pPr lvl="0"/>
            <a:r>
              <a:rPr lang="en-US" altLang="zh-CN" dirty="0"/>
              <a:t>2020218091 </a:t>
            </a:r>
            <a:r>
              <a:rPr lang="zh-CN" altLang="en-US" dirty="0"/>
              <a:t>高旭升</a:t>
            </a:r>
            <a:endParaRPr lang="en-US" altLang="zh-CN" dirty="0"/>
          </a:p>
          <a:p>
            <a:pPr lvl="0"/>
            <a:r>
              <a:rPr lang="en-US" altLang="zh-CN" dirty="0"/>
              <a:t>2020217936 </a:t>
            </a:r>
            <a:r>
              <a:rPr lang="zh-CN" altLang="en-US" dirty="0"/>
              <a:t>王长浩</a:t>
            </a:r>
            <a:endParaRPr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4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dirty="0"/>
              <a:t>基本功能要求：</a:t>
            </a:r>
            <a:br>
              <a:rPr lang="en-US" dirty="0"/>
            </a:br>
            <a:r>
              <a:rPr lang="en-US" dirty="0">
                <a:highlight>
                  <a:srgbClr val="D9D9D9"/>
                </a:highlight>
              </a:rPr>
              <a:t>(1)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客房类型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价目信息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客房信息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(2)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客户信息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(3)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入住和退房</a:t>
            </a:r>
            <a:r>
              <a:rPr lang="zh-CN" dirty="0">
                <a:highlight>
                  <a:srgbClr val="D9D9D9"/>
                </a:highlight>
              </a:rPr>
              <a:t>管理；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(4) </a:t>
            </a:r>
            <a:r>
              <a:rPr lang="zh-CN" dirty="0">
                <a:highlight>
                  <a:srgbClr val="FFFF00"/>
                </a:highlight>
              </a:rPr>
              <a:t>实现</a:t>
            </a:r>
            <a:r>
              <a:rPr lang="zh-CN" b="1" dirty="0">
                <a:highlight>
                  <a:srgbClr val="FFFF00"/>
                </a:highlight>
              </a:rPr>
              <a:t>费用管理</a:t>
            </a:r>
            <a:r>
              <a:rPr lang="zh-CN" dirty="0">
                <a:highlight>
                  <a:srgbClr val="FFFF00"/>
                </a:highlight>
              </a:rPr>
              <a:t>；</a:t>
            </a:r>
            <a:r>
              <a:rPr lang="en-US" dirty="0"/>
              <a:t>
(5) </a:t>
            </a:r>
            <a:r>
              <a:rPr lang="zh-CN" dirty="0"/>
              <a:t>创建</a:t>
            </a:r>
            <a:r>
              <a:rPr lang="zh-CN" b="1" dirty="0"/>
              <a:t>触发器</a:t>
            </a:r>
            <a:r>
              <a:rPr lang="zh-CN" dirty="0"/>
              <a:t>，实现入住和退房时</a:t>
            </a:r>
            <a:r>
              <a:rPr lang="zh-CN" u="sng" dirty="0"/>
              <a:t>自动修改客房的状态</a:t>
            </a:r>
            <a:r>
              <a:rPr lang="zh-CN" dirty="0"/>
              <a:t>；</a:t>
            </a:r>
            <a:r>
              <a:rPr lang="en-US" dirty="0"/>
              <a:t>
(6) </a:t>
            </a:r>
            <a:r>
              <a:rPr lang="zh-CN" dirty="0"/>
              <a:t>创建</a:t>
            </a:r>
            <a:r>
              <a:rPr lang="zh-CN" b="1" dirty="0"/>
              <a:t>存储过程</a:t>
            </a:r>
            <a:r>
              <a:rPr lang="zh-CN" dirty="0"/>
              <a:t>统计某段时间内各种类型的客房的</a:t>
            </a:r>
            <a:r>
              <a:rPr lang="zh-CN" u="sng" dirty="0"/>
              <a:t>入住时间合计和费用合计</a:t>
            </a:r>
            <a:r>
              <a:rPr lang="zh-CN" dirty="0"/>
              <a:t>；</a:t>
            </a:r>
            <a:r>
              <a:rPr lang="en-US" dirty="0"/>
              <a:t>
(7) </a:t>
            </a:r>
            <a:r>
              <a:rPr lang="zh-CN" dirty="0"/>
              <a:t>创建</a:t>
            </a:r>
            <a:r>
              <a:rPr lang="zh-CN" b="1" dirty="0"/>
              <a:t>视图</a:t>
            </a:r>
            <a:r>
              <a:rPr lang="zh-CN" dirty="0"/>
              <a:t>查询某一时刻</a:t>
            </a:r>
            <a:r>
              <a:rPr lang="zh-CN" u="sng" dirty="0"/>
              <a:t>没有入住的房间信息</a:t>
            </a:r>
            <a:r>
              <a:rPr lang="zh-CN" dirty="0"/>
              <a:t>；</a:t>
            </a:r>
            <a:r>
              <a:rPr lang="en-US" dirty="0"/>
              <a:t>
(8) </a:t>
            </a:r>
            <a:r>
              <a:rPr lang="zh-CN" dirty="0"/>
              <a:t>具有</a:t>
            </a:r>
            <a:r>
              <a:rPr lang="zh-CN" b="1" dirty="0"/>
              <a:t>数据备份</a:t>
            </a:r>
            <a:r>
              <a:rPr lang="zh-CN" dirty="0"/>
              <a:t>和</a:t>
            </a:r>
            <a:r>
              <a:rPr lang="zh-CN" b="1" dirty="0"/>
              <a:t>数据恢复</a:t>
            </a:r>
            <a:r>
              <a:rPr lang="zh-CN" dirty="0"/>
              <a:t>功能。</a:t>
            </a:r>
          </a:p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4</a:t>
            </a:r>
            <a:r>
              <a:rPr lang="zh-CN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26F268-35AC-3811-C725-5886F6FD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905502"/>
            <a:ext cx="521970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5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dirty="0"/>
              <a:t>基本功能要求：</a:t>
            </a:r>
            <a:br>
              <a:rPr lang="en-US" dirty="0"/>
            </a:br>
            <a:r>
              <a:rPr lang="en-US" dirty="0">
                <a:highlight>
                  <a:srgbClr val="D9D9D9"/>
                </a:highlight>
              </a:rPr>
              <a:t>(1)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客房类型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价目信息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客房信息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(2)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客户信息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(3)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入住和退房</a:t>
            </a:r>
            <a:r>
              <a:rPr lang="zh-CN" dirty="0">
                <a:highlight>
                  <a:srgbClr val="D9D9D9"/>
                </a:highlight>
              </a:rPr>
              <a:t>管理；</a:t>
            </a:r>
            <a:r>
              <a:rPr lang="en-US" dirty="0">
                <a:highlight>
                  <a:srgbClr val="D9D9D9"/>
                </a:highlight>
              </a:rPr>
              <a:t>
(4)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费用管理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(5) </a:t>
            </a:r>
            <a:r>
              <a:rPr lang="zh-CN" dirty="0">
                <a:highlight>
                  <a:srgbClr val="FFFF00"/>
                </a:highlight>
              </a:rPr>
              <a:t>创建</a:t>
            </a:r>
            <a:r>
              <a:rPr lang="zh-CN" b="1" dirty="0">
                <a:highlight>
                  <a:srgbClr val="FFFF00"/>
                </a:highlight>
              </a:rPr>
              <a:t>触发器</a:t>
            </a:r>
            <a:r>
              <a:rPr lang="zh-CN" dirty="0">
                <a:highlight>
                  <a:srgbClr val="FFFF00"/>
                </a:highlight>
              </a:rPr>
              <a:t>，实现入住和退房时</a:t>
            </a:r>
            <a:r>
              <a:rPr lang="zh-CN" u="sng" dirty="0">
                <a:highlight>
                  <a:srgbClr val="FFFF00"/>
                </a:highlight>
              </a:rPr>
              <a:t>自动修改客房的状态</a:t>
            </a:r>
            <a:r>
              <a:rPr lang="zh-CN" dirty="0">
                <a:highlight>
                  <a:srgbClr val="FFFF00"/>
                </a:highlight>
              </a:rPr>
              <a:t>；</a:t>
            </a:r>
            <a:r>
              <a:rPr lang="en-US" dirty="0"/>
              <a:t>
(6) </a:t>
            </a:r>
            <a:r>
              <a:rPr lang="zh-CN" dirty="0"/>
              <a:t>创建</a:t>
            </a:r>
            <a:r>
              <a:rPr lang="zh-CN" b="1" dirty="0"/>
              <a:t>存储过程</a:t>
            </a:r>
            <a:r>
              <a:rPr lang="zh-CN" dirty="0"/>
              <a:t>统计某段时间内各种类型的客房的</a:t>
            </a:r>
            <a:r>
              <a:rPr lang="zh-CN" u="sng" dirty="0"/>
              <a:t>入住时间合计和费用合计</a:t>
            </a:r>
            <a:r>
              <a:rPr lang="zh-CN" dirty="0"/>
              <a:t>；</a:t>
            </a:r>
            <a:r>
              <a:rPr lang="en-US" dirty="0"/>
              <a:t>
(7) </a:t>
            </a:r>
            <a:r>
              <a:rPr lang="zh-CN" dirty="0"/>
              <a:t>创建</a:t>
            </a:r>
            <a:r>
              <a:rPr lang="zh-CN" b="1" dirty="0"/>
              <a:t>视图</a:t>
            </a:r>
            <a:r>
              <a:rPr lang="zh-CN" dirty="0"/>
              <a:t>查询某一时刻</a:t>
            </a:r>
            <a:r>
              <a:rPr lang="zh-CN" u="sng" dirty="0"/>
              <a:t>没有入住的房间信息</a:t>
            </a:r>
            <a:r>
              <a:rPr lang="zh-CN" dirty="0"/>
              <a:t>；</a:t>
            </a:r>
            <a:r>
              <a:rPr lang="en-US" dirty="0"/>
              <a:t>
(8) </a:t>
            </a:r>
            <a:r>
              <a:rPr lang="zh-CN" dirty="0"/>
              <a:t>具有</a:t>
            </a:r>
            <a:r>
              <a:rPr lang="zh-CN" b="1" dirty="0"/>
              <a:t>数据备份</a:t>
            </a:r>
            <a:r>
              <a:rPr lang="zh-CN" dirty="0"/>
              <a:t>和</a:t>
            </a:r>
            <a:r>
              <a:rPr lang="zh-CN" b="1" dirty="0"/>
              <a:t>数据恢复</a:t>
            </a:r>
            <a:r>
              <a:rPr lang="zh-CN" dirty="0"/>
              <a:t>功能。</a:t>
            </a:r>
          </a:p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5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320" y="1633121"/>
            <a:ext cx="10757480" cy="29348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b="1" dirty="0"/>
              <a:t>入住：</a:t>
            </a:r>
            <a:r>
              <a:rPr lang="zh-CN" u="sng" dirty="0"/>
              <a:t>订单状态</a:t>
            </a:r>
            <a:r>
              <a:rPr lang="zh-CN" dirty="0"/>
              <a:t>更新为“已入住”，</a:t>
            </a:r>
            <a:r>
              <a:rPr lang="zh-CN" u="sng" dirty="0"/>
              <a:t>房间状态</a:t>
            </a:r>
            <a:r>
              <a:rPr lang="zh-CN" dirty="0"/>
              <a:t>更新为“已用”</a:t>
            </a:r>
          </a:p>
          <a:p>
            <a:pPr lvl="0"/>
            <a:r>
              <a:rPr lang="zh-CN" b="1" dirty="0"/>
              <a:t>退房：</a:t>
            </a:r>
            <a:r>
              <a:rPr lang="zh-CN" u="sng" dirty="0"/>
              <a:t>订单状态</a:t>
            </a:r>
            <a:r>
              <a:rPr lang="zh-CN" dirty="0"/>
              <a:t>更新为“未入住”，</a:t>
            </a:r>
            <a:r>
              <a:rPr lang="zh-CN" u="sng" dirty="0"/>
              <a:t>房间状态</a:t>
            </a:r>
            <a:r>
              <a:rPr lang="zh-CN" dirty="0"/>
              <a:t>更新为“空闲”</a:t>
            </a:r>
            <a:r>
              <a:rPr lang="en-US" dirty="0"/>
              <a:t>
</a:t>
            </a:r>
          </a:p>
          <a:p>
            <a:pPr marL="457200" lvl="1" indent="0">
              <a:buNone/>
            </a:pP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18431E-0AD0-BA97-4C6C-6A250DBAF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95" y="3048000"/>
            <a:ext cx="90011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5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320" y="1825625"/>
            <a:ext cx="10757480" cy="29348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b="1" dirty="0"/>
              <a:t>入住：</a:t>
            </a:r>
            <a:r>
              <a:rPr lang="zh-CN" u="sng" dirty="0"/>
              <a:t>订单状态</a:t>
            </a:r>
            <a:r>
              <a:rPr lang="zh-CN" dirty="0"/>
              <a:t>更新为“已入住”，</a:t>
            </a:r>
            <a:r>
              <a:rPr lang="zh-CN" u="sng" dirty="0"/>
              <a:t>房间状态</a:t>
            </a:r>
            <a:r>
              <a:rPr lang="zh-CN" dirty="0"/>
              <a:t>更新为“已用”</a:t>
            </a:r>
          </a:p>
          <a:p>
            <a:pPr lvl="0"/>
            <a:r>
              <a:rPr lang="zh-CN" b="1" dirty="0"/>
              <a:t>退房：</a:t>
            </a:r>
            <a:r>
              <a:rPr lang="zh-CN" u="sng" dirty="0"/>
              <a:t>订单状态</a:t>
            </a:r>
            <a:r>
              <a:rPr lang="zh-CN" dirty="0"/>
              <a:t>更新为“未入住”，</a:t>
            </a:r>
            <a:r>
              <a:rPr lang="zh-CN" u="sng" dirty="0"/>
              <a:t>房间状态</a:t>
            </a:r>
            <a:r>
              <a:rPr lang="zh-CN" dirty="0"/>
              <a:t>更新为“空闲”</a:t>
            </a:r>
            <a:r>
              <a:rPr lang="en-US" dirty="0"/>
              <a:t>
</a:t>
            </a:r>
          </a:p>
          <a:p>
            <a:pPr marL="457200" lvl="1" indent="0">
              <a:buNone/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967655" y="3610743"/>
            <a:ext cx="11522563" cy="285750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 sz="2000">
                <a:solidFill>
                  <a:srgbClr val="1E01FB"/>
                </a:solidFill>
              </a:rPr>
              <a:t>CREATE TRIGGER `room_alter_inout_state` AFTER UPDATE ON `orders` 
    FOR EACH ROW BEGIN
    UPDATE ROOM SET ROOM.`status`='</a:t>
            </a:r>
            <a:r>
              <a:rPr lang="zh-CN" sz="2000">
                <a:solidFill>
                  <a:srgbClr val="1E01FB"/>
                </a:solidFill>
              </a:rPr>
              <a:t>已用</a:t>
            </a:r>
            <a:r>
              <a:rPr lang="en-US" sz="2000">
                <a:solidFill>
                  <a:srgbClr val="1E01FB"/>
                </a:solidFill>
              </a:rPr>
              <a:t>' </a:t>
            </a:r>
          </a:p>
          <a:p>
            <a:pPr lvl="0"/>
            <a:r>
              <a:rPr lang="en-US" sz="2000">
                <a:solidFill>
                  <a:srgbClr val="1E01FB"/>
                </a:solidFill>
              </a:rPr>
              <a:t>    WHERE ROOM.`rid`=new.`o_rid` AND  new.status='</a:t>
            </a:r>
            <a:r>
              <a:rPr lang="zh-CN" sz="2000">
                <a:solidFill>
                  <a:srgbClr val="1E01FB"/>
                </a:solidFill>
              </a:rPr>
              <a:t>已入住</a:t>
            </a:r>
            <a:r>
              <a:rPr lang="en-US" sz="2000">
                <a:solidFill>
                  <a:srgbClr val="1E01FB"/>
                </a:solidFill>
              </a:rPr>
              <a:t>' AND old.status='</a:t>
            </a:r>
            <a:r>
              <a:rPr lang="zh-CN" sz="2000">
                <a:solidFill>
                  <a:srgbClr val="1E01FB"/>
                </a:solidFill>
              </a:rPr>
              <a:t>未入住</a:t>
            </a:r>
            <a:r>
              <a:rPr lang="en-US" sz="2000">
                <a:solidFill>
                  <a:srgbClr val="1E01FB"/>
                </a:solidFill>
              </a:rPr>
              <a:t>';
    UPDATE ROOM SET ROOM.`status`='</a:t>
            </a:r>
            <a:r>
              <a:rPr lang="zh-CN" sz="2000">
                <a:solidFill>
                  <a:srgbClr val="1E01FB"/>
                </a:solidFill>
              </a:rPr>
              <a:t>空闲</a:t>
            </a:r>
            <a:r>
              <a:rPr lang="en-US" sz="2000">
                <a:solidFill>
                  <a:srgbClr val="1E01FB"/>
                </a:solidFill>
              </a:rPr>
              <a:t>' </a:t>
            </a:r>
          </a:p>
          <a:p>
            <a:pPr lvl="0"/>
            <a:r>
              <a:rPr lang="en-US" sz="2000">
                <a:solidFill>
                  <a:srgbClr val="1E01FB"/>
                </a:solidFill>
              </a:rPr>
              <a:t>    WHERE ROOM.`rid`=new.`o_rid` AND new.status='</a:t>
            </a:r>
            <a:r>
              <a:rPr lang="zh-CN" sz="2000">
                <a:solidFill>
                  <a:srgbClr val="1E01FB"/>
                </a:solidFill>
              </a:rPr>
              <a:t>已退房</a:t>
            </a:r>
            <a:r>
              <a:rPr lang="en-US" sz="2000">
                <a:solidFill>
                  <a:srgbClr val="1E01FB"/>
                </a:solidFill>
              </a:rPr>
              <a:t>' AND old.status='</a:t>
            </a:r>
            <a:r>
              <a:rPr lang="zh-CN" sz="2000">
                <a:solidFill>
                  <a:srgbClr val="1E01FB"/>
                </a:solidFill>
              </a:rPr>
              <a:t>已入住</a:t>
            </a:r>
            <a:r>
              <a:rPr lang="en-US" sz="2000">
                <a:solidFill>
                  <a:srgbClr val="1E01FB"/>
                </a:solidFill>
              </a:rPr>
              <a:t>';
    END;</a:t>
            </a:r>
          </a:p>
        </p:txBody>
      </p:sp>
    </p:spTree>
    <p:extLst>
      <p:ext uri="{BB962C8B-B14F-4D97-AF65-F5344CB8AC3E}">
        <p14:creationId xmlns:p14="http://schemas.microsoft.com/office/powerpoint/2010/main" val="56179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6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dirty="0"/>
              <a:t>基本功能要求：</a:t>
            </a:r>
            <a:br>
              <a:rPr lang="en-US" dirty="0"/>
            </a:br>
            <a:r>
              <a:rPr lang="en-US" dirty="0">
                <a:highlight>
                  <a:srgbClr val="D9D9D9"/>
                </a:highlight>
              </a:rPr>
              <a:t>(1)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客房类型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价目信息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客房信息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(2)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客户信息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(3)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入住和退房</a:t>
            </a:r>
            <a:r>
              <a:rPr lang="zh-CN" dirty="0">
                <a:highlight>
                  <a:srgbClr val="D9D9D9"/>
                </a:highlight>
              </a:rPr>
              <a:t>管理；</a:t>
            </a:r>
            <a:r>
              <a:rPr lang="en-US" dirty="0">
                <a:highlight>
                  <a:srgbClr val="D9D9D9"/>
                </a:highlight>
              </a:rPr>
              <a:t>
(4)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费用管理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r>
              <a:rPr lang="en-US" dirty="0">
                <a:highlight>
                  <a:srgbClr val="D9D9D9"/>
                </a:highlight>
              </a:rPr>
              <a:t>
(5) </a:t>
            </a:r>
            <a:r>
              <a:rPr lang="zh-CN" dirty="0">
                <a:highlight>
                  <a:srgbClr val="D9D9D9"/>
                </a:highlight>
              </a:rPr>
              <a:t>创建</a:t>
            </a:r>
            <a:r>
              <a:rPr lang="zh-CN" b="1" dirty="0">
                <a:highlight>
                  <a:srgbClr val="D9D9D9"/>
                </a:highlight>
              </a:rPr>
              <a:t>触发器</a:t>
            </a:r>
            <a:r>
              <a:rPr lang="zh-CN" dirty="0">
                <a:highlight>
                  <a:srgbClr val="D9D9D9"/>
                </a:highlight>
              </a:rPr>
              <a:t>，实现入住和退房时</a:t>
            </a:r>
            <a:r>
              <a:rPr lang="zh-CN" u="sng" dirty="0">
                <a:highlight>
                  <a:srgbClr val="D9D9D9"/>
                </a:highlight>
              </a:rPr>
              <a:t>自动修改客房的状态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(6) </a:t>
            </a:r>
            <a:r>
              <a:rPr lang="zh-CN" dirty="0">
                <a:highlight>
                  <a:srgbClr val="FFFF00"/>
                </a:highlight>
              </a:rPr>
              <a:t>创建</a:t>
            </a:r>
            <a:r>
              <a:rPr lang="zh-CN" b="1" dirty="0">
                <a:highlight>
                  <a:srgbClr val="FFFF00"/>
                </a:highlight>
              </a:rPr>
              <a:t>存储过程</a:t>
            </a:r>
            <a:r>
              <a:rPr lang="zh-CN" dirty="0">
                <a:highlight>
                  <a:srgbClr val="FFFF00"/>
                </a:highlight>
              </a:rPr>
              <a:t>统计某段时间内各种类型的客房的</a:t>
            </a:r>
            <a:r>
              <a:rPr lang="zh-CN" u="sng" dirty="0">
                <a:highlight>
                  <a:srgbClr val="FFFF00"/>
                </a:highlight>
              </a:rPr>
              <a:t>费用合计</a:t>
            </a:r>
            <a:r>
              <a:rPr lang="zh-CN" dirty="0">
                <a:highlight>
                  <a:srgbClr val="FFFF00"/>
                </a:highlight>
              </a:rPr>
              <a:t>；</a:t>
            </a:r>
            <a:r>
              <a:rPr lang="en-US" dirty="0"/>
              <a:t>
(7) </a:t>
            </a:r>
            <a:r>
              <a:rPr lang="zh-CN" dirty="0"/>
              <a:t>创建</a:t>
            </a:r>
            <a:r>
              <a:rPr lang="zh-CN" b="1" dirty="0"/>
              <a:t>视图</a:t>
            </a:r>
            <a:r>
              <a:rPr lang="zh-CN" dirty="0"/>
              <a:t>查询某一时刻</a:t>
            </a:r>
            <a:r>
              <a:rPr lang="zh-CN" u="sng" dirty="0"/>
              <a:t>没有入住的房间信息</a:t>
            </a:r>
            <a:r>
              <a:rPr lang="zh-CN" dirty="0"/>
              <a:t>；</a:t>
            </a:r>
            <a:r>
              <a:rPr lang="en-US" dirty="0"/>
              <a:t>
(8) </a:t>
            </a:r>
            <a:r>
              <a:rPr lang="zh-CN" dirty="0"/>
              <a:t>具有</a:t>
            </a:r>
            <a:r>
              <a:rPr lang="zh-CN" b="1" dirty="0"/>
              <a:t>数据备份</a:t>
            </a:r>
            <a:r>
              <a:rPr lang="zh-CN" dirty="0"/>
              <a:t>和</a:t>
            </a:r>
            <a:r>
              <a:rPr lang="zh-CN" b="1" dirty="0"/>
              <a:t>数据恢复</a:t>
            </a:r>
            <a:r>
              <a:rPr lang="zh-CN" dirty="0"/>
              <a:t>功能。</a:t>
            </a:r>
          </a:p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6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498376"/>
            <a:ext cx="11353736" cy="535962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sz="2400" dirty="0"/>
              <a:t>存储过程：</a:t>
            </a:r>
            <a:r>
              <a:rPr lang="zh-CN" sz="2400" dirty="0">
                <a:highlight>
                  <a:srgbClr val="FFFF00"/>
                </a:highlight>
              </a:rPr>
              <a:t>统计某段时间内各类客房的</a:t>
            </a:r>
            <a:r>
              <a:rPr lang="zh-CN" sz="2400" u="sng" dirty="0">
                <a:highlight>
                  <a:srgbClr val="FFFF00"/>
                </a:highlight>
              </a:rPr>
              <a:t>费用合计</a:t>
            </a:r>
          </a:p>
          <a:p>
            <a:pPr marL="457200" lvl="1" indent="0">
              <a:buNone/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35334"/>
            <a:ext cx="7118350" cy="54800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 sz="1600" dirty="0">
                <a:solidFill>
                  <a:srgbClr val="1E01FB"/>
                </a:solidFill>
              </a:rPr>
              <a:t>DELIMITER //
CREATE PROCEDURE </a:t>
            </a:r>
            <a:r>
              <a:rPr lang="en-US" sz="1600" dirty="0" err="1">
                <a:solidFill>
                  <a:srgbClr val="1E01FB"/>
                </a:solidFill>
              </a:rPr>
              <a:t>roomtype_time_money</a:t>
            </a:r>
            <a:r>
              <a:rPr lang="en-US" sz="1600" dirty="0">
                <a:solidFill>
                  <a:srgbClr val="1E01FB"/>
                </a:solidFill>
              </a:rPr>
              <a:t>
(IN </a:t>
            </a:r>
            <a:r>
              <a:rPr lang="en-US" sz="1600" dirty="0" err="1">
                <a:solidFill>
                  <a:srgbClr val="1E01FB"/>
                </a:solidFill>
              </a:rPr>
              <a:t>begintime</a:t>
            </a:r>
            <a:r>
              <a:rPr lang="en-US" sz="1600" dirty="0">
                <a:solidFill>
                  <a:srgbClr val="1E01FB"/>
                </a:solidFill>
              </a:rPr>
              <a:t> DATE,IN </a:t>
            </a:r>
            <a:r>
              <a:rPr lang="en-US" sz="1600" dirty="0" err="1">
                <a:solidFill>
                  <a:srgbClr val="1E01FB"/>
                </a:solidFill>
              </a:rPr>
              <a:t>endtime</a:t>
            </a:r>
            <a:r>
              <a:rPr lang="en-US" sz="1600" dirty="0">
                <a:solidFill>
                  <a:srgbClr val="1E01FB"/>
                </a:solidFill>
              </a:rPr>
              <a:t> DATE,IN </a:t>
            </a:r>
            <a:r>
              <a:rPr lang="en-US" sz="1600" dirty="0" err="1">
                <a:solidFill>
                  <a:srgbClr val="1E01FB"/>
                </a:solidFill>
              </a:rPr>
              <a:t>roomtype</a:t>
            </a:r>
            <a:r>
              <a:rPr lang="en-US" sz="1600" dirty="0">
                <a:solidFill>
                  <a:srgbClr val="1E01FB"/>
                </a:solidFill>
              </a:rPr>
              <a:t> VARCHAR(10),
OUT </a:t>
            </a:r>
            <a:r>
              <a:rPr lang="en-US" sz="1600" dirty="0" err="1">
                <a:solidFill>
                  <a:srgbClr val="1E01FB"/>
                </a:solidFill>
              </a:rPr>
              <a:t>totaltime</a:t>
            </a:r>
            <a:r>
              <a:rPr lang="en-US" sz="1600" dirty="0">
                <a:solidFill>
                  <a:srgbClr val="1E01FB"/>
                </a:solidFill>
              </a:rPr>
              <a:t> INT, OUT </a:t>
            </a:r>
            <a:r>
              <a:rPr lang="en-US" sz="1600" dirty="0" err="1">
                <a:solidFill>
                  <a:srgbClr val="1E01FB"/>
                </a:solidFill>
              </a:rPr>
              <a:t>totalmoney</a:t>
            </a:r>
            <a:r>
              <a:rPr lang="en-US" sz="1600" dirty="0">
                <a:solidFill>
                  <a:srgbClr val="1E01FB"/>
                </a:solidFill>
              </a:rPr>
              <a:t> DECIMAL(10,0))
BEGIN
DECLARE </a:t>
            </a:r>
            <a:r>
              <a:rPr lang="en-US" sz="1600" dirty="0" err="1">
                <a:solidFill>
                  <a:srgbClr val="1E01FB"/>
                </a:solidFill>
              </a:rPr>
              <a:t>var_price</a:t>
            </a:r>
            <a:r>
              <a:rPr lang="en-US" sz="1600" dirty="0">
                <a:solidFill>
                  <a:srgbClr val="1E01FB"/>
                </a:solidFill>
              </a:rPr>
              <a:t> DECIMAL(10,0);
DECLARE </a:t>
            </a:r>
            <a:r>
              <a:rPr lang="en-US" sz="1600" dirty="0" err="1">
                <a:solidFill>
                  <a:srgbClr val="1E01FB"/>
                </a:solidFill>
              </a:rPr>
              <a:t>var_in_time</a:t>
            </a:r>
            <a:r>
              <a:rPr lang="en-US" sz="1600" dirty="0">
                <a:solidFill>
                  <a:srgbClr val="1E01FB"/>
                </a:solidFill>
              </a:rPr>
              <a:t> DATE;
DECLARE </a:t>
            </a:r>
            <a:r>
              <a:rPr lang="en-US" sz="1600" dirty="0" err="1">
                <a:solidFill>
                  <a:srgbClr val="1E01FB"/>
                </a:solidFill>
              </a:rPr>
              <a:t>var_out_time</a:t>
            </a:r>
            <a:r>
              <a:rPr lang="en-US" sz="1600" dirty="0">
                <a:solidFill>
                  <a:srgbClr val="1E01FB"/>
                </a:solidFill>
              </a:rPr>
              <a:t> DATE;
DECLARE </a:t>
            </a:r>
            <a:r>
              <a:rPr lang="en-US" sz="1600" dirty="0" err="1">
                <a:solidFill>
                  <a:srgbClr val="1E01FB"/>
                </a:solidFill>
              </a:rPr>
              <a:t>totaltime</a:t>
            </a:r>
            <a:r>
              <a:rPr lang="en-US" sz="1600" dirty="0">
                <a:solidFill>
                  <a:srgbClr val="1E01FB"/>
                </a:solidFill>
              </a:rPr>
              <a:t> INT;
DECLARE </a:t>
            </a:r>
            <a:r>
              <a:rPr lang="en-US" sz="1600" dirty="0" err="1">
                <a:solidFill>
                  <a:srgbClr val="1E01FB"/>
                </a:solidFill>
              </a:rPr>
              <a:t>totalmoney</a:t>
            </a:r>
            <a:r>
              <a:rPr lang="en-US" sz="1600" dirty="0">
                <a:solidFill>
                  <a:srgbClr val="1E01FB"/>
                </a:solidFill>
              </a:rPr>
              <a:t> DATE;
SET </a:t>
            </a:r>
            <a:r>
              <a:rPr lang="en-US" sz="1600" dirty="0" err="1">
                <a:solidFill>
                  <a:srgbClr val="1E01FB"/>
                </a:solidFill>
              </a:rPr>
              <a:t>totaltime</a:t>
            </a:r>
            <a:r>
              <a:rPr lang="en-US" sz="1600" dirty="0">
                <a:solidFill>
                  <a:srgbClr val="1E01FB"/>
                </a:solidFill>
              </a:rPr>
              <a:t> = 0;
SET </a:t>
            </a:r>
            <a:r>
              <a:rPr lang="en-US" sz="1600" dirty="0" err="1">
                <a:solidFill>
                  <a:srgbClr val="1E01FB"/>
                </a:solidFill>
              </a:rPr>
              <a:t>totalmoney</a:t>
            </a:r>
            <a:r>
              <a:rPr lang="en-US" sz="1600" dirty="0">
                <a:solidFill>
                  <a:srgbClr val="1E01FB"/>
                </a:solidFill>
              </a:rPr>
              <a:t> = 0;
DECLARE </a:t>
            </a:r>
            <a:r>
              <a:rPr lang="en-US" sz="1600" dirty="0" err="1">
                <a:solidFill>
                  <a:srgbClr val="1E01FB"/>
                </a:solidFill>
              </a:rPr>
              <a:t>mycursor</a:t>
            </a:r>
            <a:r>
              <a:rPr lang="en-US" sz="1600" dirty="0">
                <a:solidFill>
                  <a:srgbClr val="1E01FB"/>
                </a:solidFill>
              </a:rPr>
              <a:t> CURSOR FOR 
SELECT </a:t>
            </a:r>
            <a:r>
              <a:rPr lang="en-US" sz="1600" dirty="0" err="1">
                <a:solidFill>
                  <a:srgbClr val="1E01FB"/>
                </a:solidFill>
              </a:rPr>
              <a:t>o_price,in_time,out_time</a:t>
            </a:r>
            <a:r>
              <a:rPr lang="en-US" sz="1600" dirty="0">
                <a:solidFill>
                  <a:srgbClr val="1E01FB"/>
                </a:solidFill>
              </a:rPr>
              <a:t> FROM </a:t>
            </a:r>
            <a:r>
              <a:rPr lang="en-US" sz="1600" dirty="0" err="1">
                <a:solidFill>
                  <a:srgbClr val="1E01FB"/>
                </a:solidFill>
              </a:rPr>
              <a:t>orders,room</a:t>
            </a:r>
            <a:r>
              <a:rPr lang="en-US" sz="1600" dirty="0">
                <a:solidFill>
                  <a:srgbClr val="1E01FB"/>
                </a:solidFill>
              </a:rPr>
              <a:t> 
WHERE orders.`</a:t>
            </a:r>
            <a:r>
              <a:rPr lang="en-US" sz="1600" dirty="0" err="1">
                <a:solidFill>
                  <a:srgbClr val="1E01FB"/>
                </a:solidFill>
              </a:rPr>
              <a:t>o_rid</a:t>
            </a:r>
            <a:r>
              <a:rPr lang="en-US" sz="1600" dirty="0">
                <a:solidFill>
                  <a:srgbClr val="1E01FB"/>
                </a:solidFill>
              </a:rPr>
              <a:t>`=</a:t>
            </a:r>
            <a:r>
              <a:rPr lang="en-US" sz="1600" dirty="0" err="1">
                <a:solidFill>
                  <a:srgbClr val="1E01FB"/>
                </a:solidFill>
              </a:rPr>
              <a:t>room.`rid</a:t>
            </a:r>
            <a:r>
              <a:rPr lang="en-US" sz="1600" dirty="0">
                <a:solidFill>
                  <a:srgbClr val="1E01FB"/>
                </a:solidFill>
              </a:rPr>
              <a:t>` AND </a:t>
            </a:r>
            <a:r>
              <a:rPr lang="en-US" sz="1600" dirty="0" err="1">
                <a:solidFill>
                  <a:srgbClr val="1E01FB"/>
                </a:solidFill>
              </a:rPr>
              <a:t>room.type</a:t>
            </a:r>
            <a:r>
              <a:rPr lang="en-US" sz="1600" dirty="0">
                <a:solidFill>
                  <a:srgbClr val="1E01FB"/>
                </a:solidFill>
              </a:rPr>
              <a:t>=</a:t>
            </a:r>
            <a:r>
              <a:rPr lang="en-US" sz="1600" dirty="0" err="1">
                <a:solidFill>
                  <a:srgbClr val="1E01FB"/>
                </a:solidFill>
              </a:rPr>
              <a:t>roomtype</a:t>
            </a:r>
            <a:r>
              <a:rPr lang="en-US" sz="1600" dirty="0">
                <a:solidFill>
                  <a:srgbClr val="1E01FB"/>
                </a:solidFill>
              </a:rPr>
              <a:t> 
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84190" y="2252834"/>
            <a:ext cx="5308600" cy="45275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 sz="1600">
                <a:solidFill>
                  <a:srgbClr val="1E01FB"/>
                </a:solidFill>
              </a:rPr>
              <a:t>AND TO_DAYS(begintime)&lt;=TO_DAYS(in_time) 
AND TO_DAYS(endtime)&gt;=TO_DAYS(out_time);
OPEN mysursor;
lable:LOOP
FETCH mycursor INTO var_price,var_in_time,var_out_time;
SET totaltime=totaltime+TO_DAYS(var_out_time)-TO_DAYS(var_in_time);
SET totalmoney=totalmoney+var_price;
END LOOP lable;
CLOSE mycursor;
DEALLOCATE mycursor;
END
//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7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dirty="0"/>
              <a:t>基本功能要求：</a:t>
            </a:r>
            <a:br>
              <a:rPr lang="en-US" dirty="0"/>
            </a:br>
            <a:r>
              <a:rPr lang="en-US" dirty="0">
                <a:highlight>
                  <a:srgbClr val="D9D9D9"/>
                </a:highlight>
              </a:rPr>
              <a:t>(1)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客房类型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价目信息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客房信息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(2)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客户信息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(3)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入住和退房</a:t>
            </a:r>
            <a:r>
              <a:rPr lang="zh-CN" dirty="0">
                <a:highlight>
                  <a:srgbClr val="D9D9D9"/>
                </a:highlight>
              </a:rPr>
              <a:t>管理；</a:t>
            </a:r>
            <a:r>
              <a:rPr lang="en-US" dirty="0">
                <a:highlight>
                  <a:srgbClr val="D9D9D9"/>
                </a:highlight>
              </a:rPr>
              <a:t>
(4)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费用管理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r>
              <a:rPr lang="en-US" dirty="0">
                <a:highlight>
                  <a:srgbClr val="D9D9D9"/>
                </a:highlight>
              </a:rPr>
              <a:t>
(5) </a:t>
            </a:r>
            <a:r>
              <a:rPr lang="zh-CN" dirty="0">
                <a:highlight>
                  <a:srgbClr val="D9D9D9"/>
                </a:highlight>
              </a:rPr>
              <a:t>创建</a:t>
            </a:r>
            <a:r>
              <a:rPr lang="zh-CN" b="1" dirty="0">
                <a:highlight>
                  <a:srgbClr val="D9D9D9"/>
                </a:highlight>
              </a:rPr>
              <a:t>触发器</a:t>
            </a:r>
            <a:r>
              <a:rPr lang="zh-CN" dirty="0">
                <a:highlight>
                  <a:srgbClr val="D9D9D9"/>
                </a:highlight>
              </a:rPr>
              <a:t>，实现入住和退房时</a:t>
            </a:r>
            <a:r>
              <a:rPr lang="zh-CN" u="sng" dirty="0">
                <a:highlight>
                  <a:srgbClr val="D9D9D9"/>
                </a:highlight>
              </a:rPr>
              <a:t>自动修改客房的状态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r>
              <a:rPr lang="en-US" dirty="0">
                <a:highlight>
                  <a:srgbClr val="D9D9D9"/>
                </a:highlight>
              </a:rPr>
              <a:t>
(6) </a:t>
            </a:r>
            <a:r>
              <a:rPr lang="zh-CN" dirty="0">
                <a:highlight>
                  <a:srgbClr val="D9D9D9"/>
                </a:highlight>
              </a:rPr>
              <a:t>创建</a:t>
            </a:r>
            <a:r>
              <a:rPr lang="zh-CN" b="1" dirty="0">
                <a:highlight>
                  <a:srgbClr val="D9D9D9"/>
                </a:highlight>
              </a:rPr>
              <a:t>存储过程</a:t>
            </a:r>
            <a:r>
              <a:rPr lang="zh-CN" dirty="0">
                <a:highlight>
                  <a:srgbClr val="D9D9D9"/>
                </a:highlight>
              </a:rPr>
              <a:t>统计某段时间内各种类型的客房的</a:t>
            </a:r>
            <a:r>
              <a:rPr lang="zh-CN" u="sng" dirty="0">
                <a:highlight>
                  <a:srgbClr val="D9D9D9"/>
                </a:highlight>
              </a:rPr>
              <a:t>入住时间合计和费用合计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(7) </a:t>
            </a:r>
            <a:r>
              <a:rPr lang="zh-CN" dirty="0">
                <a:highlight>
                  <a:srgbClr val="FFFF00"/>
                </a:highlight>
              </a:rPr>
              <a:t>创建</a:t>
            </a:r>
            <a:r>
              <a:rPr lang="zh-CN" b="1" dirty="0">
                <a:highlight>
                  <a:srgbClr val="FFFF00"/>
                </a:highlight>
              </a:rPr>
              <a:t>视图</a:t>
            </a:r>
            <a:r>
              <a:rPr lang="zh-CN" dirty="0">
                <a:highlight>
                  <a:srgbClr val="FFFF00"/>
                </a:highlight>
              </a:rPr>
              <a:t>查询某一时刻</a:t>
            </a:r>
            <a:r>
              <a:rPr lang="zh-CN" u="sng" dirty="0">
                <a:highlight>
                  <a:srgbClr val="FFFF00"/>
                </a:highlight>
              </a:rPr>
              <a:t>没有入住的房间信息</a:t>
            </a:r>
            <a:r>
              <a:rPr lang="zh-CN" dirty="0">
                <a:highlight>
                  <a:srgbClr val="FFFF00"/>
                </a:highlight>
              </a:rPr>
              <a:t>；</a:t>
            </a:r>
            <a:r>
              <a:rPr lang="en-US" dirty="0"/>
              <a:t>
(8) </a:t>
            </a:r>
            <a:r>
              <a:rPr lang="zh-CN" dirty="0"/>
              <a:t>具有</a:t>
            </a:r>
            <a:r>
              <a:rPr lang="zh-CN" b="1" dirty="0"/>
              <a:t>数据备份</a:t>
            </a:r>
            <a:r>
              <a:rPr lang="zh-CN" altLang="en-US" b="1" dirty="0"/>
              <a:t>功能</a:t>
            </a:r>
            <a:r>
              <a:rPr lang="zh-CN" dirty="0"/>
              <a:t>。</a:t>
            </a:r>
          </a:p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7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90000" lnSpcReduction="1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sz="3457" b="1" i="0" strike="noStrike" spc="0" dirty="0">
                <a:solidFill>
                  <a:srgbClr val="000000"/>
                </a:solidFill>
                <a:latin typeface="微软雅黑"/>
                <a:ea typeface="微软雅黑"/>
              </a:rPr>
              <a:t>视图</a:t>
            </a:r>
            <a:r>
              <a:rPr lang="en-US" sz="3457" b="1" i="0" strike="noStrike" spc="0" dirty="0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r>
              <a:rPr lang="zh-CN" sz="3457" b="1" i="0" strike="noStrike" spc="0" dirty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zh-CN" dirty="0">
                <a:solidFill>
                  <a:srgbClr val="000000"/>
                </a:solidFill>
                <a:latin typeface="宋体"/>
                <a:ea typeface="宋体"/>
              </a:rPr>
              <a:t>查询某一时刻“已用”的房间信息</a:t>
            </a:r>
            <a:endParaRPr lang="zh-CN" dirty="0"/>
          </a:p>
          <a:p>
            <a:pPr lvl="0"/>
            <a:r>
              <a:rPr lang="zh-CN" sz="3111" b="1" i="0" strike="noStrike" spc="0" dirty="0">
                <a:solidFill>
                  <a:srgbClr val="000000"/>
                </a:solidFill>
                <a:latin typeface="微软雅黑"/>
                <a:ea typeface="微软雅黑"/>
              </a:rPr>
              <a:t>目的：</a:t>
            </a:r>
            <a:r>
              <a:rPr lang="zh-CN" dirty="0">
                <a:solidFill>
                  <a:srgbClr val="000000"/>
                </a:solidFill>
                <a:latin typeface="宋体"/>
                <a:ea typeface="宋体"/>
              </a:rPr>
              <a:t>为客户订房提供信息，操作频繁，可以简化数据库用户的操作</a:t>
            </a:r>
          </a:p>
          <a:p>
            <a:pPr lvl="0"/>
            <a:r>
              <a:rPr lang="en-US" sz="2667" b="0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CREATE VIEW </a:t>
            </a:r>
            <a:r>
              <a:rPr lang="en-US" sz="2667" b="0" i="0" strike="noStrike" spc="0" dirty="0" err="1">
                <a:solidFill>
                  <a:srgbClr val="1E01FB"/>
                </a:solidFill>
                <a:latin typeface="微软雅黑"/>
                <a:ea typeface="微软雅黑"/>
              </a:rPr>
              <a:t>room_occupy</a:t>
            </a:r>
            <a:r>
              <a:rPr lang="en-US" sz="2667" b="0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
AS 
SELECT * 
FROM room
WHERE STATUS='</a:t>
            </a:r>
            <a:r>
              <a:rPr lang="zh-CN" sz="2667" b="0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已用</a:t>
            </a:r>
            <a:r>
              <a:rPr lang="en-US" sz="2667" b="0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';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7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sz="3457" b="1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视图</a:t>
            </a:r>
            <a:r>
              <a:rPr lang="en-US" sz="3457" b="1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r>
              <a:rPr lang="zh-CN" sz="3457" b="1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zh-CN">
                <a:solidFill>
                  <a:srgbClr val="000000"/>
                </a:solidFill>
                <a:latin typeface="宋体"/>
                <a:ea typeface="宋体"/>
              </a:rPr>
              <a:t>各客户订房入住的次数/成交额总额</a:t>
            </a:r>
            <a:endParaRPr lang="zh-CN"/>
          </a:p>
          <a:p>
            <a:pPr lvl="0"/>
            <a:r>
              <a:rPr lang="zh-CN" sz="3111" b="1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目的：</a:t>
            </a:r>
            <a:r>
              <a:rPr lang="zh-CN">
                <a:solidFill>
                  <a:srgbClr val="000000"/>
                </a:solidFill>
                <a:latin typeface="宋体"/>
                <a:ea typeface="宋体"/>
              </a:rPr>
              <a:t>方便分析客户黏性、客户会员定级等工作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7059" y="3557350"/>
            <a:ext cx="5443636" cy="285750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 sz="2000" b="0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CREATE VIEW </a:t>
            </a:r>
          </a:p>
          <a:p>
            <a:pPr lvl="0"/>
            <a:r>
              <a:rPr lang="en-US" sz="2000" b="0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client_total_count(cid,cname,ccount)
AS 
SELECT o_cid,username,COUNT(oid)
FROM orders`orders`,CLIENT
WHERE cid=o_cid
GROUP BY o_cid;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72830" y="3557350"/>
            <a:ext cx="5021649" cy="285750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 sz="2000" b="0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CREATE VIEW </a:t>
            </a:r>
          </a:p>
          <a:p>
            <a:pPr lvl="0"/>
            <a:r>
              <a:rPr lang="en-US" sz="2000" b="0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client_total_money(cid,cname,cmoney)
AS 
SELECT o_cid,username,SUM(o_price)
FROM orders,CLIENT
WHERE cid=o_cid</a:t>
            </a:r>
            <a:br>
              <a:rPr lang="en-US"/>
            </a:br>
            <a:r>
              <a:rPr lang="en-US" sz="2000" b="0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GROUP BY o_cid;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lvl="0"/>
            <a:r>
              <a:rPr lang="zh-CN"/>
              <a:t>一、功能展示</a:t>
            </a:r>
          </a:p>
          <a:p>
            <a:pPr lvl="0"/>
            <a:r>
              <a:rPr lang="zh-CN"/>
              <a:t>二、设计过程</a:t>
            </a:r>
          </a:p>
          <a:p>
            <a:pPr lvl="0"/>
            <a:r>
              <a:rPr lang="zh-CN"/>
              <a:t>三、关键问题</a:t>
            </a:r>
          </a:p>
          <a:p>
            <a:pPr lvl="0"/>
            <a:r>
              <a:rPr lang="zh-CN"/>
              <a:t>四、收获体会</a:t>
            </a:r>
          </a:p>
          <a:p>
            <a:pPr lvl="0"/>
            <a:endParaRPr 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 dirty="0"/>
              <a:t>一、功能展示（</a:t>
            </a:r>
            <a:r>
              <a:rPr lang="en-US" dirty="0"/>
              <a:t>7</a:t>
            </a:r>
            <a:r>
              <a:rPr lang="zh-CN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sz="3050" b="1" i="0" strike="noStrike" spc="0" dirty="0">
                <a:solidFill>
                  <a:srgbClr val="000000"/>
                </a:solidFill>
                <a:latin typeface="微软雅黑"/>
                <a:ea typeface="微软雅黑"/>
              </a:rPr>
              <a:t>视图</a:t>
            </a:r>
            <a:r>
              <a:rPr lang="en-US" sz="3050" b="1" i="0" strike="noStrike" spc="0" dirty="0">
                <a:solidFill>
                  <a:srgbClr val="000000"/>
                </a:solidFill>
                <a:latin typeface="微软雅黑"/>
                <a:ea typeface="微软雅黑"/>
              </a:rPr>
              <a:t>3</a:t>
            </a:r>
            <a:r>
              <a:rPr lang="zh-CN" sz="3050" b="1" i="0" strike="noStrike" spc="0" dirty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zh-CN" sz="2400" dirty="0">
                <a:solidFill>
                  <a:srgbClr val="000000"/>
                </a:solidFill>
                <a:latin typeface="宋体"/>
                <a:ea typeface="宋体"/>
              </a:rPr>
              <a:t>查询当日/月/年订单总数和收入总额</a:t>
            </a:r>
            <a:endParaRPr lang="zh-CN" dirty="0"/>
          </a:p>
          <a:p>
            <a:pPr lvl="0"/>
            <a:r>
              <a:rPr lang="zh-CN" sz="2700" b="1" i="0" strike="noStrike" spc="0" dirty="0">
                <a:solidFill>
                  <a:srgbClr val="000000"/>
                </a:solidFill>
                <a:latin typeface="微软雅黑"/>
                <a:ea typeface="微软雅黑"/>
              </a:rPr>
              <a:t>目的：</a:t>
            </a:r>
            <a:r>
              <a:rPr lang="zh-CN" sz="2400" dirty="0">
                <a:solidFill>
                  <a:srgbClr val="000000"/>
                </a:solidFill>
                <a:latin typeface="宋体"/>
                <a:ea typeface="宋体"/>
              </a:rPr>
              <a:t>便于分析收入和经营情况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3203885"/>
            <a:ext cx="10318750" cy="10350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en-US" sz="1600">
                <a:solidFill>
                  <a:srgbClr val="1E01FB"/>
                </a:solidFill>
              </a:rPr>
              <a:t>CREATE VIEW today_order(todaytime,ordercount,money) AS 
SELECT DATE_FORMAT(NOW(),'%y-%m-%d'),COUNT(*),SUM(o_price) FROM orders
WHERE TO_DAYS(order_time) = TO_DAYS(NOW());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4378859"/>
            <a:ext cx="9613900" cy="10350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 algn="l" defTabSz="457200">
              <a:lnSpc>
                <a:spcPct val="130000"/>
              </a:lnSpc>
              <a:buNone/>
            </a:pPr>
            <a:r>
              <a:rPr lang="en-US" sz="1600" b="0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CREATE VIEW thismonth_order(thismonth,ordercount,money) AS 
SELECT MONTH(NOW()),COUNT(*),SUM(o_price) FROM orders
WHERE MONTH(order_time) = MONTH(NOW());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5588538"/>
            <a:ext cx="10068491" cy="10350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marL="0" lvl="0" indent="0" algn="l" defTabSz="457200">
              <a:lnSpc>
                <a:spcPct val="130000"/>
              </a:lnSpc>
              <a:buNone/>
            </a:pPr>
            <a:r>
              <a:rPr lang="en-US" sz="1600" b="0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CREATE VIEW thisyear_order(thisyear,ordercount,money) AS 
SELECT YEAR(NOW()),COUNT(*),SUM(o_price) FROM orders
WHERE YEAR(order_time) = YEAR(NOW());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8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dirty="0"/>
              <a:t>基本功能要求：</a:t>
            </a:r>
            <a:br>
              <a:rPr lang="en-US" dirty="0"/>
            </a:br>
            <a:r>
              <a:rPr lang="en-US" dirty="0">
                <a:highlight>
                  <a:srgbClr val="D9D9D9"/>
                </a:highlight>
              </a:rPr>
              <a:t>(1)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客房类型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价目信息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客房信息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(2)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客户信息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(3)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入住和退房</a:t>
            </a:r>
            <a:r>
              <a:rPr lang="zh-CN" dirty="0">
                <a:highlight>
                  <a:srgbClr val="D9D9D9"/>
                </a:highlight>
              </a:rPr>
              <a:t>管理；</a:t>
            </a:r>
            <a:r>
              <a:rPr lang="en-US" dirty="0">
                <a:highlight>
                  <a:srgbClr val="D9D9D9"/>
                </a:highlight>
              </a:rPr>
              <a:t>
(4)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费用管理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r>
              <a:rPr lang="en-US" dirty="0">
                <a:highlight>
                  <a:srgbClr val="D9D9D9"/>
                </a:highlight>
              </a:rPr>
              <a:t>
(5) </a:t>
            </a:r>
            <a:r>
              <a:rPr lang="zh-CN" dirty="0">
                <a:highlight>
                  <a:srgbClr val="D9D9D9"/>
                </a:highlight>
              </a:rPr>
              <a:t>创建</a:t>
            </a:r>
            <a:r>
              <a:rPr lang="zh-CN" b="1" dirty="0">
                <a:highlight>
                  <a:srgbClr val="D9D9D9"/>
                </a:highlight>
              </a:rPr>
              <a:t>触发器</a:t>
            </a:r>
            <a:r>
              <a:rPr lang="zh-CN" dirty="0">
                <a:highlight>
                  <a:srgbClr val="D9D9D9"/>
                </a:highlight>
              </a:rPr>
              <a:t>，实现入住和退房时</a:t>
            </a:r>
            <a:r>
              <a:rPr lang="zh-CN" u="sng" dirty="0">
                <a:highlight>
                  <a:srgbClr val="D9D9D9"/>
                </a:highlight>
              </a:rPr>
              <a:t>自动修改客房的状态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r>
              <a:rPr lang="en-US" dirty="0">
                <a:highlight>
                  <a:srgbClr val="D9D9D9"/>
                </a:highlight>
              </a:rPr>
              <a:t>
(6) </a:t>
            </a:r>
            <a:r>
              <a:rPr lang="zh-CN" dirty="0">
                <a:highlight>
                  <a:srgbClr val="D9D9D9"/>
                </a:highlight>
              </a:rPr>
              <a:t>创建</a:t>
            </a:r>
            <a:r>
              <a:rPr lang="zh-CN" b="1" dirty="0">
                <a:highlight>
                  <a:srgbClr val="D9D9D9"/>
                </a:highlight>
              </a:rPr>
              <a:t>存储过程</a:t>
            </a:r>
            <a:r>
              <a:rPr lang="zh-CN" dirty="0">
                <a:highlight>
                  <a:srgbClr val="D9D9D9"/>
                </a:highlight>
              </a:rPr>
              <a:t>统计某段时间内各种类型的客房的</a:t>
            </a:r>
            <a:r>
              <a:rPr lang="zh-CN" u="sng" dirty="0">
                <a:highlight>
                  <a:srgbClr val="D9D9D9"/>
                </a:highlight>
              </a:rPr>
              <a:t>入住时间合计和费用合计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r>
              <a:rPr lang="en-US" dirty="0">
                <a:highlight>
                  <a:srgbClr val="D9D9D9"/>
                </a:highlight>
              </a:rPr>
              <a:t>
(7) </a:t>
            </a:r>
            <a:r>
              <a:rPr lang="zh-CN" dirty="0">
                <a:highlight>
                  <a:srgbClr val="D9D9D9"/>
                </a:highlight>
              </a:rPr>
              <a:t>创建</a:t>
            </a:r>
            <a:r>
              <a:rPr lang="zh-CN" b="1" dirty="0">
                <a:highlight>
                  <a:srgbClr val="D9D9D9"/>
                </a:highlight>
              </a:rPr>
              <a:t>视图</a:t>
            </a:r>
            <a:r>
              <a:rPr lang="zh-CN" dirty="0">
                <a:highlight>
                  <a:srgbClr val="D9D9D9"/>
                </a:highlight>
              </a:rPr>
              <a:t>查询某一时刻</a:t>
            </a:r>
            <a:r>
              <a:rPr lang="zh-CN" u="sng" dirty="0">
                <a:highlight>
                  <a:srgbClr val="D9D9D9"/>
                </a:highlight>
              </a:rPr>
              <a:t>没有入住的房间信息</a:t>
            </a:r>
            <a:r>
              <a:rPr lang="zh-CN" dirty="0">
                <a:highlight>
                  <a:srgbClr val="D9D9D9"/>
                </a:highlight>
              </a:rPr>
              <a:t>；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(8) </a:t>
            </a:r>
            <a:r>
              <a:rPr lang="zh-CN" dirty="0">
                <a:highlight>
                  <a:srgbClr val="FFFF00"/>
                </a:highlight>
              </a:rPr>
              <a:t>具有</a:t>
            </a:r>
            <a:r>
              <a:rPr lang="zh-CN" b="1" dirty="0">
                <a:highlight>
                  <a:srgbClr val="FFFF00"/>
                </a:highlight>
              </a:rPr>
              <a:t>数据备份</a:t>
            </a:r>
            <a:r>
              <a:rPr lang="zh-CN" dirty="0">
                <a:highlight>
                  <a:srgbClr val="FFFF00"/>
                </a:highlight>
              </a:rPr>
              <a:t>和</a:t>
            </a:r>
            <a:r>
              <a:rPr lang="zh-CN" b="1" dirty="0">
                <a:highlight>
                  <a:srgbClr val="FFFF00"/>
                </a:highlight>
              </a:rPr>
              <a:t>数据恢复</a:t>
            </a:r>
            <a:r>
              <a:rPr lang="zh-CN" dirty="0">
                <a:highlight>
                  <a:srgbClr val="FFFF00"/>
                </a:highlight>
              </a:rPr>
              <a:t>功能。</a:t>
            </a:r>
          </a:p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8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8218" cy="43513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sz="3022" dirty="0"/>
              <a:t>备份命令：</a:t>
            </a:r>
          </a:p>
          <a:p>
            <a:pPr lvl="0"/>
            <a:r>
              <a:rPr lang="en-US" sz="2222" dirty="0" err="1">
                <a:solidFill>
                  <a:srgbClr val="1E01FB"/>
                </a:solidFill>
              </a:rPr>
              <a:t>mysqldump</a:t>
            </a:r>
            <a:r>
              <a:rPr lang="en-US" sz="2222" dirty="0">
                <a:solidFill>
                  <a:srgbClr val="1E01FB"/>
                </a:solidFill>
              </a:rPr>
              <a:t> -h</a:t>
            </a:r>
            <a:r>
              <a:rPr lang="zh-CN" sz="2222" dirty="0">
                <a:solidFill>
                  <a:srgbClr val="1E01FB"/>
                </a:solidFill>
              </a:rPr>
              <a:t>主机名</a:t>
            </a:r>
            <a:r>
              <a:rPr lang="en-US" sz="2222" dirty="0">
                <a:solidFill>
                  <a:srgbClr val="1E01FB"/>
                </a:solidFill>
              </a:rPr>
              <a:t> -P</a:t>
            </a:r>
            <a:r>
              <a:rPr lang="zh-CN" sz="2222" dirty="0">
                <a:solidFill>
                  <a:srgbClr val="1E01FB"/>
                </a:solidFill>
              </a:rPr>
              <a:t>端口</a:t>
            </a:r>
            <a:r>
              <a:rPr lang="en-US" sz="2222" dirty="0">
                <a:solidFill>
                  <a:srgbClr val="1E01FB"/>
                </a:solidFill>
              </a:rPr>
              <a:t> -u</a:t>
            </a:r>
            <a:r>
              <a:rPr lang="zh-CN" sz="2222" dirty="0">
                <a:solidFill>
                  <a:srgbClr val="1E01FB"/>
                </a:solidFill>
              </a:rPr>
              <a:t>用户名</a:t>
            </a:r>
            <a:r>
              <a:rPr lang="en-US" sz="2222" dirty="0">
                <a:solidFill>
                  <a:srgbClr val="1E01FB"/>
                </a:solidFill>
              </a:rPr>
              <a:t> -p</a:t>
            </a:r>
            <a:r>
              <a:rPr lang="zh-CN" sz="2222" dirty="0">
                <a:solidFill>
                  <a:srgbClr val="1E01FB"/>
                </a:solidFill>
              </a:rPr>
              <a:t>密码</a:t>
            </a:r>
            <a:r>
              <a:rPr lang="en-US" sz="2222" dirty="0">
                <a:solidFill>
                  <a:srgbClr val="1E01FB"/>
                </a:solidFill>
              </a:rPr>
              <a:t> --database </a:t>
            </a:r>
            <a:r>
              <a:rPr lang="zh-CN" sz="2222" dirty="0">
                <a:solidFill>
                  <a:srgbClr val="1E01FB"/>
                </a:solidFill>
              </a:rPr>
              <a:t>数据库名</a:t>
            </a:r>
            <a:r>
              <a:rPr lang="en-US" sz="2222" dirty="0">
                <a:solidFill>
                  <a:srgbClr val="1E01FB"/>
                </a:solidFill>
              </a:rPr>
              <a:t> &gt; </a:t>
            </a:r>
            <a:r>
              <a:rPr lang="zh-CN" sz="2222" dirty="0">
                <a:solidFill>
                  <a:srgbClr val="1E01FB"/>
                </a:solidFill>
              </a:rPr>
              <a:t>文件名</a:t>
            </a:r>
            <a:r>
              <a:rPr lang="en-US" sz="2222" dirty="0">
                <a:solidFill>
                  <a:srgbClr val="1E01FB"/>
                </a:solidFill>
              </a:rPr>
              <a:t>.</a:t>
            </a:r>
            <a:r>
              <a:rPr lang="en-US" sz="2222" dirty="0" err="1">
                <a:solidFill>
                  <a:srgbClr val="1E01FB"/>
                </a:solidFill>
              </a:rPr>
              <a:t>sql</a:t>
            </a:r>
            <a:br>
              <a:rPr lang="en-US" dirty="0"/>
            </a:br>
            <a:endParaRPr lang="en-US" dirty="0"/>
          </a:p>
          <a:p>
            <a:pPr lvl="0"/>
            <a:r>
              <a:rPr lang="zh-CN" sz="3022" dirty="0"/>
              <a:t>还原命令：</a:t>
            </a:r>
          </a:p>
          <a:p>
            <a:pPr lvl="0"/>
            <a:r>
              <a:rPr lang="en-US" sz="2222" b="0" i="0" strike="noStrike" spc="0" dirty="0" err="1">
                <a:solidFill>
                  <a:srgbClr val="1E01FB"/>
                </a:solidFill>
                <a:latin typeface="微软雅黑"/>
                <a:ea typeface="微软雅黑"/>
              </a:rPr>
              <a:t>mysql</a:t>
            </a:r>
            <a:r>
              <a:rPr lang="en-US" sz="2222" b="0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 -u </a:t>
            </a:r>
            <a:r>
              <a:rPr lang="zh-CN" sz="2200" dirty="0">
                <a:solidFill>
                  <a:srgbClr val="1E01FB"/>
                </a:solidFill>
              </a:rPr>
              <a:t>用户名</a:t>
            </a:r>
            <a:r>
              <a:rPr lang="en-US" sz="2222" b="0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 -p </a:t>
            </a:r>
            <a:r>
              <a:rPr lang="zh-CN" sz="2200" dirty="0">
                <a:solidFill>
                  <a:srgbClr val="1E01FB"/>
                </a:solidFill>
              </a:rPr>
              <a:t>密码</a:t>
            </a:r>
            <a:r>
              <a:rPr lang="en-US" sz="2222" b="0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 </a:t>
            </a:r>
            <a:r>
              <a:rPr lang="zh-CN" sz="2200" dirty="0">
                <a:solidFill>
                  <a:srgbClr val="1E01FB"/>
                </a:solidFill>
              </a:rPr>
              <a:t>数据库名</a:t>
            </a:r>
            <a:r>
              <a:rPr lang="en-US" sz="2222" b="0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 &lt; </a:t>
            </a:r>
            <a:r>
              <a:rPr lang="zh-CN" sz="2200" dirty="0">
                <a:solidFill>
                  <a:srgbClr val="1E01FB"/>
                </a:solidFill>
              </a:rPr>
              <a:t>文件名</a:t>
            </a:r>
            <a:r>
              <a:rPr lang="en-US" sz="2200" dirty="0">
                <a:solidFill>
                  <a:srgbClr val="1E01FB"/>
                </a:solidFill>
              </a:rPr>
              <a:t>.</a:t>
            </a:r>
            <a:r>
              <a:rPr lang="en-US" sz="2200" dirty="0" err="1">
                <a:solidFill>
                  <a:srgbClr val="1E01FB"/>
                </a:solidFill>
              </a:rPr>
              <a:t>sql</a:t>
            </a:r>
            <a:r>
              <a:rPr lang="en-US" sz="2222" b="0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  </a:t>
            </a:r>
            <a:r>
              <a:rPr lang="en-US" sz="3022" dirty="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 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8</a:t>
            </a:r>
            <a:r>
              <a:rPr lang="zh-CN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6566"/>
          <a:stretch/>
        </p:blipFill>
        <p:spPr>
          <a:xfrm>
            <a:off x="1523607" y="2035639"/>
            <a:ext cx="9144786" cy="4150309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zh-CN"/>
              <a:t>二、设计过程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lvl="0"/>
            <a:r>
              <a:rPr lang="en-US"/>
              <a:t>2.1</a:t>
            </a:r>
            <a:r>
              <a:rPr lang="zh-CN"/>
              <a:t>需求分析</a:t>
            </a:r>
          </a:p>
          <a:p>
            <a:pPr lvl="0"/>
            <a:r>
              <a:rPr lang="en-US"/>
              <a:t>2.2</a:t>
            </a:r>
            <a:r>
              <a:rPr lang="zh-CN"/>
              <a:t>概念结构设计</a:t>
            </a:r>
          </a:p>
          <a:p>
            <a:pPr lvl="0"/>
            <a:r>
              <a:rPr lang="en-US"/>
              <a:t>2.3</a:t>
            </a:r>
            <a:r>
              <a:rPr lang="zh-CN"/>
              <a:t>逻辑结构设计</a:t>
            </a:r>
          </a:p>
          <a:p>
            <a:pPr lvl="0"/>
            <a:r>
              <a:rPr lang="en-US"/>
              <a:t>2.4</a:t>
            </a:r>
            <a:r>
              <a:rPr lang="zh-CN"/>
              <a:t>物理结构设计</a:t>
            </a:r>
          </a:p>
          <a:p>
            <a:pPr lvl="0"/>
            <a:r>
              <a:rPr lang="en-US"/>
              <a:t>2.5</a:t>
            </a:r>
            <a:r>
              <a:rPr lang="zh-CN"/>
              <a:t>数据库实施、运行和维护</a:t>
            </a:r>
          </a:p>
          <a:p>
            <a:pPr lvl="0"/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zh-CN"/>
              <a:t>2.1需求分析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70000" lnSpcReduction="20000"/>
          </a:bodyPr>
          <a:lstStyle/>
          <a:p>
            <a:pPr lvl="0"/>
            <a:r>
              <a:rPr lang="zh-CN"/>
              <a:t>基本功能要求：</a:t>
            </a:r>
            <a:r>
              <a:rPr lang="en-US"/>
              <a:t>
(1) </a:t>
            </a:r>
            <a:r>
              <a:rPr lang="zh-CN"/>
              <a:t>实现</a:t>
            </a:r>
            <a:r>
              <a:rPr lang="zh-CN" b="1"/>
              <a:t>客房类型</a:t>
            </a:r>
            <a:r>
              <a:rPr lang="zh-CN"/>
              <a:t>、</a:t>
            </a:r>
            <a:r>
              <a:rPr lang="zh-CN" b="1"/>
              <a:t>价目信息</a:t>
            </a:r>
            <a:r>
              <a:rPr lang="zh-CN"/>
              <a:t>、</a:t>
            </a:r>
            <a:r>
              <a:rPr lang="zh-CN" b="1"/>
              <a:t>客房信息</a:t>
            </a:r>
            <a:r>
              <a:rPr lang="zh-CN"/>
              <a:t>的管理；</a:t>
            </a:r>
            <a:r>
              <a:rPr lang="en-US"/>
              <a:t>
(2) </a:t>
            </a:r>
            <a:r>
              <a:rPr lang="zh-CN"/>
              <a:t>实现</a:t>
            </a:r>
            <a:r>
              <a:rPr lang="zh-CN" b="1"/>
              <a:t>客户信息</a:t>
            </a:r>
            <a:r>
              <a:rPr lang="zh-CN"/>
              <a:t>的管理；</a:t>
            </a:r>
            <a:r>
              <a:rPr lang="en-US"/>
              <a:t>
(3) </a:t>
            </a:r>
            <a:r>
              <a:rPr lang="zh-CN"/>
              <a:t>实现</a:t>
            </a:r>
            <a:r>
              <a:rPr lang="zh-CN" b="1"/>
              <a:t>入住和退房</a:t>
            </a:r>
            <a:r>
              <a:rPr lang="zh-CN"/>
              <a:t>管理；</a:t>
            </a:r>
            <a:r>
              <a:rPr lang="en-US"/>
              <a:t>
(4) </a:t>
            </a:r>
            <a:r>
              <a:rPr lang="zh-CN"/>
              <a:t>实现</a:t>
            </a:r>
            <a:r>
              <a:rPr lang="zh-CN" b="1"/>
              <a:t>费用管理</a:t>
            </a:r>
            <a:r>
              <a:rPr lang="zh-CN"/>
              <a:t>；</a:t>
            </a:r>
            <a:r>
              <a:rPr lang="en-US"/>
              <a:t>
(5) </a:t>
            </a:r>
            <a:r>
              <a:rPr lang="zh-CN"/>
              <a:t>创建</a:t>
            </a:r>
            <a:r>
              <a:rPr lang="zh-CN" b="1"/>
              <a:t>触发器</a:t>
            </a:r>
            <a:r>
              <a:rPr lang="zh-CN"/>
              <a:t>，实现入住和退房时</a:t>
            </a:r>
            <a:r>
              <a:rPr lang="zh-CN" u="sng"/>
              <a:t>自动修改客房的状态</a:t>
            </a:r>
            <a:r>
              <a:rPr lang="zh-CN"/>
              <a:t>；</a:t>
            </a:r>
            <a:r>
              <a:rPr lang="en-US"/>
              <a:t>
(6) </a:t>
            </a:r>
            <a:r>
              <a:rPr lang="zh-CN"/>
              <a:t>创建</a:t>
            </a:r>
            <a:r>
              <a:rPr lang="zh-CN" b="1"/>
              <a:t>存储过程</a:t>
            </a:r>
            <a:r>
              <a:rPr lang="zh-CN"/>
              <a:t>统计某段时间内各种类型的客房的</a:t>
            </a:r>
            <a:r>
              <a:rPr lang="zh-CN" u="sng"/>
              <a:t>入住时间合计和费用合计</a:t>
            </a:r>
            <a:r>
              <a:rPr lang="zh-CN"/>
              <a:t>；</a:t>
            </a:r>
            <a:r>
              <a:rPr lang="en-US"/>
              <a:t>
(7) </a:t>
            </a:r>
            <a:r>
              <a:rPr lang="zh-CN"/>
              <a:t>创建</a:t>
            </a:r>
            <a:r>
              <a:rPr lang="zh-CN" b="1"/>
              <a:t>视图</a:t>
            </a:r>
            <a:r>
              <a:rPr lang="zh-CN"/>
              <a:t>查询某一时刻</a:t>
            </a:r>
            <a:r>
              <a:rPr lang="zh-CN" u="sng"/>
              <a:t>没有入住的房间信息</a:t>
            </a:r>
            <a:r>
              <a:rPr lang="zh-CN"/>
              <a:t>；</a:t>
            </a:r>
            <a:r>
              <a:rPr lang="en-US"/>
              <a:t>
(8) </a:t>
            </a:r>
            <a:r>
              <a:rPr lang="zh-CN"/>
              <a:t>具有</a:t>
            </a:r>
            <a:r>
              <a:rPr lang="zh-CN" b="1"/>
              <a:t>数据备份</a:t>
            </a:r>
            <a:r>
              <a:rPr lang="zh-CN"/>
              <a:t>和</a:t>
            </a:r>
            <a:r>
              <a:rPr lang="zh-CN" b="1"/>
              <a:t>数据恢复</a:t>
            </a:r>
            <a:r>
              <a:rPr lang="zh-CN"/>
              <a:t>功能。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t>2.2概念结构设计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5467" cy="453630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b="1"/>
              <a:t>ER-</a:t>
            </a:r>
            <a:r>
              <a:rPr lang="zh-CN" b="1"/>
              <a:t>图</a:t>
            </a:r>
          </a:p>
          <a:p>
            <a:pPr marL="685800" lvl="1" indent="-228600"/>
            <a:r>
              <a:rPr lang="zh-CN" b="1"/>
              <a:t>实体：</a:t>
            </a:r>
          </a:p>
          <a:p>
            <a:pPr marL="1143000" lvl="2" indent="-228600"/>
            <a:r>
              <a:rPr lang="zh-CN" b="1">
                <a:solidFill>
                  <a:srgbClr val="1E01FB"/>
                </a:solidFill>
              </a:rPr>
              <a:t>（</a:t>
            </a:r>
            <a:r>
              <a:rPr lang="en-US" b="1">
                <a:solidFill>
                  <a:srgbClr val="1E01FB"/>
                </a:solidFill>
              </a:rPr>
              <a:t>1</a:t>
            </a:r>
            <a:r>
              <a:rPr lang="zh-CN" b="1">
                <a:solidFill>
                  <a:srgbClr val="1E01FB"/>
                </a:solidFill>
              </a:rPr>
              <a:t>）管理员（</a:t>
            </a:r>
            <a:r>
              <a:rPr lang="en-US" b="1">
                <a:solidFill>
                  <a:srgbClr val="1E01FB"/>
                </a:solidFill>
              </a:rPr>
              <a:t>2</a:t>
            </a:r>
            <a:r>
              <a:rPr lang="zh-CN" b="1">
                <a:solidFill>
                  <a:srgbClr val="1E01FB"/>
                </a:solidFill>
              </a:rPr>
              <a:t>）用户（</a:t>
            </a:r>
            <a:r>
              <a:rPr lang="en-US" b="1">
                <a:solidFill>
                  <a:srgbClr val="1E01FB"/>
                </a:solidFill>
              </a:rPr>
              <a:t>3</a:t>
            </a:r>
            <a:r>
              <a:rPr lang="zh-CN" b="1">
                <a:solidFill>
                  <a:srgbClr val="1E01FB"/>
                </a:solidFill>
              </a:rPr>
              <a:t>）客房</a:t>
            </a:r>
          </a:p>
          <a:p>
            <a:pPr marL="685800" lvl="1" indent="-228600"/>
            <a:r>
              <a:rPr lang="zh-CN" b="1"/>
              <a:t>属性：</a:t>
            </a:r>
          </a:p>
          <a:p>
            <a:pPr marL="1143000" lvl="2" indent="-228600"/>
            <a:r>
              <a:rPr lang="zh-CN" sz="20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（</a:t>
            </a:r>
            <a:r>
              <a:rPr lang="en-US" sz="20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1</a:t>
            </a:r>
            <a:r>
              <a:rPr lang="zh-CN" sz="20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）用户的一系列信息：</a:t>
            </a:r>
            <a:r>
              <a:rPr lang="zh-CN"/>
              <a:t>用户名</a:t>
            </a:r>
            <a:r>
              <a:rPr lang="en-US"/>
              <a:t>/</a:t>
            </a:r>
            <a:r>
              <a:rPr lang="zh-CN"/>
              <a:t>密码</a:t>
            </a:r>
            <a:r>
              <a:rPr lang="en-US"/>
              <a:t>/</a:t>
            </a:r>
            <a:r>
              <a:rPr lang="zh-CN"/>
              <a:t>真名</a:t>
            </a:r>
            <a:r>
              <a:rPr lang="en-US"/>
              <a:t>/</a:t>
            </a:r>
            <a:r>
              <a:rPr lang="zh-CN"/>
              <a:t>身份证号、性别</a:t>
            </a:r>
            <a:r>
              <a:rPr lang="en-US"/>
              <a:t>/</a:t>
            </a:r>
            <a:r>
              <a:rPr lang="zh-CN"/>
              <a:t>年龄</a:t>
            </a:r>
            <a:r>
              <a:rPr lang="en-US"/>
              <a:t>/</a:t>
            </a:r>
            <a:r>
              <a:rPr lang="zh-CN"/>
              <a:t>地址</a:t>
            </a:r>
            <a:r>
              <a:rPr lang="en-US"/>
              <a:t>/</a:t>
            </a:r>
            <a:r>
              <a:rPr lang="zh-CN"/>
              <a:t>电话、注册时间</a:t>
            </a:r>
          </a:p>
          <a:p>
            <a:pPr marL="1143000" lvl="2" indent="-228600"/>
            <a:r>
              <a:rPr lang="zh-CN" sz="20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（</a:t>
            </a:r>
            <a:r>
              <a:rPr lang="en-US" sz="20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2</a:t>
            </a:r>
            <a:r>
              <a:rPr lang="zh-CN" sz="20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）客房的一系列信息：</a:t>
            </a:r>
            <a:r>
              <a:rPr lang="zh-CN"/>
              <a:t>房间号、价格、图片、详情、类型、状态</a:t>
            </a:r>
          </a:p>
          <a:p>
            <a:pPr marL="685800" lvl="1" indent="-228600"/>
            <a:r>
              <a:rPr lang="zh-CN" b="1"/>
              <a:t>联系：</a:t>
            </a:r>
          </a:p>
          <a:p>
            <a:pPr marL="1143000" lvl="2" indent="-228600"/>
            <a:r>
              <a:rPr lang="en-US" sz="20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（1</a:t>
            </a:r>
            <a:r>
              <a:rPr lang="zh-CN" sz="20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）预订：</a:t>
            </a:r>
            <a:r>
              <a:rPr lang="zh-CN"/>
              <a:t>订单</a:t>
            </a:r>
            <a:r>
              <a:rPr lang="en-US"/>
              <a:t>id</a:t>
            </a:r>
            <a:r>
              <a:rPr lang="zh-CN"/>
              <a:t>、用户</a:t>
            </a:r>
            <a:r>
              <a:rPr lang="en-US"/>
              <a:t>id</a:t>
            </a:r>
            <a:r>
              <a:rPr lang="zh-CN"/>
              <a:t>、客房</a:t>
            </a:r>
            <a:r>
              <a:rPr lang="en-US"/>
              <a:t>id</a:t>
            </a:r>
            <a:r>
              <a:rPr lang="zh-CN"/>
              <a:t>、预约时间</a:t>
            </a:r>
            <a:r>
              <a:rPr lang="en-US"/>
              <a:t>/</a:t>
            </a:r>
            <a:r>
              <a:rPr lang="zh-CN"/>
              <a:t>入住时间</a:t>
            </a:r>
            <a:r>
              <a:rPr lang="en-US"/>
              <a:t>/</a:t>
            </a:r>
            <a:r>
              <a:rPr lang="zh-CN"/>
              <a:t>退房时间、天数、状态</a:t>
            </a:r>
          </a:p>
          <a:p>
            <a:pPr marL="0" lvl="0" indent="0">
              <a:buNone/>
            </a:pPr>
            <a:endParaRPr lang="zh-CN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lvl="0"/>
            <a:r>
              <a:rPr lang="en-US"/>
              <a:t>E-R</a:t>
            </a:r>
            <a:r>
              <a:rPr lang="zh-CN"/>
              <a:t>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29411" y="1436099"/>
            <a:ext cx="9805554" cy="514170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lvl="0"/>
            <a:r>
              <a:rPr lang="en-US"/>
              <a:t>2.3</a:t>
            </a:r>
            <a:r>
              <a:rPr lang="zh-CN"/>
              <a:t>逻辑结构设计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lvl="0"/>
            <a:r>
              <a:rPr lang="en-US">
                <a:solidFill>
                  <a:srgbClr val="1E01FB"/>
                </a:solidFill>
              </a:rPr>
              <a:t>2.3.1</a:t>
            </a:r>
            <a:r>
              <a:rPr lang="zh-CN">
                <a:solidFill>
                  <a:srgbClr val="1E01FB"/>
                </a:solidFill>
              </a:rPr>
              <a:t>基本表一览</a:t>
            </a:r>
          </a:p>
          <a:p>
            <a:pPr marL="685800" lvl="1" indent="-228600"/>
            <a:r>
              <a:rPr lang="zh-CN"/>
              <a:t>（</a:t>
            </a:r>
            <a:r>
              <a:rPr lang="en-US"/>
              <a:t>1</a:t>
            </a:r>
            <a:r>
              <a:rPr lang="zh-CN"/>
              <a:t>）管理员表（</a:t>
            </a:r>
            <a:r>
              <a:rPr lang="en-US"/>
              <a:t>2</a:t>
            </a:r>
            <a:r>
              <a:rPr lang="zh-CN"/>
              <a:t>）用户表（</a:t>
            </a:r>
            <a:r>
              <a:rPr lang="en-US"/>
              <a:t>3</a:t>
            </a:r>
            <a:r>
              <a:rPr lang="zh-CN"/>
              <a:t>）客房表（</a:t>
            </a:r>
            <a:r>
              <a:rPr lang="en-US"/>
              <a:t>4</a:t>
            </a:r>
            <a:r>
              <a:rPr lang="zh-CN"/>
              <a:t>）订单表</a:t>
            </a:r>
          </a:p>
          <a:p>
            <a:pPr marL="228600" lvl="0" indent="-228600"/>
            <a:r>
              <a:rPr lang="en-US">
                <a:solidFill>
                  <a:srgbClr val="1E01FB"/>
                </a:solidFill>
              </a:rPr>
              <a:t>2.3.2</a:t>
            </a:r>
            <a:r>
              <a:rPr lang="zh-CN">
                <a:solidFill>
                  <a:srgbClr val="1E01FB"/>
                </a:solidFill>
              </a:rPr>
              <a:t>关系模式规范化</a:t>
            </a:r>
          </a:p>
          <a:p>
            <a:pPr marL="228600" lvl="0" indent="-228600"/>
            <a:r>
              <a:rPr lang="en-US">
                <a:solidFill>
                  <a:srgbClr val="1E01FB"/>
                </a:solidFill>
              </a:rPr>
              <a:t>2.3.3</a:t>
            </a:r>
            <a:r>
              <a:rPr lang="zh-CN">
                <a:solidFill>
                  <a:srgbClr val="1E01FB"/>
                </a:solidFill>
              </a:rPr>
              <a:t>性能优化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27" y="1813492"/>
            <a:ext cx="10515600" cy="1325563"/>
          </a:xfrm>
        </p:spPr>
        <p:txBody>
          <a:bodyPr vert="horz" anchor="ctr">
            <a:normAutofit/>
          </a:bodyPr>
          <a:lstStyle/>
          <a:p>
            <a:pPr lvl="0"/>
            <a:r>
              <a:rPr lang="zh-CN"/>
              <a:t>（</a:t>
            </a:r>
            <a:r>
              <a:rPr lang="en-US"/>
              <a:t>1</a:t>
            </a:r>
            <a:r>
              <a:rPr lang="zh-CN"/>
              <a:t>）管理员表</a:t>
            </a:r>
            <a:r>
              <a:rPr lang="en-US"/>
              <a:t>admin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890114" y="667895"/>
            <a:ext cx="6301886" cy="4942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lvl="0"/>
            <a:r>
              <a:rPr lang="zh-CN"/>
              <a:t>一、功能展示（</a:t>
            </a:r>
            <a:r>
              <a:rPr lang="en-US"/>
              <a:t>1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70000" lnSpcReduction="20000"/>
          </a:bodyPr>
          <a:lstStyle/>
          <a:p>
            <a:pPr lvl="0"/>
            <a:r>
              <a:rPr lang="zh-CN" dirty="0"/>
              <a:t>基本功能要求：</a:t>
            </a:r>
            <a:endParaRPr lang="en-US" altLang="zh-CN" dirty="0"/>
          </a:p>
          <a:p>
            <a:pPr lvl="0"/>
            <a:r>
              <a:rPr lang="en-US" dirty="0">
                <a:highlight>
                  <a:srgbClr val="FFFF00"/>
                </a:highlight>
              </a:rPr>
              <a:t>(1) </a:t>
            </a:r>
            <a:r>
              <a:rPr lang="zh-CN" dirty="0">
                <a:highlight>
                  <a:srgbClr val="FFFF00"/>
                </a:highlight>
              </a:rPr>
              <a:t>实现</a:t>
            </a:r>
            <a:r>
              <a:rPr lang="zh-CN" b="1" dirty="0">
                <a:highlight>
                  <a:srgbClr val="FFFF00"/>
                </a:highlight>
              </a:rPr>
              <a:t>客房类型</a:t>
            </a:r>
            <a:r>
              <a:rPr lang="zh-CN" dirty="0">
                <a:highlight>
                  <a:srgbClr val="FFFF00"/>
                </a:highlight>
              </a:rPr>
              <a:t>、</a:t>
            </a:r>
            <a:r>
              <a:rPr lang="zh-CN" b="1" dirty="0">
                <a:highlight>
                  <a:srgbClr val="FFFF00"/>
                </a:highlight>
              </a:rPr>
              <a:t>价目信息</a:t>
            </a:r>
            <a:r>
              <a:rPr lang="zh-CN" dirty="0">
                <a:highlight>
                  <a:srgbClr val="FFFF00"/>
                </a:highlight>
              </a:rPr>
              <a:t>、</a:t>
            </a:r>
            <a:r>
              <a:rPr lang="zh-CN" b="1" dirty="0">
                <a:highlight>
                  <a:srgbClr val="FFFF00"/>
                </a:highlight>
              </a:rPr>
              <a:t>客房信息</a:t>
            </a:r>
            <a:r>
              <a:rPr lang="zh-CN" dirty="0">
                <a:highlight>
                  <a:srgbClr val="FFFF00"/>
                </a:highlight>
              </a:rPr>
              <a:t>的管理；</a:t>
            </a:r>
            <a:r>
              <a:rPr lang="en-US" dirty="0"/>
              <a:t>
(2) </a:t>
            </a:r>
            <a:r>
              <a:rPr lang="zh-CN" dirty="0"/>
              <a:t>实现</a:t>
            </a:r>
            <a:r>
              <a:rPr lang="zh-CN" b="1" dirty="0"/>
              <a:t>客户信息</a:t>
            </a:r>
            <a:r>
              <a:rPr lang="zh-CN" dirty="0"/>
              <a:t>的管理；</a:t>
            </a:r>
            <a:r>
              <a:rPr lang="en-US" dirty="0"/>
              <a:t>
(3) </a:t>
            </a:r>
            <a:r>
              <a:rPr lang="zh-CN" dirty="0"/>
              <a:t>实现</a:t>
            </a:r>
            <a:r>
              <a:rPr lang="zh-CN" b="1" dirty="0"/>
              <a:t>入住和退房</a:t>
            </a:r>
            <a:r>
              <a:rPr lang="zh-CN" dirty="0"/>
              <a:t>管理；</a:t>
            </a:r>
            <a:r>
              <a:rPr lang="en-US" dirty="0"/>
              <a:t>
(4) </a:t>
            </a:r>
            <a:r>
              <a:rPr lang="zh-CN" dirty="0"/>
              <a:t>实现</a:t>
            </a:r>
            <a:r>
              <a:rPr lang="zh-CN" b="1" dirty="0"/>
              <a:t>费用管理</a:t>
            </a:r>
            <a:r>
              <a:rPr lang="zh-CN" dirty="0"/>
              <a:t>；</a:t>
            </a:r>
            <a:r>
              <a:rPr lang="en-US" dirty="0"/>
              <a:t>
(5) </a:t>
            </a:r>
            <a:r>
              <a:rPr lang="zh-CN" dirty="0"/>
              <a:t>创建</a:t>
            </a:r>
            <a:r>
              <a:rPr lang="zh-CN" b="1" dirty="0"/>
              <a:t>触发器</a:t>
            </a:r>
            <a:r>
              <a:rPr lang="zh-CN" dirty="0"/>
              <a:t>，实现入住和退房时</a:t>
            </a:r>
            <a:r>
              <a:rPr lang="zh-CN" u="sng" dirty="0"/>
              <a:t>自动修改客房的状态</a:t>
            </a:r>
            <a:r>
              <a:rPr lang="zh-CN" dirty="0"/>
              <a:t>；</a:t>
            </a:r>
            <a:r>
              <a:rPr lang="en-US" dirty="0"/>
              <a:t>
(6) </a:t>
            </a:r>
            <a:r>
              <a:rPr lang="zh-CN" dirty="0"/>
              <a:t>创建</a:t>
            </a:r>
            <a:r>
              <a:rPr lang="zh-CN" b="1" dirty="0"/>
              <a:t>存储过程</a:t>
            </a:r>
            <a:r>
              <a:rPr lang="zh-CN" dirty="0"/>
              <a:t>统计某段时间内各种类型的客房的</a:t>
            </a:r>
            <a:r>
              <a:rPr lang="zh-CN" u="sng" dirty="0"/>
              <a:t>入住时间合计和费用合计</a:t>
            </a:r>
            <a:r>
              <a:rPr lang="zh-CN" dirty="0"/>
              <a:t>；</a:t>
            </a:r>
            <a:r>
              <a:rPr lang="en-US" dirty="0"/>
              <a:t>
(7) </a:t>
            </a:r>
            <a:r>
              <a:rPr lang="zh-CN" dirty="0"/>
              <a:t>创建</a:t>
            </a:r>
            <a:r>
              <a:rPr lang="zh-CN" b="1" dirty="0"/>
              <a:t>视图</a:t>
            </a:r>
            <a:r>
              <a:rPr lang="zh-CN" dirty="0"/>
              <a:t>查询某一时刻</a:t>
            </a:r>
            <a:r>
              <a:rPr lang="zh-CN" u="sng" dirty="0"/>
              <a:t>没有入住的房间信息</a:t>
            </a:r>
            <a:r>
              <a:rPr lang="zh-CN" dirty="0"/>
              <a:t>；</a:t>
            </a:r>
            <a:r>
              <a:rPr lang="en-US" dirty="0"/>
              <a:t>
(8) </a:t>
            </a:r>
            <a:r>
              <a:rPr lang="zh-CN" dirty="0"/>
              <a:t>具有</a:t>
            </a:r>
            <a:r>
              <a:rPr lang="zh-CN" b="1" dirty="0"/>
              <a:t>数据备份</a:t>
            </a:r>
            <a:r>
              <a:rPr lang="zh-CN" dirty="0"/>
              <a:t>和</a:t>
            </a:r>
            <a:r>
              <a:rPr lang="zh-CN" b="1" dirty="0"/>
              <a:t>数据恢复</a:t>
            </a:r>
            <a:r>
              <a:rPr lang="zh-CN" dirty="0"/>
              <a:t>功能。</a:t>
            </a:r>
          </a:p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27" y="1813492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（</a:t>
            </a:r>
            <a:r>
              <a:rPr lang="en-US"/>
              <a:t>2</a:t>
            </a:r>
            <a:r>
              <a:rPr lang="zh-CN"/>
              <a:t>）用户表</a:t>
            </a:r>
            <a:r>
              <a:rPr lang="en-US"/>
              <a:t>client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758394" y="952172"/>
            <a:ext cx="6433670" cy="50088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27" y="1813492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（</a:t>
            </a:r>
            <a:r>
              <a:rPr lang="en-US"/>
              <a:t>3</a:t>
            </a:r>
            <a:r>
              <a:rPr lang="zh-CN"/>
              <a:t>）客房表</a:t>
            </a:r>
            <a:r>
              <a:rPr lang="en-US"/>
              <a:t>room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955073" y="4879611"/>
            <a:ext cx="9236927" cy="1978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268072" y="64"/>
            <a:ext cx="6923992" cy="437354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27" y="1813492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（</a:t>
            </a:r>
            <a:r>
              <a:rPr lang="en-US"/>
              <a:t>4</a:t>
            </a:r>
            <a:r>
              <a:rPr lang="zh-CN"/>
              <a:t>）订单表</a:t>
            </a:r>
            <a:r>
              <a:rPr lang="en-US"/>
              <a:t>orders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602853" y="1074720"/>
            <a:ext cx="6589147" cy="43957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71601" y="738761"/>
            <a:ext cx="2590484" cy="5380604"/>
          </a:xfrm>
        </p:spPr>
        <p:txBody>
          <a:bodyPr vert="horz" anchor="ctr">
            <a:normAutofit fontScale="90000"/>
          </a:bodyPr>
          <a:lstStyle/>
          <a:p>
            <a:pPr marL="228600" lvl="0" indent="-228600" algn="ctr"/>
            <a:r>
              <a:rPr lang="en-US"/>
              <a:t>2.3.2</a:t>
            </a:r>
          </a:p>
          <a:p>
            <a:pPr marL="228600" lvl="0" indent="-228600" algn="ctr"/>
            <a:r>
              <a:rPr lang="zh-CN"/>
              <a:t>关</a:t>
            </a:r>
          </a:p>
          <a:p>
            <a:pPr marL="228600" lvl="0" indent="-228600" algn="ctr"/>
            <a:r>
              <a:rPr lang="zh-CN"/>
              <a:t>系</a:t>
            </a:r>
          </a:p>
          <a:p>
            <a:pPr marL="228600" lvl="0" indent="-228600" algn="ctr"/>
            <a:r>
              <a:rPr lang="zh-CN"/>
              <a:t>模</a:t>
            </a:r>
          </a:p>
          <a:p>
            <a:pPr marL="228600" lvl="0" indent="-228600" algn="ctr"/>
            <a:r>
              <a:rPr lang="zh-CN"/>
              <a:t>式</a:t>
            </a:r>
          </a:p>
          <a:p>
            <a:pPr marL="228600" lvl="0" indent="-228600" algn="ctr"/>
            <a:r>
              <a:rPr lang="zh-CN"/>
              <a:t>规</a:t>
            </a:r>
          </a:p>
          <a:p>
            <a:pPr marL="228600" lvl="0" indent="-228600" algn="ctr"/>
            <a:r>
              <a:rPr lang="zh-CN"/>
              <a:t>范</a:t>
            </a:r>
          </a:p>
          <a:p>
            <a:pPr marL="228600" lvl="0" indent="-228600" algn="ctr"/>
            <a:r>
              <a:rPr lang="zh-CN"/>
              <a:t>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354704" y="64"/>
            <a:ext cx="832823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marL="228600" lvl="0" indent="-228600"/>
            <a:r>
              <a:rPr lang="en-US"/>
              <a:t>2.3.2</a:t>
            </a:r>
            <a:r>
              <a:rPr lang="zh-CN"/>
              <a:t>关系模式规范化（一）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1641" cy="47212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457200" lvl="1" indent="0">
              <a:buNone/>
            </a:pPr>
            <a:endParaRPr lang="zh-CN">
              <a:highlight>
                <a:srgbClr val="FFFF00"/>
              </a:highlight>
            </a:endParaRPr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存在数据冗余：</a:t>
            </a:r>
          </a:p>
          <a:p>
            <a:pPr marL="685800" lvl="1" indent="-228600"/>
            <a:r>
              <a:rPr lang="zh-CN"/>
              <a:t>（</a:t>
            </a:r>
            <a:r>
              <a:rPr lang="en-US"/>
              <a:t>1</a:t>
            </a:r>
            <a:r>
              <a:rPr lang="zh-CN"/>
              <a:t>）</a:t>
            </a:r>
            <a:r>
              <a:rPr lang="zh-CN" b="1" u="sng"/>
              <a:t>预约记录表</a:t>
            </a:r>
            <a:r>
              <a:rPr lang="zh-CN"/>
              <a:t>中的用户信息</a:t>
            </a:r>
            <a:r>
              <a:rPr lang="en-US"/>
              <a:t> </a:t>
            </a:r>
            <a:r>
              <a:rPr lang="zh-CN"/>
              <a:t>与</a:t>
            </a:r>
            <a:r>
              <a:rPr lang="en-US"/>
              <a:t> 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用户表</a:t>
            </a:r>
            <a:r>
              <a:rPr lang="zh-CN"/>
              <a:t>中的用户信息</a:t>
            </a:r>
          </a:p>
          <a:p>
            <a:pPr marL="685800" lvl="1" indent="-228600"/>
            <a:r>
              <a:rPr lang="zh-CN"/>
              <a:t>（</a:t>
            </a:r>
            <a:r>
              <a:rPr lang="en-US"/>
              <a:t>2</a:t>
            </a:r>
            <a:r>
              <a:rPr lang="zh-CN"/>
              <a:t>）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预约记录</a:t>
            </a:r>
            <a:r>
              <a:rPr lang="zh-CN"/>
              <a:t>中的客房信息</a:t>
            </a:r>
            <a:r>
              <a:rPr lang="en-US"/>
              <a:t> </a:t>
            </a:r>
            <a:r>
              <a:rPr lang="zh-CN"/>
              <a:t>与</a:t>
            </a:r>
            <a:r>
              <a:rPr lang="en-US"/>
              <a:t> 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客房表</a:t>
            </a:r>
            <a:r>
              <a:rPr lang="zh-CN"/>
              <a:t>中的客房信息</a:t>
            </a:r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解决：</a:t>
            </a:r>
          </a:p>
          <a:p>
            <a:pPr marL="685800" lvl="1" indent="-228600"/>
            <a:r>
              <a:rPr lang="zh-CN"/>
              <a:t>预约记录表为</a:t>
            </a:r>
            <a:r>
              <a:rPr lang="en-US"/>
              <a:t>orders</a:t>
            </a:r>
          </a:p>
          <a:p>
            <a:pPr marL="685800" lvl="1" indent="-228600"/>
            <a:r>
              <a:rPr lang="zh-CN"/>
              <a:t>用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o_cid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client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  <a:r>
              <a:rPr lang="zh-CN"/>
              <a:t>作为外键，获取用户信息</a:t>
            </a:r>
          </a:p>
          <a:p>
            <a:pPr marL="685800" lvl="1" indent="-228600"/>
            <a:r>
              <a:rPr lang="zh-CN"/>
              <a:t>用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o_rid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room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  <a:r>
              <a:rPr lang="zh-CN"/>
              <a:t>作为外键，获取客房信息</a:t>
            </a:r>
          </a:p>
          <a:p>
            <a:pPr lvl="0"/>
            <a:endParaRPr 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marL="228600" lvl="0" indent="-228600"/>
            <a:r>
              <a:rPr lang="en-US"/>
              <a:t>2.3.2</a:t>
            </a:r>
            <a:r>
              <a:rPr lang="zh-CN"/>
              <a:t>关系模式规范化（二）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685800" lvl="1" indent="-228600"/>
            <a:endParaRPr lang="zh-CN">
              <a:highlight>
                <a:srgbClr val="FFFF00"/>
              </a:highlight>
            </a:endParaRPr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不好的部分依赖：</a:t>
            </a:r>
          </a:p>
          <a:p>
            <a:pPr marL="685800" lvl="1" indent="-228600"/>
            <a:r>
              <a:rPr lang="zh-CN"/>
              <a:t>用户表：（用户</a:t>
            </a:r>
            <a:r>
              <a:rPr lang="en-US"/>
              <a:t>ID</a:t>
            </a:r>
            <a:r>
              <a:rPr lang="zh-CN"/>
              <a:t>，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订单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ID</a:t>
            </a:r>
            <a:r>
              <a:rPr lang="zh-CN"/>
              <a:t>）</a:t>
            </a:r>
            <a:r>
              <a:rPr lang="en-US"/>
              <a:t>-&gt;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入住时间</a:t>
            </a:r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关系模式分解：</a:t>
            </a:r>
          </a:p>
          <a:p>
            <a:pPr marL="685800" lvl="1" indent="-228600"/>
            <a:r>
              <a:rPr lang="zh-CN"/>
              <a:t>入住时间</a:t>
            </a:r>
            <a:r>
              <a:rPr lang="en-US"/>
              <a:t> 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仅归为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预约记录表</a:t>
            </a:r>
            <a:r>
              <a:rPr lang="zh-CN"/>
              <a:t>中</a:t>
            </a:r>
          </a:p>
          <a:p>
            <a:pPr lvl="0"/>
            <a:endParaRPr 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marL="228600" lvl="0" indent="-228600"/>
            <a:r>
              <a:rPr lang="en-US"/>
              <a:t>2.3.2</a:t>
            </a:r>
            <a:r>
              <a:rPr lang="zh-CN"/>
              <a:t>关系模式规范化（三）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3409"/>
            <a:ext cx="11269695" cy="486355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457200" lvl="1" indent="0">
              <a:buNone/>
            </a:pPr>
            <a:endParaRPr lang="zh-CN">
              <a:highlight>
                <a:srgbClr val="FFFF00"/>
              </a:highlight>
            </a:endParaRPr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不好的传递依赖：</a:t>
            </a:r>
          </a:p>
          <a:p>
            <a:pPr marL="685800" lvl="1" indent="-228600"/>
            <a:r>
              <a:rPr lang="zh-CN"/>
              <a:t>订单表：订单</a:t>
            </a:r>
            <a:r>
              <a:rPr lang="en-US"/>
              <a:t>ID-&gt;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用户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ID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，用户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ID</a:t>
            </a:r>
            <a:r>
              <a:rPr lang="en-US"/>
              <a:t>-&gt;</a:t>
            </a:r>
            <a:r>
              <a:rPr lang="zh-CN"/>
              <a:t>姓名，身份证</a:t>
            </a:r>
            <a:r>
              <a:rPr lang="en-US"/>
              <a:t>...</a:t>
            </a:r>
            <a:r>
              <a:rPr lang="zh-CN"/>
              <a:t>（用户信息）</a:t>
            </a:r>
          </a:p>
          <a:p>
            <a:pPr marL="685800" lvl="1" indent="-228600"/>
            <a:r>
              <a:rPr lang="zh-CN"/>
              <a:t>订单表：订单</a:t>
            </a:r>
            <a:r>
              <a:rPr lang="en-US"/>
              <a:t>ID-&gt;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客房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ID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，客房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ID</a:t>
            </a:r>
            <a:r>
              <a:rPr lang="en-US"/>
              <a:t>-&gt;</a:t>
            </a:r>
            <a:r>
              <a:rPr lang="zh-CN"/>
              <a:t>价格，状态</a:t>
            </a:r>
            <a:r>
              <a:rPr lang="en-US"/>
              <a:t>...</a:t>
            </a:r>
            <a:r>
              <a:rPr lang="zh-CN"/>
              <a:t>（客房信息）</a:t>
            </a:r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关系模式分解：</a:t>
            </a:r>
          </a:p>
          <a:p>
            <a:pPr marL="685800" lvl="1" indent="-228600"/>
            <a:r>
              <a:rPr lang="zh-CN"/>
              <a:t>预约记录表为</a:t>
            </a:r>
            <a:r>
              <a:rPr lang="en-US"/>
              <a:t>orders</a:t>
            </a:r>
          </a:p>
          <a:p>
            <a:pPr marL="685800" lvl="1" indent="-228600"/>
            <a:r>
              <a:rPr lang="zh-CN"/>
              <a:t>用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o_cid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client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  <a:r>
              <a:rPr lang="zh-CN"/>
              <a:t>作为外键，获取用户信息</a:t>
            </a:r>
          </a:p>
          <a:p>
            <a:pPr marL="685800" lvl="1" indent="-228600"/>
            <a:r>
              <a:rPr lang="zh-CN"/>
              <a:t>用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o_rid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en-US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room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  <a:r>
              <a:rPr lang="zh-CN"/>
              <a:t>作为外键，获取客房信息</a:t>
            </a:r>
          </a:p>
          <a:p>
            <a:pPr lvl="0"/>
            <a:endParaRPr 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marL="228600" lvl="0" indent="-228600"/>
            <a:r>
              <a:rPr lang="en-US" dirty="0"/>
              <a:t>2.3.2</a:t>
            </a:r>
            <a:r>
              <a:rPr lang="zh-CN" dirty="0"/>
              <a:t>关系模式规范化（四）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1641" cy="486355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初始</a:t>
            </a:r>
            <a:r>
              <a:rPr lang="zh-CN" b="1">
                <a:solidFill>
                  <a:srgbClr val="1E01FB"/>
                </a:solidFill>
              </a:rPr>
              <a:t>设计</a:t>
            </a:r>
          </a:p>
          <a:p>
            <a:pPr marL="685800" lvl="1" indent="-228600"/>
            <a:r>
              <a:rPr lang="zh-CN"/>
              <a:t>订单状态：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已入住、已退房</a:t>
            </a:r>
          </a:p>
          <a:p>
            <a:pPr marL="685800" lvl="1" indent="-228600"/>
            <a:r>
              <a:rPr lang="zh-CN"/>
              <a:t>房间状态：已用、空闲</a:t>
            </a:r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问题：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预约后尚未入住？</a:t>
            </a:r>
            <a:r>
              <a:rPr lang="zh-CN"/>
              <a:t>订单状态？房间状态？</a:t>
            </a:r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>
                <a:solidFill>
                  <a:srgbClr val="1E01FB"/>
                </a:solidFill>
                <a:latin typeface="微软雅黑"/>
                <a:ea typeface="微软雅黑"/>
              </a:rPr>
              <a:t>最终设计</a:t>
            </a:r>
          </a:p>
          <a:p>
            <a:pPr marL="685800" lvl="1" indent="-228600"/>
            <a:r>
              <a:rPr lang="zh-CN"/>
              <a:t>订单状态：</a:t>
            </a:r>
            <a:r>
              <a:rPr lang="zh-CN" sz="2400" b="1" i="0" u="sng" strike="noStrike" spc="0">
                <a:solidFill>
                  <a:srgbClr val="000000"/>
                </a:solidFill>
                <a:latin typeface="微软雅黑"/>
                <a:ea typeface="微软雅黑"/>
              </a:rPr>
              <a:t>未入住</a:t>
            </a:r>
            <a:r>
              <a:rPr lang="zh-CN"/>
              <a:t>、已入住、已退房</a:t>
            </a:r>
          </a:p>
          <a:p>
            <a:pPr marL="685800" lvl="1" indent="-228600"/>
            <a:r>
              <a:rPr lang="zh-CN"/>
              <a:t>房间状态：已用、空闲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marL="228600" lvl="0" indent="-228600"/>
            <a:r>
              <a:rPr lang="en-US"/>
              <a:t>2.3.3</a:t>
            </a:r>
            <a:r>
              <a:rPr lang="zh-CN"/>
              <a:t>性能优化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64" y="1583745"/>
            <a:ext cx="10515600" cy="4351338"/>
          </a:xfrm>
        </p:spPr>
        <p:txBody>
          <a:bodyPr vert="horz">
            <a:normAutofit/>
          </a:bodyPr>
          <a:lstStyle/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索引</a:t>
            </a:r>
          </a:p>
          <a:p>
            <a:pPr lvl="0"/>
            <a:r>
              <a:rPr lang="zh-CN" dirty="0"/>
              <a:t>可以方便按姓名查询的速度：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6862" y="3429064"/>
            <a:ext cx="3562350" cy="8064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1E01FB"/>
                </a:solidFill>
              </a:rPr>
              <a:t>CREATE INDEX i_aname
ON admin(username)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83742" y="3429064"/>
            <a:ext cx="6718300" cy="80645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1E01FB"/>
                </a:solidFill>
              </a:rPr>
              <a:t>CREATE INDEX i_cname
ON client(username)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61593" y="3429064"/>
            <a:ext cx="3289300" cy="80010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1E01FB"/>
                </a:solidFill>
              </a:rPr>
              <a:t>CREATE INDEX i_arname
ON admin(realname)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/>
              <a:t>2.4</a:t>
            </a:r>
            <a:r>
              <a:rPr lang="zh-CN"/>
              <a:t>物理结构设计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lvl="0"/>
            <a:r>
              <a:rPr lang="en-US" dirty="0"/>
              <a:t>MySQL 5.5.40</a:t>
            </a:r>
          </a:p>
          <a:p>
            <a:pPr lvl="0"/>
            <a:r>
              <a:rPr lang="en-US" dirty="0" err="1"/>
              <a:t>N</a:t>
            </a:r>
            <a:r>
              <a:rPr lang="en-US" altLang="zh-CN" dirty="0" err="1"/>
              <a:t>avicat</a:t>
            </a:r>
            <a:r>
              <a:rPr lang="en-US" altLang="zh-CN" dirty="0"/>
              <a:t> 15</a:t>
            </a:r>
          </a:p>
          <a:p>
            <a:pPr lvl="0"/>
            <a:r>
              <a:rPr lang="en-US" dirty="0"/>
              <a:t>IDEA 2020.1.4</a:t>
            </a:r>
          </a:p>
          <a:p>
            <a:pPr lvl="0"/>
            <a:r>
              <a:rPr lang="en-US" dirty="0"/>
              <a:t>Tomcat 9.0.57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028884" y="1967907"/>
            <a:ext cx="6164761" cy="2524929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9503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 dirty="0"/>
              <a:t>一、功能展示（</a:t>
            </a:r>
            <a:r>
              <a:rPr lang="en-US" dirty="0"/>
              <a:t>1</a:t>
            </a:r>
            <a:r>
              <a:rPr lang="zh-CN" dirty="0"/>
              <a:t>）</a:t>
            </a:r>
            <a:br>
              <a:rPr lang="en-US" altLang="zh-CN" dirty="0"/>
            </a:br>
            <a:br>
              <a:rPr lang="en-US" altLang="zh-CN" sz="2000" dirty="0"/>
            </a:br>
            <a:r>
              <a:rPr lang="zh-CN" altLang="en-US" sz="2000" dirty="0"/>
              <a:t>用户基本信息浏览（</a:t>
            </a:r>
            <a:r>
              <a:rPr lang="zh-CN" altLang="zh-CN" sz="2000" dirty="0"/>
              <a:t>客房类型、价目信息、客房信息</a:t>
            </a:r>
            <a:r>
              <a:rPr lang="zh-CN" altLang="en-US" sz="2000" dirty="0"/>
              <a:t>）、用户登录、用户注册</a:t>
            </a:r>
            <a:br>
              <a:rPr lang="en-US" altLang="zh-CN" sz="2000" dirty="0"/>
            </a:br>
            <a:r>
              <a:rPr lang="zh-CN" altLang="en-US" sz="2000" dirty="0"/>
              <a:t>登录管理员后端界面 查看基本客房信息</a:t>
            </a:r>
            <a:br>
              <a:rPr lang="en-US" altLang="zh-CN" sz="2000" dirty="0"/>
            </a:br>
            <a:r>
              <a:rPr lang="zh-CN" altLang="en-US" sz="2000" dirty="0"/>
              <a:t>新增客房</a:t>
            </a:r>
            <a:r>
              <a:rPr lang="en-US" altLang="zh-CN" sz="2000" dirty="0"/>
              <a:t>204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删除客房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修改客房信息   </a:t>
            </a:r>
            <a:r>
              <a:rPr lang="zh-CN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当该客房被预定后由于参照完整性即不可以进行删除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84841" y="3306847"/>
            <a:ext cx="12192000" cy="3041650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3959225" y="6075517"/>
            <a:ext cx="4273550" cy="417358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/>
          <a:p>
            <a:pPr lvl="0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09EB49-18AB-7134-E1AF-549AB6EB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61" y="2549775"/>
            <a:ext cx="7630590" cy="43821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en-US"/>
              <a:t>2.5</a:t>
            </a:r>
            <a:r>
              <a:rPr lang="zh-CN"/>
              <a:t>数据库实施、运行和维护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38200" y="1690688"/>
            <a:ext cx="5678008" cy="4247566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981115" y="1690688"/>
            <a:ext cx="4372685" cy="4247566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en-US"/>
              <a:t>2.5</a:t>
            </a:r>
            <a:r>
              <a:rPr lang="zh-CN"/>
              <a:t>数据库实施、运行和维护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1690" y="1508254"/>
            <a:ext cx="5916187" cy="5349809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096000" y="1508254"/>
            <a:ext cx="5742456" cy="534980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en-US"/>
              <a:t>2.5</a:t>
            </a:r>
            <a:r>
              <a:rPr lang="zh-CN"/>
              <a:t>数据库实施、运行和维护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295196" y="1690688"/>
            <a:ext cx="2063797" cy="5007536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0924" y="2715120"/>
            <a:ext cx="1807740" cy="2433927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lvl="0"/>
            <a:r>
              <a:rPr lang="zh-CN"/>
              <a:t>三、关键问题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4484"/>
            <a:ext cx="11127413" cy="5032438"/>
          </a:xfrm>
        </p:spPr>
        <p:txBody>
          <a:bodyPr vert="horz">
            <a:normAutofit/>
          </a:bodyPr>
          <a:lstStyle/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en-US" sz="2800" b="1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3.1</a:t>
            </a:r>
            <a:r>
              <a:rPr lang="zh-CN" sz="2800" b="1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重难点</a:t>
            </a:r>
          </a:p>
          <a:p>
            <a:pPr marL="685800" lvl="1" indent="-228600"/>
            <a:r>
              <a:rPr lang="zh-CN" dirty="0"/>
              <a:t>（</a:t>
            </a:r>
            <a:r>
              <a:rPr lang="en-US" dirty="0"/>
              <a:t>1</a:t>
            </a:r>
            <a:r>
              <a:rPr lang="zh-CN" dirty="0"/>
              <a:t>）概念结构设计</a:t>
            </a:r>
          </a:p>
          <a:p>
            <a:pPr marL="685800" lvl="1" indent="-228600"/>
            <a:r>
              <a:rPr lang="zh-CN" dirty="0"/>
              <a:t>（</a:t>
            </a:r>
            <a:r>
              <a:rPr lang="en-US" dirty="0"/>
              <a:t>2</a:t>
            </a:r>
            <a:r>
              <a:rPr lang="zh-CN" dirty="0"/>
              <a:t>）规范化</a:t>
            </a:r>
            <a:r>
              <a:rPr lang="en-US" dirty="0"/>
              <a:t>&amp;</a:t>
            </a:r>
            <a:r>
              <a:rPr lang="zh-CN" dirty="0"/>
              <a:t>性能优化</a:t>
            </a:r>
          </a:p>
          <a:p>
            <a:pPr marL="685800" lvl="1" indent="-228600"/>
            <a:r>
              <a:rPr lang="zh-CN" dirty="0"/>
              <a:t>（</a:t>
            </a:r>
            <a:r>
              <a:rPr lang="en-US" dirty="0"/>
              <a:t>2</a:t>
            </a:r>
            <a:r>
              <a:rPr lang="zh-CN" dirty="0"/>
              <a:t>）代码编写与调试</a:t>
            </a:r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3.2创新点</a:t>
            </a:r>
          </a:p>
          <a:p>
            <a:pPr marL="685800" lvl="1" indent="-228600"/>
            <a:r>
              <a:rPr lang="zh-CN" dirty="0"/>
              <a:t>（</a:t>
            </a:r>
            <a:r>
              <a:rPr lang="en-US" dirty="0"/>
              <a:t>1</a:t>
            </a:r>
            <a:r>
              <a:rPr lang="zh-CN" dirty="0"/>
              <a:t>）触发器、存储过程、视图、索引的设计与使用</a:t>
            </a:r>
          </a:p>
          <a:p>
            <a:pPr marL="685800" lvl="1" indent="-228600"/>
            <a:r>
              <a:rPr lang="zh-CN" dirty="0"/>
              <a:t>（</a:t>
            </a:r>
            <a:r>
              <a:rPr lang="en-US" dirty="0"/>
              <a:t>2</a:t>
            </a:r>
            <a:r>
              <a:rPr lang="zh-CN" dirty="0"/>
              <a:t>）程序代码</a:t>
            </a:r>
            <a:r>
              <a:rPr lang="en-US" dirty="0"/>
              <a:t>+</a:t>
            </a:r>
            <a:r>
              <a:rPr lang="zh-CN" dirty="0"/>
              <a:t>以上数据对象</a:t>
            </a:r>
            <a:r>
              <a:rPr lang="en-US" dirty="0"/>
              <a:t> -&gt; </a:t>
            </a:r>
            <a:r>
              <a:rPr lang="zh-CN" dirty="0"/>
              <a:t>满足用户定义的完整性</a:t>
            </a:r>
            <a:endParaRPr lang="en-US" altLang="zh-CN" dirty="0"/>
          </a:p>
          <a:p>
            <a:pPr marL="685800" lvl="1" indent="-228600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）容灾备份系统</a:t>
            </a:r>
            <a:endParaRPr 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lvl="0"/>
            <a:r>
              <a:rPr lang="zh-CN" dirty="0"/>
              <a:t>四、收获体会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98554" cy="4863554"/>
          </a:xfrm>
        </p:spPr>
        <p:txBody>
          <a:bodyPr vert="horz">
            <a:normAutofit/>
          </a:bodyPr>
          <a:lstStyle/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en-US" sz="2800" b="1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4.1</a:t>
            </a:r>
            <a:r>
              <a:rPr lang="zh-CN" sz="2800" b="1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协作分工</a:t>
            </a:r>
          </a:p>
          <a:p>
            <a:pPr marL="685800" lvl="1" indent="-228600"/>
            <a:r>
              <a:rPr lang="zh-CN" dirty="0"/>
              <a:t>（</a:t>
            </a:r>
            <a:r>
              <a:rPr lang="en-US" dirty="0"/>
              <a:t>1</a:t>
            </a:r>
            <a:r>
              <a:rPr lang="zh-CN" dirty="0"/>
              <a:t>）合：概念设计（</a:t>
            </a:r>
            <a:r>
              <a:rPr lang="en-US" dirty="0"/>
              <a:t>E-R</a:t>
            </a:r>
            <a:r>
              <a:rPr lang="zh-CN" dirty="0"/>
              <a:t>图、规范化）、</a:t>
            </a:r>
          </a:p>
          <a:p>
            <a:pPr marL="685800" lvl="1" indent="-228600"/>
            <a:r>
              <a:rPr lang="zh-CN" dirty="0"/>
              <a:t>（</a:t>
            </a:r>
            <a:r>
              <a:rPr lang="en-US" dirty="0"/>
              <a:t>2</a:t>
            </a:r>
            <a:r>
              <a:rPr lang="zh-CN" dirty="0"/>
              <a:t>）</a:t>
            </a:r>
            <a:r>
              <a:rPr lang="zh-CN" altLang="en-US" dirty="0"/>
              <a:t>陈   婧</a:t>
            </a:r>
            <a:r>
              <a:rPr lang="zh-CN" dirty="0"/>
              <a:t>：</a:t>
            </a:r>
            <a:r>
              <a:rPr lang="zh-CN" altLang="en-US" dirty="0"/>
              <a:t>索引</a:t>
            </a:r>
            <a:r>
              <a:rPr lang="en-US" altLang="zh-CN" dirty="0"/>
              <a:t>/</a:t>
            </a:r>
            <a:r>
              <a:rPr lang="zh-CN" altLang="en-US" dirty="0"/>
              <a:t>触发器设计、管理中心、</a:t>
            </a:r>
            <a:r>
              <a:rPr lang="en-US" dirty="0"/>
              <a:t>PPT</a:t>
            </a:r>
            <a:r>
              <a:rPr lang="zh-CN" dirty="0"/>
              <a:t>展示</a:t>
            </a:r>
            <a:r>
              <a:rPr lang="en-US" altLang="zh-CN" dirty="0"/>
              <a:t>     40%</a:t>
            </a:r>
            <a:endParaRPr lang="zh-CN" dirty="0"/>
          </a:p>
          <a:p>
            <a:pPr lvl="1"/>
            <a:r>
              <a:rPr lang="zh-CN" dirty="0"/>
              <a:t>（</a:t>
            </a:r>
            <a:r>
              <a:rPr lang="en-US" dirty="0"/>
              <a:t>3</a:t>
            </a:r>
            <a:r>
              <a:rPr lang="zh-CN" dirty="0"/>
              <a:t>）</a:t>
            </a:r>
            <a:r>
              <a:rPr lang="zh-CN" altLang="en-US" dirty="0"/>
              <a:t>高旭升</a:t>
            </a:r>
            <a:r>
              <a:rPr lang="zh-CN" dirty="0"/>
              <a:t>：视图</a:t>
            </a:r>
            <a:r>
              <a:rPr lang="en-US" dirty="0"/>
              <a:t>/</a:t>
            </a:r>
            <a:r>
              <a:rPr lang="zh-CN" dirty="0"/>
              <a:t>存储过程实现</a:t>
            </a:r>
            <a:r>
              <a:rPr lang="zh-CN" altLang="en-US" dirty="0"/>
              <a:t>、</a:t>
            </a:r>
            <a:r>
              <a:rPr lang="zh-CN" altLang="zh-CN" dirty="0"/>
              <a:t>用例设计</a:t>
            </a:r>
            <a:r>
              <a:rPr lang="zh-CN" altLang="en-US" dirty="0"/>
              <a:t>、</a:t>
            </a:r>
            <a:r>
              <a:rPr lang="zh-CN" altLang="zh-CN" dirty="0"/>
              <a:t>基本功能实现</a:t>
            </a:r>
            <a:r>
              <a:rPr lang="en-US" altLang="zh-CN" dirty="0"/>
              <a:t>40%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）王长浩：</a:t>
            </a:r>
            <a:r>
              <a:rPr lang="en-US" altLang="zh-CN" dirty="0"/>
              <a:t> E-R</a:t>
            </a:r>
            <a:r>
              <a:rPr lang="zh-CN" altLang="zh-CN" dirty="0"/>
              <a:t>图绘制</a:t>
            </a:r>
            <a:r>
              <a:rPr lang="zh-CN" altLang="en-US" dirty="0"/>
              <a:t>、用户中心</a:t>
            </a:r>
            <a:r>
              <a:rPr lang="en-US" altLang="zh-CN" dirty="0"/>
              <a:t>&amp;</a:t>
            </a:r>
            <a:r>
              <a:rPr lang="zh-CN" altLang="en-US" dirty="0"/>
              <a:t>首页   </a:t>
            </a:r>
            <a:r>
              <a:rPr lang="en-US" altLang="zh-CN" dirty="0"/>
              <a:t>20%</a:t>
            </a:r>
            <a:endParaRPr lang="zh-CN" dirty="0"/>
          </a:p>
          <a:p>
            <a:pPr marL="228600" lvl="0" indent="-228600" algn="l" defTabSz="457200">
              <a:lnSpc>
                <a:spcPct val="130000"/>
              </a:lnSpc>
              <a:buNone/>
            </a:pPr>
            <a:r>
              <a:rPr lang="zh-CN" sz="2800" b="1" i="0" strike="noStrike" spc="0" dirty="0">
                <a:solidFill>
                  <a:srgbClr val="1E01FB"/>
                </a:solidFill>
                <a:latin typeface="微软雅黑"/>
                <a:ea typeface="微软雅黑"/>
              </a:rPr>
              <a:t>4.2数据库设计过程</a:t>
            </a:r>
          </a:p>
          <a:p>
            <a:pPr marL="685800" lvl="1" indent="-228600"/>
            <a:r>
              <a:rPr lang="zh-CN" dirty="0"/>
              <a:t>（</a:t>
            </a:r>
            <a:r>
              <a:rPr lang="en-US" dirty="0"/>
              <a:t>1</a:t>
            </a:r>
            <a:r>
              <a:rPr lang="zh-CN" dirty="0"/>
              <a:t>）整体框架：基本功能及其所需实体、属性、联系</a:t>
            </a:r>
          </a:p>
          <a:p>
            <a:pPr marL="685800" lvl="1" indent="-228600"/>
            <a:r>
              <a:rPr lang="zh-CN" dirty="0"/>
              <a:t>（</a:t>
            </a:r>
            <a:r>
              <a:rPr lang="en-US" dirty="0"/>
              <a:t>2</a:t>
            </a:r>
            <a:r>
              <a:rPr lang="zh-CN" dirty="0"/>
              <a:t>）细节实现：数据验证、</a:t>
            </a:r>
            <a:r>
              <a:rPr lang="en-US" dirty="0"/>
              <a:t>SQL</a:t>
            </a:r>
            <a:r>
              <a:rPr lang="zh-CN" dirty="0"/>
              <a:t>语句调用、规范化和性能优化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四、收获体会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199586" y="1792819"/>
            <a:ext cx="6949793" cy="5021649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74641" y="1792819"/>
            <a:ext cx="4360863" cy="4951419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1</a:t>
            </a:r>
            <a:r>
              <a:rPr lang="zh-CN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9225" y="5648898"/>
            <a:ext cx="4273550" cy="444500"/>
          </a:xfrm>
          <a:prstGeom prst="rect">
            <a:avLst/>
          </a:prstGeom>
          <a:ln w="6350">
            <a:prstDash val="solid"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/>
              <a:t>修改客房类型、价目信息、客房信息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266311" y="1624034"/>
            <a:ext cx="9659378" cy="3851426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 dirty="0"/>
              <a:t>一、功能展示（</a:t>
            </a:r>
            <a:r>
              <a:rPr lang="en-US" dirty="0"/>
              <a:t>2</a:t>
            </a:r>
            <a:r>
              <a:rPr lang="zh-CN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dirty="0"/>
              <a:t>基本功能要求：</a:t>
            </a:r>
            <a:br>
              <a:rPr lang="en-US" dirty="0"/>
            </a:br>
            <a:r>
              <a:rPr lang="en-US" dirty="0">
                <a:highlight>
                  <a:srgbClr val="D9D9D9"/>
                </a:highlight>
              </a:rPr>
              <a:t>(1)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客房类型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价目信息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客房信息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(2) </a:t>
            </a:r>
            <a:r>
              <a:rPr lang="zh-CN" dirty="0">
                <a:highlight>
                  <a:srgbClr val="FFFF00"/>
                </a:highlight>
              </a:rPr>
              <a:t>实现</a:t>
            </a:r>
            <a:r>
              <a:rPr lang="zh-CN" altLang="en-US" b="1" dirty="0">
                <a:highlight>
                  <a:srgbClr val="FFFF00"/>
                </a:highlight>
              </a:rPr>
              <a:t>用户信息</a:t>
            </a:r>
            <a:r>
              <a:rPr lang="zh-CN" dirty="0">
                <a:highlight>
                  <a:srgbClr val="FFFF00"/>
                </a:highlight>
              </a:rPr>
              <a:t>的管理；</a:t>
            </a:r>
            <a:r>
              <a:rPr lang="en-US" dirty="0"/>
              <a:t>
(3) </a:t>
            </a:r>
            <a:r>
              <a:rPr lang="zh-CN" dirty="0"/>
              <a:t>实现</a:t>
            </a:r>
            <a:r>
              <a:rPr lang="zh-CN" b="1" dirty="0"/>
              <a:t>入住和退房</a:t>
            </a:r>
            <a:r>
              <a:rPr lang="zh-CN" dirty="0"/>
              <a:t>管理；</a:t>
            </a:r>
            <a:r>
              <a:rPr lang="en-US" dirty="0"/>
              <a:t>
(4) </a:t>
            </a:r>
            <a:r>
              <a:rPr lang="zh-CN" dirty="0"/>
              <a:t>实现</a:t>
            </a:r>
            <a:r>
              <a:rPr lang="zh-CN" b="1" dirty="0"/>
              <a:t>费用管理</a:t>
            </a:r>
            <a:r>
              <a:rPr lang="zh-CN" dirty="0"/>
              <a:t>；</a:t>
            </a:r>
            <a:r>
              <a:rPr lang="en-US" dirty="0"/>
              <a:t>
(5) </a:t>
            </a:r>
            <a:r>
              <a:rPr lang="zh-CN" dirty="0"/>
              <a:t>创建</a:t>
            </a:r>
            <a:r>
              <a:rPr lang="zh-CN" b="1" dirty="0"/>
              <a:t>触发器</a:t>
            </a:r>
            <a:r>
              <a:rPr lang="zh-CN" dirty="0"/>
              <a:t>，实现入住和退房时</a:t>
            </a:r>
            <a:r>
              <a:rPr lang="zh-CN" u="sng" dirty="0"/>
              <a:t>自动修改客房的状态</a:t>
            </a:r>
            <a:r>
              <a:rPr lang="zh-CN" dirty="0"/>
              <a:t>；</a:t>
            </a:r>
            <a:r>
              <a:rPr lang="en-US" dirty="0"/>
              <a:t>
(6) </a:t>
            </a:r>
            <a:r>
              <a:rPr lang="zh-CN" dirty="0"/>
              <a:t>创建</a:t>
            </a:r>
            <a:r>
              <a:rPr lang="zh-CN" b="1" dirty="0"/>
              <a:t>存储过程</a:t>
            </a:r>
            <a:r>
              <a:rPr lang="zh-CN" dirty="0"/>
              <a:t>统计某段时间内各种类型的客房的</a:t>
            </a:r>
            <a:r>
              <a:rPr lang="zh-CN" u="sng" dirty="0"/>
              <a:t>入住时间合计和费用合计</a:t>
            </a:r>
            <a:r>
              <a:rPr lang="zh-CN" dirty="0"/>
              <a:t>；</a:t>
            </a:r>
            <a:r>
              <a:rPr lang="en-US" dirty="0"/>
              <a:t>
(7) </a:t>
            </a:r>
            <a:r>
              <a:rPr lang="zh-CN" dirty="0"/>
              <a:t>创建</a:t>
            </a:r>
            <a:r>
              <a:rPr lang="zh-CN" b="1" dirty="0"/>
              <a:t>视图</a:t>
            </a:r>
            <a:r>
              <a:rPr lang="zh-CN" dirty="0"/>
              <a:t>查询某一时刻</a:t>
            </a:r>
            <a:r>
              <a:rPr lang="zh-CN" u="sng" dirty="0"/>
              <a:t>没有入住的房间信息</a:t>
            </a:r>
            <a:r>
              <a:rPr lang="zh-CN" dirty="0"/>
              <a:t>；</a:t>
            </a:r>
            <a:r>
              <a:rPr lang="en-US" dirty="0"/>
              <a:t>
(8) </a:t>
            </a:r>
            <a:r>
              <a:rPr lang="zh-CN" dirty="0"/>
              <a:t>具有</a:t>
            </a:r>
            <a:r>
              <a:rPr lang="zh-CN" b="1" dirty="0"/>
              <a:t>数据备份</a:t>
            </a:r>
            <a:r>
              <a:rPr lang="zh-CN" dirty="0"/>
              <a:t>和</a:t>
            </a:r>
            <a:r>
              <a:rPr lang="zh-CN" b="1" dirty="0"/>
              <a:t>数据恢复</a:t>
            </a:r>
            <a:r>
              <a:rPr lang="zh-CN" dirty="0"/>
              <a:t>功能。</a:t>
            </a:r>
          </a:p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 dirty="0"/>
              <a:t>一、功能展示（</a:t>
            </a:r>
            <a:r>
              <a:rPr lang="en-US" dirty="0"/>
              <a:t>2</a:t>
            </a:r>
            <a:r>
              <a:rPr lang="zh-CN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38200" y="3761761"/>
            <a:ext cx="4928496" cy="2731114"/>
          </a:xfrm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6BBCBF-95E8-2507-59B7-E74D256A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90" y="1956104"/>
            <a:ext cx="6954220" cy="141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9E680D-A523-0528-FC02-2B334355D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303" y="3761761"/>
            <a:ext cx="4763502" cy="2731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139115-718C-66BC-B5BE-B8C7B7DD99E5}"/>
              </a:ext>
            </a:extLst>
          </p:cNvPr>
          <p:cNvSpPr txBox="1"/>
          <p:nvPr/>
        </p:nvSpPr>
        <p:spPr>
          <a:xfrm>
            <a:off x="907330" y="1554308"/>
            <a:ext cx="609442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系统用户分级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/>
              <a:t>一、功能展示（</a:t>
            </a:r>
            <a:r>
              <a:rPr lang="en-US"/>
              <a:t>3</a:t>
            </a:r>
            <a:r>
              <a:rPr lang="zh-CN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dirty="0"/>
              <a:t>基本功能要求：</a:t>
            </a:r>
            <a:br>
              <a:rPr lang="en-US" dirty="0"/>
            </a:br>
            <a:r>
              <a:rPr lang="en-US" dirty="0">
                <a:highlight>
                  <a:srgbClr val="D9D9D9"/>
                </a:highlight>
              </a:rPr>
              <a:t>(1)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客房类型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价目信息</a:t>
            </a:r>
            <a:r>
              <a:rPr lang="zh-CN" dirty="0">
                <a:highlight>
                  <a:srgbClr val="D9D9D9"/>
                </a:highlight>
              </a:rPr>
              <a:t>、</a:t>
            </a:r>
            <a:r>
              <a:rPr lang="zh-CN" b="1" dirty="0">
                <a:highlight>
                  <a:srgbClr val="D9D9D9"/>
                </a:highlight>
              </a:rPr>
              <a:t>客房信息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r>
              <a:rPr lang="en-US" dirty="0">
                <a:highlight>
                  <a:srgbClr val="D9D9D9"/>
                </a:highlight>
              </a:rPr>
              <a:t>
(2) </a:t>
            </a:r>
            <a:r>
              <a:rPr lang="zh-CN" dirty="0">
                <a:highlight>
                  <a:srgbClr val="D9D9D9"/>
                </a:highlight>
              </a:rPr>
              <a:t>实现</a:t>
            </a:r>
            <a:r>
              <a:rPr lang="zh-CN" b="1" dirty="0">
                <a:highlight>
                  <a:srgbClr val="D9D9D9"/>
                </a:highlight>
              </a:rPr>
              <a:t>客户信息</a:t>
            </a:r>
            <a:r>
              <a:rPr lang="zh-CN" dirty="0">
                <a:highlight>
                  <a:srgbClr val="D9D9D9"/>
                </a:highlight>
              </a:rPr>
              <a:t>的管理；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(3) </a:t>
            </a:r>
            <a:r>
              <a:rPr lang="zh-CN" dirty="0">
                <a:highlight>
                  <a:srgbClr val="FFFF00"/>
                </a:highlight>
              </a:rPr>
              <a:t>实现</a:t>
            </a:r>
            <a:r>
              <a:rPr lang="zh-CN" b="1" dirty="0">
                <a:highlight>
                  <a:srgbClr val="FFFF00"/>
                </a:highlight>
              </a:rPr>
              <a:t>入住和退房</a:t>
            </a:r>
            <a:r>
              <a:rPr lang="zh-CN" dirty="0">
                <a:highlight>
                  <a:srgbClr val="FFFF00"/>
                </a:highlight>
              </a:rPr>
              <a:t>管理；</a:t>
            </a:r>
            <a:r>
              <a:rPr lang="en-US" dirty="0"/>
              <a:t>
(4) </a:t>
            </a:r>
            <a:r>
              <a:rPr lang="zh-CN" dirty="0"/>
              <a:t>实现</a:t>
            </a:r>
            <a:r>
              <a:rPr lang="zh-CN" b="1" dirty="0"/>
              <a:t>费用管理</a:t>
            </a:r>
            <a:r>
              <a:rPr lang="zh-CN" dirty="0"/>
              <a:t>；</a:t>
            </a:r>
            <a:r>
              <a:rPr lang="en-US" dirty="0"/>
              <a:t>
(5) </a:t>
            </a:r>
            <a:r>
              <a:rPr lang="zh-CN" dirty="0"/>
              <a:t>创建</a:t>
            </a:r>
            <a:r>
              <a:rPr lang="zh-CN" b="1" dirty="0"/>
              <a:t>触发器</a:t>
            </a:r>
            <a:r>
              <a:rPr lang="zh-CN" dirty="0"/>
              <a:t>，实现入住和退房时</a:t>
            </a:r>
            <a:r>
              <a:rPr lang="zh-CN" u="sng" dirty="0"/>
              <a:t>自动修改客房的状态</a:t>
            </a:r>
            <a:r>
              <a:rPr lang="zh-CN" dirty="0"/>
              <a:t>；</a:t>
            </a:r>
            <a:r>
              <a:rPr lang="en-US" dirty="0"/>
              <a:t>
(6) </a:t>
            </a:r>
            <a:r>
              <a:rPr lang="zh-CN" dirty="0"/>
              <a:t>创建</a:t>
            </a:r>
            <a:r>
              <a:rPr lang="zh-CN" b="1" dirty="0"/>
              <a:t>存储过程</a:t>
            </a:r>
            <a:r>
              <a:rPr lang="zh-CN" dirty="0"/>
              <a:t>统计某段时间内各种类型的客房的</a:t>
            </a:r>
            <a:r>
              <a:rPr lang="zh-CN" u="sng" dirty="0"/>
              <a:t>入住时间合计和费用合计</a:t>
            </a:r>
            <a:r>
              <a:rPr lang="zh-CN" dirty="0"/>
              <a:t>；</a:t>
            </a:r>
            <a:r>
              <a:rPr lang="en-US" dirty="0"/>
              <a:t>
(7) </a:t>
            </a:r>
            <a:r>
              <a:rPr lang="zh-CN" dirty="0"/>
              <a:t>创建</a:t>
            </a:r>
            <a:r>
              <a:rPr lang="zh-CN" b="1" dirty="0"/>
              <a:t>视图</a:t>
            </a:r>
            <a:r>
              <a:rPr lang="zh-CN" dirty="0"/>
              <a:t>查询某一时刻</a:t>
            </a:r>
            <a:r>
              <a:rPr lang="zh-CN" u="sng" dirty="0"/>
              <a:t>没有入住的房间信息</a:t>
            </a:r>
            <a:r>
              <a:rPr lang="zh-CN" dirty="0"/>
              <a:t>；</a:t>
            </a:r>
            <a:r>
              <a:rPr lang="en-US" dirty="0"/>
              <a:t>
(8) </a:t>
            </a:r>
            <a:r>
              <a:rPr lang="zh-CN" dirty="0"/>
              <a:t>具有</a:t>
            </a:r>
            <a:r>
              <a:rPr lang="zh-CN" b="1" dirty="0"/>
              <a:t>数据备份</a:t>
            </a:r>
            <a:r>
              <a:rPr lang="zh-CN" dirty="0"/>
              <a:t>和</a:t>
            </a:r>
            <a:r>
              <a:rPr lang="zh-CN" b="1" dirty="0"/>
              <a:t>数据恢复</a:t>
            </a:r>
            <a:r>
              <a:rPr lang="zh-CN" dirty="0"/>
              <a:t>功能。</a:t>
            </a:r>
          </a:p>
          <a:p>
            <a:pPr marL="457200" lvl="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053" y="990763"/>
            <a:ext cx="10952747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zh-CN" dirty="0"/>
              <a:t>一、功能展示（</a:t>
            </a:r>
            <a:r>
              <a:rPr lang="en-US" dirty="0"/>
              <a:t>3</a:t>
            </a:r>
            <a:r>
              <a:rPr lang="zh-CN" dirty="0"/>
              <a:t>）</a:t>
            </a:r>
            <a:br>
              <a:rPr lang="en-US" altLang="zh-CN" dirty="0"/>
            </a:br>
            <a:r>
              <a:rPr lang="en-US" altLang="zh-CN" sz="1800" dirty="0"/>
              <a:t>	</a:t>
            </a:r>
            <a:r>
              <a:rPr lang="en-US" altLang="zh-CN" sz="2000" dirty="0"/>
              <a:t>1. </a:t>
            </a:r>
            <a:r>
              <a:rPr lang="zh-CN" altLang="en-US" sz="2000" dirty="0"/>
              <a:t>已经预约但未入住  入住、退房</a:t>
            </a:r>
            <a:br>
              <a:rPr lang="en-US" altLang="zh-CN" sz="2000" dirty="0"/>
            </a:br>
            <a:r>
              <a:rPr lang="en-US" altLang="zh-CN" sz="2000" dirty="0"/>
              <a:t>	2. </a:t>
            </a:r>
            <a:r>
              <a:rPr lang="zh-CN" altLang="en-US" sz="2000" dirty="0"/>
              <a:t>再预约一间并入住</a:t>
            </a:r>
            <a:r>
              <a:rPr lang="en-US" altLang="zh-CN" sz="2000" dirty="0"/>
              <a:t>——</a:t>
            </a:r>
            <a:r>
              <a:rPr lang="zh-CN" altLang="en-US" sz="2000" dirty="0"/>
              <a:t>其他</a:t>
            </a:r>
            <a:r>
              <a:rPr lang="zh-CN" altLang="en-US" sz="2000" dirty="0">
                <a:highlight>
                  <a:srgbClr val="FFFF00"/>
                </a:highlight>
              </a:rPr>
              <a:t>用户视图：入住房间</a:t>
            </a:r>
            <a:r>
              <a:rPr lang="zh-CN" altLang="en-US" sz="2000" dirty="0"/>
              <a:t>（显示空闲房间）</a:t>
            </a:r>
            <a:br>
              <a:rPr lang="en-US" altLang="zh-CN" sz="2000" dirty="0"/>
            </a:br>
            <a:r>
              <a:rPr lang="en-US" altLang="zh-CN" sz="2000" dirty="0"/>
              <a:t>	3. </a:t>
            </a:r>
            <a:r>
              <a:rPr lang="zh-CN" altLang="en-US" sz="2000" dirty="0"/>
              <a:t>第四条记录：已经入住用户（未退房）显示入住天数</a:t>
            </a:r>
            <a:br>
              <a:rPr lang="en-US" altLang="zh-CN" sz="2000" dirty="0"/>
            </a:br>
            <a:r>
              <a:rPr lang="en-US" altLang="zh-CN" sz="2000" dirty="0"/>
              <a:t>	4. </a:t>
            </a:r>
            <a:r>
              <a:rPr lang="zh-CN" altLang="en-US" sz="2000" dirty="0"/>
              <a:t>第五条记录：已经入住用户（已退房）显示入住天数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ABCFB7-B75E-3ED8-06BD-DFD6F26A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232" y="3253014"/>
            <a:ext cx="6958514" cy="32310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2868</Words>
  <Application>Microsoft Office PowerPoint</Application>
  <PresentationFormat>宽屏</PresentationFormat>
  <Paragraphs>173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等线</vt:lpstr>
      <vt:lpstr>宋体</vt:lpstr>
      <vt:lpstr>Microsoft Yahei</vt:lpstr>
      <vt:lpstr>Microsoft Yahei</vt:lpstr>
      <vt:lpstr>Office 主题​​</vt:lpstr>
      <vt:lpstr>客房管理系统</vt:lpstr>
      <vt:lpstr>目录</vt:lpstr>
      <vt:lpstr>一、功能展示（1）</vt:lpstr>
      <vt:lpstr>一、功能展示（1）  用户基本信息浏览（客房类型、价目信息、客房信息）、用户登录、用户注册 登录管理员后端界面 查看基本客房信息 新增客房204删除客房修改客房信息   当该客房被预定后由于参照完整性即不可以进行删除</vt:lpstr>
      <vt:lpstr>一、功能展示（1）</vt:lpstr>
      <vt:lpstr>一、功能展示（2）</vt:lpstr>
      <vt:lpstr>一、功能展示（2）</vt:lpstr>
      <vt:lpstr>一、功能展示（3）</vt:lpstr>
      <vt:lpstr>一、功能展示（3）  1. 已经预约但未入住  入住、退房  2. 再预约一间并入住——其他用户视图：入住房间（显示空闲房间）  3. 第四条记录：已经入住用户（未退房）显示入住天数  4. 第五条记录：已经入住用户（已退房）显示入住天数</vt:lpstr>
      <vt:lpstr>一、功能展示（4）</vt:lpstr>
      <vt:lpstr>一、功能展示（4）</vt:lpstr>
      <vt:lpstr>一、功能展示（5）</vt:lpstr>
      <vt:lpstr>一、功能展示（5）</vt:lpstr>
      <vt:lpstr>一、功能展示（5）</vt:lpstr>
      <vt:lpstr>一、功能展示（6）</vt:lpstr>
      <vt:lpstr>一、功能展示（6）</vt:lpstr>
      <vt:lpstr>一、功能展示（7）</vt:lpstr>
      <vt:lpstr>一、功能展示（7）</vt:lpstr>
      <vt:lpstr>一、功能展示（7）</vt:lpstr>
      <vt:lpstr>一、功能展示（7）</vt:lpstr>
      <vt:lpstr>一、功能展示（8）</vt:lpstr>
      <vt:lpstr>一、功能展示（8）</vt:lpstr>
      <vt:lpstr>一、功能展示（8）</vt:lpstr>
      <vt:lpstr>二、设计过程</vt:lpstr>
      <vt:lpstr>2.1需求分析</vt:lpstr>
      <vt:lpstr>2.2概念结构设计</vt:lpstr>
      <vt:lpstr>E-R图</vt:lpstr>
      <vt:lpstr>2.3逻辑结构设计</vt:lpstr>
      <vt:lpstr>（1）管理员表admin</vt:lpstr>
      <vt:lpstr>（2）用户表client</vt:lpstr>
      <vt:lpstr>（3）客房表room</vt:lpstr>
      <vt:lpstr>（4）订单表orders</vt:lpstr>
      <vt:lpstr>2.3.2 关 系 模 式 规 范 化</vt:lpstr>
      <vt:lpstr>2.3.2关系模式规范化（一）</vt:lpstr>
      <vt:lpstr>2.3.2关系模式规范化（二）</vt:lpstr>
      <vt:lpstr>2.3.2关系模式规范化（三）</vt:lpstr>
      <vt:lpstr>2.3.2关系模式规范化（四）</vt:lpstr>
      <vt:lpstr>2.3.3性能优化</vt:lpstr>
      <vt:lpstr>2.4物理结构设计</vt:lpstr>
      <vt:lpstr>2.5数据库实施、运行和维护</vt:lpstr>
      <vt:lpstr>2.5数据库实施、运行和维护</vt:lpstr>
      <vt:lpstr>2.5数据库实施、运行和维护</vt:lpstr>
      <vt:lpstr>三、关键问题</vt:lpstr>
      <vt:lpstr>四、收获体会</vt:lpstr>
      <vt:lpstr>四、收获体会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客房管理系统</dc:title>
  <cp:lastModifiedBy>高 旭升</cp:lastModifiedBy>
  <cp:revision>35</cp:revision>
  <dcterms:modified xsi:type="dcterms:W3CDTF">2023-06-27T11:11:36Z</dcterms:modified>
</cp:coreProperties>
</file>