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1" r:id="rId3"/>
    <p:sldId id="493" r:id="rId5"/>
    <p:sldId id="495" r:id="rId6"/>
    <p:sldId id="496" r:id="rId7"/>
    <p:sldId id="498" r:id="rId8"/>
    <p:sldId id="499" r:id="rId9"/>
    <p:sldId id="500" r:id="rId10"/>
    <p:sldId id="502" r:id="rId11"/>
    <p:sldId id="497" r:id="rId12"/>
    <p:sldId id="503" r:id="rId13"/>
    <p:sldId id="504" r:id="rId14"/>
    <p:sldId id="50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00BB"/>
    <a:srgbClr val="003AA3"/>
    <a:srgbClr val="FF4B4B"/>
    <a:srgbClr val="D8B9BA"/>
    <a:srgbClr val="99B3D7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8" autoAdjust="0"/>
    <p:restoredTop sz="94533" autoAdjust="0"/>
  </p:normalViewPr>
  <p:slideViewPr>
    <p:cSldViewPr snapToGrid="0">
      <p:cViewPr varScale="1">
        <p:scale>
          <a:sx n="90" d="100"/>
          <a:sy n="90" d="100"/>
        </p:scale>
        <p:origin x="7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sdawdawd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31F93-DC01-482F-AB5B-F81885DA799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4"/>
          <p:cNvGrpSpPr>
            <a:grpSpLocks noChangeAspect="1"/>
          </p:cNvGrpSpPr>
          <p:nvPr userDrawn="1"/>
        </p:nvGrpSpPr>
        <p:grpSpPr bwMode="auto"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" y="1013101"/>
            <a:ext cx="12192001" cy="5844899"/>
            <a:chOff x="-1" y="1092199"/>
            <a:chExt cx="12192001" cy="57658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" y="1092199"/>
              <a:ext cx="12192001" cy="576580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0" y="1092199"/>
              <a:ext cx="12192000" cy="5765801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955951"/>
            <a:ext cx="12192000" cy="15638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/>
        </p:nvSpPr>
        <p:spPr>
          <a:xfrm>
            <a:off x="0" y="72341"/>
            <a:ext cx="139700" cy="835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206657"/>
            <a:ext cx="2603500" cy="701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  <a:endParaRPr lang="zh-CN" altLang="en-US"/>
          </a:p>
        </p:txBody>
      </p:sp>
      <p:grpSp>
        <p:nvGrpSpPr>
          <p:cNvPr id="13" name="Group 4"/>
          <p:cNvGrpSpPr>
            <a:grpSpLocks noChangeAspect="1"/>
          </p:cNvGrpSpPr>
          <p:nvPr userDrawn="1"/>
        </p:nvGrpSpPr>
        <p:grpSpPr bwMode="auto"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0349" y="2185569"/>
            <a:ext cx="10515600" cy="1296015"/>
          </a:xfrm>
        </p:spPr>
        <p:txBody>
          <a:bodyPr/>
          <a:lstStyle/>
          <a:p>
            <a:r>
              <a:rPr lang="zh-CN" altLang="en-US" sz="4400" dirty="0"/>
              <a:t>基于强化学习的坦克大战</a:t>
            </a:r>
            <a:r>
              <a:rPr lang="en-US" altLang="zh-CN" sz="4400" dirty="0"/>
              <a:t>AI</a:t>
            </a:r>
            <a:r>
              <a:rPr lang="zh-CN" altLang="en-US" sz="4400" dirty="0"/>
              <a:t>模型</a:t>
            </a:r>
            <a:endParaRPr lang="zh-CN" altLang="en-US" sz="4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顾懿 李森</a:t>
            </a:r>
            <a:r>
              <a:rPr lang="en-US" altLang="zh-CN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	</a:t>
            </a:r>
            <a:endParaRPr lang="zh-CN" altLang="en-US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r>
              <a:rPr lang="zh-CN" altLang="en-US"/>
              <a:t>简要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/>
              <a:t>1</a:t>
            </a:r>
            <a:r>
              <a:rPr lang="zh-CN" altLang="en-US" sz="1800"/>
              <a:t>、</a:t>
            </a:r>
            <a:r>
              <a:rPr lang="en-US" altLang="zh-CN" sz="1800"/>
              <a:t>get_state( ) : </a:t>
            </a:r>
            <a:r>
              <a:rPr lang="zh-CN" altLang="en-US" sz="1800"/>
              <a:t>接受玩家、敌方、子弹作为变量，返回简单设置的参数组合作为</a:t>
            </a:r>
            <a:r>
              <a:rPr lang="en-US" altLang="zh-CN" sz="1800"/>
              <a:t>state</a:t>
            </a:r>
            <a:endParaRPr lang="en-US" altLang="zh-CN" sz="18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8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/>
              <a:t>2</a:t>
            </a:r>
            <a:r>
              <a:rPr lang="zh-CN" altLang="en-US" sz="1800"/>
              <a:t>、</a:t>
            </a:r>
            <a:r>
              <a:rPr lang="en-US" altLang="zh-CN" sz="1800"/>
              <a:t>choose_action( ) : </a:t>
            </a:r>
            <a:r>
              <a:rPr lang="zh-CN" altLang="en-US" sz="1800"/>
              <a:t>接受</a:t>
            </a:r>
            <a:r>
              <a:rPr lang="en-US" altLang="zh-CN" sz="1800"/>
              <a:t>state</a:t>
            </a:r>
            <a:r>
              <a:rPr lang="zh-CN" altLang="en-US" sz="1800"/>
              <a:t>，根据EXPLORATION_RATE来判断策略是随机选取（探索阶段）还是选择</a:t>
            </a:r>
            <a:r>
              <a:rPr lang="en-US" altLang="zh-CN" sz="1800"/>
              <a:t>RL</a:t>
            </a:r>
            <a:r>
              <a:rPr lang="zh-CN" altLang="en-US" sz="1800"/>
              <a:t>（学习</a:t>
            </a:r>
            <a:r>
              <a:rPr lang="zh-CN" altLang="en-US" sz="1800"/>
              <a:t>阶段）</a:t>
            </a:r>
            <a:endParaRPr lang="zh-CN" altLang="en-US" sz="18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18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/>
              <a:t>3</a:t>
            </a:r>
            <a:r>
              <a:rPr lang="zh-CN" altLang="en-US" sz="1800"/>
              <a:t>、update_q_table(</a:t>
            </a:r>
            <a:r>
              <a:rPr lang="en-US" altLang="zh-CN" sz="1800"/>
              <a:t> ) : </a:t>
            </a:r>
            <a:r>
              <a:rPr lang="zh-CN" altLang="en-US" sz="1800"/>
              <a:t>接受</a:t>
            </a:r>
            <a:r>
              <a:rPr lang="en-US" altLang="zh-CN" sz="1800"/>
              <a:t>state</a:t>
            </a:r>
            <a:r>
              <a:rPr lang="zh-CN" altLang="en-US" sz="1800"/>
              <a:t>，</a:t>
            </a:r>
            <a:r>
              <a:rPr lang="en-US" altLang="zh-CN" sz="1800"/>
              <a:t>action</a:t>
            </a:r>
            <a:r>
              <a:rPr lang="zh-CN" altLang="en-US" sz="1800"/>
              <a:t>，</a:t>
            </a:r>
            <a:r>
              <a:rPr lang="en-US" altLang="zh-CN" sz="1800"/>
              <a:t>reward</a:t>
            </a:r>
            <a:r>
              <a:rPr lang="zh-CN" altLang="en-US" sz="1800"/>
              <a:t>，</a:t>
            </a:r>
            <a:r>
              <a:rPr lang="en-US" altLang="zh-CN" sz="1800"/>
              <a:t>next_state</a:t>
            </a:r>
            <a:r>
              <a:rPr lang="zh-CN" altLang="en-US" sz="1800"/>
              <a:t>，并根据上述参量更新</a:t>
            </a:r>
            <a:r>
              <a:rPr lang="en-US" altLang="zh-CN" sz="1800"/>
              <a:t>q_table</a:t>
            </a:r>
            <a:endParaRPr lang="en-US" altLang="zh-CN" sz="18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8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8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180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1800"/>
              <a:t>4</a:t>
            </a:r>
            <a:r>
              <a:rPr lang="zh-CN" altLang="en-US" sz="1800"/>
              <a:t>、get_reward(</a:t>
            </a:r>
            <a:r>
              <a:rPr lang="en-US" altLang="zh-CN" sz="1800"/>
              <a:t> </a:t>
            </a:r>
            <a:r>
              <a:rPr lang="zh-CN" altLang="en-US" sz="1800"/>
              <a:t>)</a:t>
            </a:r>
            <a:r>
              <a:rPr lang="en-US" altLang="zh-CN" sz="1800"/>
              <a:t> : </a:t>
            </a:r>
            <a:r>
              <a:rPr lang="zh-CN" altLang="en-US" sz="1800"/>
              <a:t>接受玩家，敌方，子弹，</a:t>
            </a:r>
            <a:r>
              <a:rPr lang="en-US" altLang="zh-CN" sz="1800"/>
              <a:t>action</a:t>
            </a:r>
            <a:r>
              <a:rPr lang="zh-CN" altLang="en-US" sz="1800"/>
              <a:t>，并通过设定的奖励</a:t>
            </a:r>
            <a:r>
              <a:rPr lang="en-US" altLang="zh-CN" sz="1800"/>
              <a:t>/</a:t>
            </a:r>
            <a:r>
              <a:rPr lang="zh-CN" altLang="en-US" sz="1800"/>
              <a:t>惩罚更新</a:t>
            </a:r>
            <a:r>
              <a:rPr lang="en-US" altLang="zh-CN" sz="1800"/>
              <a:t>reward</a:t>
            </a:r>
            <a:r>
              <a:rPr lang="zh-CN" altLang="en-US" sz="1800"/>
              <a:t>值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28745"/>
            <a:ext cx="7400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函数简要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/>
              <a:t>5、write_score_to_file</a:t>
            </a:r>
            <a:r>
              <a:rPr lang="en-US" altLang="zh-CN" sz="1800"/>
              <a:t>( ) : </a:t>
            </a:r>
            <a:r>
              <a:rPr lang="zh-CN" altLang="en-US" sz="1800"/>
              <a:t>玩家每次死亡写回</a:t>
            </a:r>
            <a:r>
              <a:rPr lang="en-US" altLang="zh-CN" sz="1800"/>
              <a:t>Score</a:t>
            </a:r>
            <a:r>
              <a:rPr lang="zh-CN" altLang="en-US" sz="1800"/>
              <a:t>作为评价</a:t>
            </a:r>
            <a:r>
              <a:rPr lang="zh-CN" altLang="en-US" sz="1800"/>
              <a:t>标准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6</a:t>
            </a:r>
            <a:r>
              <a:rPr lang="zh-CN" altLang="en-US" sz="1800"/>
              <a:t>、initialize_game(</a:t>
            </a:r>
            <a:r>
              <a:rPr lang="en-US" altLang="zh-CN" sz="1800"/>
              <a:t> </a:t>
            </a:r>
            <a:r>
              <a:rPr lang="zh-CN" altLang="en-US" sz="1800"/>
              <a:t>)</a:t>
            </a:r>
            <a:r>
              <a:rPr lang="en-US" altLang="zh-CN" sz="1800"/>
              <a:t> : </a:t>
            </a:r>
            <a:r>
              <a:rPr lang="zh-CN" altLang="en-US" sz="1800"/>
              <a:t>初始化</a:t>
            </a:r>
            <a:r>
              <a:rPr lang="zh-CN" altLang="en-US" sz="1800"/>
              <a:t>游戏参数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7</a:t>
            </a:r>
            <a:r>
              <a:rPr lang="zh-CN" altLang="en-US" sz="1800"/>
              <a:t>、train_tank(</a:t>
            </a:r>
            <a:r>
              <a:rPr lang="en-US" altLang="zh-CN" sz="1800"/>
              <a:t> ) : </a:t>
            </a:r>
            <a:r>
              <a:rPr lang="zh-CN" altLang="en-US" sz="1800"/>
              <a:t>坦克</a:t>
            </a:r>
            <a:r>
              <a:rPr lang="en-US" altLang="zh-CN" sz="1800"/>
              <a:t>agent</a:t>
            </a:r>
            <a:r>
              <a:rPr lang="zh-CN" altLang="en-US" sz="1800"/>
              <a:t>训练主要函数载体，以及维护游戏运行，播放动画、</a:t>
            </a:r>
            <a:r>
              <a:rPr lang="zh-CN" altLang="en-US" sz="1800"/>
              <a:t>音效等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8</a:t>
            </a:r>
            <a:r>
              <a:rPr lang="zh-CN" altLang="en-US" sz="1800"/>
              <a:t>、主函数，写多进程跑数据</a:t>
            </a:r>
            <a:r>
              <a:rPr lang="zh-CN" altLang="en-US" sz="1800"/>
              <a:t>用</a:t>
            </a:r>
            <a:endParaRPr lang="zh-C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>
              <a:spcBef>
                <a:spcPts val="1000"/>
              </a:spcBef>
              <a:buClrTx/>
              <a:buSzTx/>
              <a:buNone/>
            </a:pPr>
            <a:endParaRPr lang="zh-CN" altLang="en-US" sz="280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97718"/>
            <a:ext cx="10515600" cy="4351338"/>
          </a:xfrm>
        </p:spPr>
        <p:txBody>
          <a:bodyPr/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endParaRPr lang="zh-CN" altLang="en-US"/>
          </a:p>
          <a:p>
            <a:pPr marL="0" indent="0" algn="ctr">
              <a:buNone/>
            </a:pPr>
            <a:r>
              <a:rPr lang="zh-CN" altLang="en-US" sz="8800"/>
              <a:t>谢谢大家</a:t>
            </a:r>
            <a:endParaRPr lang="zh-CN" altLang="en-US"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reinforcement learning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通过强化学习技术训练坦克大战游戏中的人工智能模型，目标在于让其尽可能地在游戏中获得更高的分数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版本更新</a:t>
            </a:r>
            <a:endParaRPr lang="zh-CN" altLang="en-US" dirty="0"/>
          </a:p>
        </p:txBody>
      </p:sp>
      <p:pic>
        <p:nvPicPr>
          <p:cNvPr id="55" name="内容占位符 5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4" y="1607318"/>
            <a:ext cx="2797642" cy="2098231"/>
          </a:xfr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40" y="1607185"/>
            <a:ext cx="2798445" cy="209931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20" y="1629410"/>
            <a:ext cx="2768600" cy="207581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06" y="1608144"/>
            <a:ext cx="2797642" cy="2098231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03015"/>
            <a:ext cx="2797810" cy="209867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0" y="3803015"/>
            <a:ext cx="2727960" cy="204597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25" y="3782060"/>
            <a:ext cx="2661285" cy="1995805"/>
          </a:xfrm>
          <a:prstGeom prst="rect">
            <a:avLst/>
          </a:prstGeom>
        </p:spPr>
      </p:pic>
      <p:sp>
        <p:nvSpPr>
          <p:cNvPr id="5" name="上弧形箭头 4"/>
          <p:cNvSpPr/>
          <p:nvPr/>
        </p:nvSpPr>
        <p:spPr>
          <a:xfrm>
            <a:off x="2665095" y="1158240"/>
            <a:ext cx="1236980" cy="56451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弧形箭头 5"/>
          <p:cNvSpPr/>
          <p:nvPr/>
        </p:nvSpPr>
        <p:spPr>
          <a:xfrm>
            <a:off x="5321935" y="1158240"/>
            <a:ext cx="1236980" cy="56451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弧形箭头 6"/>
          <p:cNvSpPr/>
          <p:nvPr/>
        </p:nvSpPr>
        <p:spPr>
          <a:xfrm>
            <a:off x="7851775" y="1158240"/>
            <a:ext cx="1236980" cy="56451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右弧形箭头 7"/>
          <p:cNvSpPr/>
          <p:nvPr/>
        </p:nvSpPr>
        <p:spPr>
          <a:xfrm>
            <a:off x="10974070" y="3218815"/>
            <a:ext cx="618490" cy="1108075"/>
          </a:xfrm>
          <a:prstGeom prst="curvedLef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上弧形箭头 10"/>
          <p:cNvSpPr/>
          <p:nvPr/>
        </p:nvSpPr>
        <p:spPr>
          <a:xfrm rot="10800000">
            <a:off x="7851775" y="5848985"/>
            <a:ext cx="1236980" cy="56451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上弧形箭头 11"/>
          <p:cNvSpPr/>
          <p:nvPr/>
        </p:nvSpPr>
        <p:spPr>
          <a:xfrm rot="10800000">
            <a:off x="5218430" y="5854700"/>
            <a:ext cx="1236980" cy="56451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rot="10800000">
            <a:off x="2585085" y="5854700"/>
            <a:ext cx="1236980" cy="56451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" name="图片 13" descr="final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285" y="3803015"/>
            <a:ext cx="2616835" cy="1962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改进过程</a:t>
            </a:r>
            <a:endParaRPr lang="zh-CN" altLang="en-US" dirty="0"/>
          </a:p>
        </p:txBody>
      </p:sp>
      <p:pic>
        <p:nvPicPr>
          <p:cNvPr id="11" name="内容占位符 5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10" y="2049347"/>
            <a:ext cx="3981063" cy="29857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80" y="2049442"/>
            <a:ext cx="4072376" cy="30542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14934" y="1346789"/>
            <a:ext cx="812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最初的设计：错误地把</a:t>
            </a:r>
            <a:r>
              <a:rPr lang="en-US" altLang="zh-CN" dirty="0"/>
              <a:t>score</a:t>
            </a:r>
            <a:r>
              <a:rPr lang="zh-CN" altLang="en-US" dirty="0"/>
              <a:t>作为</a:t>
            </a:r>
            <a:r>
              <a:rPr lang="en-US" altLang="zh-CN" dirty="0"/>
              <a:t>reward</a:t>
            </a:r>
            <a:r>
              <a:rPr lang="zh-CN" altLang="en-US" dirty="0"/>
              <a:t>的唯一判断标准，点的分布两极化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改进过程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429000"/>
            <a:ext cx="3164205" cy="23729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735" y="3429000"/>
            <a:ext cx="3147695" cy="2360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3395" y="1470631"/>
            <a:ext cx="6145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更改</a:t>
            </a:r>
            <a:r>
              <a:rPr lang="en-US" altLang="zh-CN" dirty="0"/>
              <a:t>reward</a:t>
            </a:r>
            <a:r>
              <a:rPr lang="zh-CN" altLang="en-US" dirty="0"/>
              <a:t>设置：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与</a:t>
            </a:r>
            <a:r>
              <a:rPr lang="en-US" altLang="zh-CN" dirty="0"/>
              <a:t>score</a:t>
            </a:r>
            <a:r>
              <a:rPr lang="zh-CN" altLang="en-US" dirty="0"/>
              <a:t>分开，重新设置</a:t>
            </a:r>
            <a:r>
              <a:rPr lang="en-US" altLang="zh-CN" dirty="0"/>
              <a:t>reward</a:t>
            </a:r>
            <a:r>
              <a:rPr lang="zh-CN" altLang="en-US" dirty="0"/>
              <a:t>（</a:t>
            </a:r>
            <a:r>
              <a:rPr lang="en-US" altLang="zh-CN" dirty="0"/>
              <a:t>score:</a:t>
            </a:r>
            <a:r>
              <a:rPr lang="zh-CN" altLang="en-US" dirty="0"/>
              <a:t>最终得     </a:t>
            </a:r>
            <a:r>
              <a:rPr lang="en-US" altLang="zh-CN" dirty="0"/>
              <a:t>       </a:t>
            </a:r>
            <a:r>
              <a:rPr lang="zh-CN" altLang="en-US" dirty="0"/>
              <a:t>分，</a:t>
            </a:r>
            <a:r>
              <a:rPr lang="en-US" altLang="zh-CN" dirty="0"/>
              <a:t>reward:</a:t>
            </a:r>
            <a:r>
              <a:rPr lang="zh-CN" altLang="en-US" dirty="0"/>
              <a:t>每次移动的奖励）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加入更多信息：距离最近的敌军坦克的曼哈顿距离、敌方子弹距离。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189855" y="4381500"/>
            <a:ext cx="646430" cy="407670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改进过程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33" y="3252470"/>
            <a:ext cx="2631751" cy="19738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853" y="1944612"/>
            <a:ext cx="2436988" cy="18277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10" y="4466005"/>
            <a:ext cx="2436988" cy="182774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3842" y="1488621"/>
            <a:ext cx="5487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一些细节过程：</a:t>
            </a:r>
            <a:endParaRPr lang="en-US" altLang="zh-CN" dirty="0"/>
          </a:p>
          <a:p>
            <a:r>
              <a:rPr lang="en-US" altLang="zh-CN" dirty="0"/>
              <a:t>       Q-value update: change exploration rate (</a:t>
            </a:r>
            <a:r>
              <a:rPr lang="zh-CN" altLang="en-US" dirty="0"/>
              <a:t>防止返回已经获得过</a:t>
            </a:r>
            <a:r>
              <a:rPr lang="en-US" altLang="zh-CN" dirty="0"/>
              <a:t>q-value</a:t>
            </a:r>
            <a:r>
              <a:rPr lang="zh-CN" altLang="en-US" dirty="0"/>
              <a:t>的地方，然后探索率随时间降低知道稳定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加大死亡惩罚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圆角右箭头 3"/>
          <p:cNvSpPr/>
          <p:nvPr/>
        </p:nvSpPr>
        <p:spPr>
          <a:xfrm>
            <a:off x="5269230" y="2708275"/>
            <a:ext cx="1060450" cy="544195"/>
          </a:xfrm>
          <a:prstGeom prst="ben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7771765" y="3844290"/>
            <a:ext cx="353695" cy="611505"/>
          </a:xfrm>
          <a:prstGeom prst="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改进过程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85" y="3146856"/>
            <a:ext cx="3184008" cy="2388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606" y="3146855"/>
            <a:ext cx="3184008" cy="23880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0744" y="1205023"/>
            <a:ext cx="5401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State </a:t>
            </a:r>
            <a:r>
              <a:rPr lang="zh-CN" altLang="en-US" dirty="0"/>
              <a:t>补充：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把距离最近的敌军位置加入</a:t>
            </a:r>
            <a:r>
              <a:rPr lang="en-US" altLang="zh-CN" dirty="0"/>
              <a:t>State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出现的问题：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当模型在下方的开始区域时得分较高，其他位置则行为比较随机，虽然可以得出结果，但需要大量的训练。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4716145" y="4144010"/>
            <a:ext cx="707390" cy="394335"/>
          </a:xfrm>
          <a:prstGeom prst="right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改进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795" y="1253490"/>
            <a:ext cx="7124700" cy="4785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更改状态和</a:t>
            </a:r>
            <a:r>
              <a:rPr lang="en-US" altLang="zh-CN" sz="1800"/>
              <a:t>reward</a:t>
            </a:r>
            <a:r>
              <a:rPr lang="zh-CN" altLang="en-US" sz="1800"/>
              <a:t>：</a:t>
            </a:r>
            <a:endParaRPr lang="zh-CN" altLang="en-US" sz="1800"/>
          </a:p>
          <a:p>
            <a:pPr marL="0" indent="457200">
              <a:buNone/>
            </a:pPr>
            <a:r>
              <a:rPr lang="zh-CN" altLang="en-US" sz="1800"/>
              <a:t>从检测所有敌方坦克更改为只检测最靠近的坦克，敌方子弹</a:t>
            </a:r>
            <a:r>
              <a:rPr lang="zh-CN" altLang="en-US" sz="1800"/>
              <a:t>同理。</a:t>
            </a:r>
            <a:endParaRPr lang="zh-CN" altLang="en-US" sz="1800"/>
          </a:p>
          <a:p>
            <a:pPr marL="0" indent="457200">
              <a:buNone/>
            </a:pPr>
            <a:r>
              <a:rPr lang="zh-CN" altLang="en-US" sz="1800"/>
              <a:t>越接近最靠近的敌方坦克，</a:t>
            </a:r>
            <a:r>
              <a:rPr lang="en-US" altLang="zh-CN" sz="1800"/>
              <a:t>reward</a:t>
            </a:r>
            <a:r>
              <a:rPr lang="zh-CN" altLang="en-US" sz="1800"/>
              <a:t>越大；越接近敌方子弹，</a:t>
            </a:r>
            <a:r>
              <a:rPr lang="en-US" altLang="zh-CN" sz="1800"/>
              <a:t>reward</a:t>
            </a:r>
            <a:r>
              <a:rPr lang="zh-CN" altLang="en-US" sz="1800"/>
              <a:t>越小。</a:t>
            </a:r>
            <a:endParaRPr lang="zh-CN" altLang="en-US" sz="1800"/>
          </a:p>
          <a:p>
            <a:pPr marL="0" indent="457200">
              <a:buNone/>
            </a:pPr>
            <a:endParaRPr lang="zh-CN" altLang="en-US" sz="1800"/>
          </a:p>
          <a:p>
            <a:pPr marL="0" indent="457200">
              <a:buNone/>
            </a:pPr>
            <a:r>
              <a:rPr lang="zh-CN" altLang="en-US" sz="1800"/>
              <a:t>相对前几个版本更加容易趋于稳定状态，并</a:t>
            </a:r>
            <a:r>
              <a:rPr lang="zh-CN" altLang="en-US" sz="1800"/>
              <a:t>大幅度减少</a:t>
            </a:r>
            <a:r>
              <a:rPr lang="zh-CN" altLang="en-US" sz="1800"/>
              <a:t>训练量。</a:t>
            </a:r>
            <a:endParaRPr lang="zh-CN" altLang="en-US" sz="1800"/>
          </a:p>
          <a:p>
            <a:pPr marL="0" indent="457200">
              <a:buNone/>
            </a:pPr>
            <a:endParaRPr lang="zh-CN" altLang="en-US" sz="1800"/>
          </a:p>
          <a:p>
            <a:pPr marL="0" indent="457200">
              <a:buNone/>
            </a:pPr>
            <a:r>
              <a:rPr lang="zh-CN" altLang="en-US" sz="1800"/>
              <a:t>如右图，实际上</a:t>
            </a:r>
            <a:r>
              <a:rPr lang="en-US" altLang="zh-CN" sz="1800"/>
              <a:t>agent</a:t>
            </a:r>
            <a:r>
              <a:rPr lang="zh-CN" altLang="en-US" sz="1800"/>
              <a:t>死亡大约</a:t>
            </a:r>
            <a:r>
              <a:rPr lang="en-US" altLang="zh-CN" sz="1800"/>
              <a:t>100</a:t>
            </a:r>
            <a:r>
              <a:rPr lang="zh-CN" altLang="en-US" sz="1800"/>
              <a:t>次之后策略就稳定</a:t>
            </a:r>
            <a:r>
              <a:rPr lang="zh-CN" altLang="en-US" sz="1800"/>
              <a:t>了</a:t>
            </a:r>
            <a:endParaRPr lang="zh-CN" altLang="en-US" sz="1800"/>
          </a:p>
        </p:txBody>
      </p:sp>
      <p:pic>
        <p:nvPicPr>
          <p:cNvPr id="5" name="图片 4" descr="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4630" y="3164840"/>
            <a:ext cx="366776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</a:t>
            </a:r>
            <a:r>
              <a:rPr lang="zh-CN" altLang="en-US" dirty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6710"/>
            <a:ext cx="10515600" cy="4884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 </a:t>
            </a:r>
            <a:r>
              <a:rPr lang="zh-CN" altLang="en-US" sz="2400" dirty="0"/>
              <a:t>主要参数</a:t>
            </a:r>
            <a:r>
              <a:rPr lang="zh-CN" altLang="en-US" sz="2400" dirty="0"/>
              <a:t>设置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、主要</a:t>
            </a:r>
            <a:r>
              <a:rPr lang="zh-CN" altLang="en-US" sz="2400" dirty="0"/>
              <a:t>函数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2141855"/>
            <a:ext cx="2491740" cy="1154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80" y="3975735"/>
            <a:ext cx="4090670" cy="23348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QxN2JmMjNhZGQwMjkyOTRkNTE4ZDE0YmZkODZjZTIifQ=="/>
  <p:tag name="commondata" val="eyJoZGlkIjoiOTVmYjZiMGJiMjQyZThjNDU5ZGQ4ZjFjM2MzOWZlOTUifQ=="/>
</p:tagLst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演示</Application>
  <PresentationFormat>宽屏</PresentationFormat>
  <Paragraphs>85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楷体</vt:lpstr>
      <vt:lpstr>微软雅黑</vt:lpstr>
      <vt:lpstr>Arial Unicode MS</vt:lpstr>
      <vt:lpstr>等线</vt:lpstr>
      <vt:lpstr>Calibri</vt:lpstr>
      <vt:lpstr>Office 主题​​</vt:lpstr>
      <vt:lpstr>基于强化学习的坦克大战AI模型</vt:lpstr>
      <vt:lpstr>主题回顾</vt:lpstr>
      <vt:lpstr>版本更新数据</vt:lpstr>
      <vt:lpstr>改进过程</vt:lpstr>
      <vt:lpstr>改进过程</vt:lpstr>
      <vt:lpstr>改进过程</vt:lpstr>
      <vt:lpstr>改进过程</vt:lpstr>
      <vt:lpstr>PowerPoint 演示文稿</vt:lpstr>
      <vt:lpstr>改进过程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George Yao;Jiahe Shi</dc:creator>
  <cp:lastModifiedBy>微生凉</cp:lastModifiedBy>
  <cp:revision>158</cp:revision>
  <dcterms:created xsi:type="dcterms:W3CDTF">2019-02-23T16:09:00Z</dcterms:created>
  <dcterms:modified xsi:type="dcterms:W3CDTF">2024-06-11T19:09:15Z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55750AA1B0444CA18E0127A1AF41F3DE_12</vt:lpwstr>
  </property>
</Properties>
</file>