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p>
            <a:r>
              <a:rPr lang="en-US" altLang="zh-CN"/>
              <a:t>Requirement of HuarongPath</a:t>
            </a:r>
            <a:endParaRPr lang="en-US"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Possible Non-functional Requirements</a:t>
            </a:r>
            <a:endParaRPr lang="en-US" altLang="zh-CN"/>
          </a:p>
        </p:txBody>
      </p:sp>
      <p:sp>
        <p:nvSpPr>
          <p:cNvPr id="3" name="内容占位符 2"/>
          <p:cNvSpPr>
            <a:spLocks noGrp="1"/>
          </p:cNvSpPr>
          <p:nvPr>
            <p:ph idx="1"/>
          </p:nvPr>
        </p:nvSpPr>
        <p:spPr/>
        <p:txBody>
          <a:bodyPr/>
          <a:p>
            <a:r>
              <a:rPr lang="en-US" altLang="zh-CN"/>
              <a:t>Performance</a:t>
            </a:r>
            <a:br>
              <a:rPr lang="en-US" altLang="zh-CN"/>
            </a:br>
            <a:r>
              <a:rPr lang="en-US" altLang="zh-CN"/>
              <a:t>- Tiles should respond in less than 100ms.</a:t>
            </a:r>
            <a:endParaRPr lang="en-US" altLang="zh-CN"/>
          </a:p>
          <a:p>
            <a:r>
              <a:rPr lang="en-US" altLang="zh-CN"/>
              <a:t>Sound effect</a:t>
            </a:r>
            <a:br>
              <a:rPr lang="en-US" altLang="zh-CN"/>
            </a:br>
            <a:r>
              <a:rPr lang="en-US" altLang="zh-CN"/>
              <a:t>- BGM, sound of moving a tile...</a:t>
            </a:r>
            <a:endParaRPr lang="en-US" altLang="zh-CN"/>
          </a:p>
          <a:p>
            <a:r>
              <a:rPr lang="en-US" altLang="zh-CN"/>
              <a:t>Timer</a:t>
            </a:r>
            <a:br>
              <a:rPr lang="en-US" altLang="zh-CN"/>
            </a:br>
            <a:r>
              <a:rPr lang="en-US" altLang="zh-CN"/>
              <a:t>- Record game duration.</a:t>
            </a:r>
            <a:endParaRPr lang="en-US" altLang="zh-CN"/>
          </a:p>
          <a:p>
            <a:r>
              <a:rPr lang="en-US" altLang="zh-CN"/>
              <a:t>......</a:t>
            </a:r>
            <a:endParaRPr lang="en-US" altLang="zh-CN"/>
          </a:p>
          <a:p>
            <a:pPr marL="0" indent="0">
              <a:buNone/>
            </a:pP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a:t>Non-functional Requirements</a:t>
            </a:r>
            <a:endParaRPr lang="en-US" altLang="zh-CN" sz="2800"/>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Fuctional Requirements</a:t>
            </a:r>
            <a:endParaRPr lang="en-US" altLang="zh-CN"/>
          </a:p>
        </p:txBody>
      </p:sp>
      <p:sp>
        <p:nvSpPr>
          <p:cNvPr id="3" name="内容占位符 2"/>
          <p:cNvSpPr>
            <a:spLocks noGrp="1"/>
          </p:cNvSpPr>
          <p:nvPr>
            <p:ph idx="1"/>
          </p:nvPr>
        </p:nvSpPr>
        <p:spPr/>
        <p:txBody>
          <a:bodyPr>
            <a:normAutofit fontScale="90000" lnSpcReduction="20000"/>
          </a:bodyPr>
          <a:p>
            <a:r>
              <a:rPr lang="en-US" altLang="zh-CN"/>
              <a:t>There are 10 tiles in the board</a:t>
            </a:r>
            <a:r>
              <a:rPr lang="zh-CN" altLang="en-US"/>
              <a:t>，</a:t>
            </a:r>
            <a:r>
              <a:rPr lang="en-US" altLang="zh-CN"/>
              <a:t> the size and amounts of them are:</a:t>
            </a:r>
            <a:br>
              <a:rPr lang="en-US" altLang="zh-CN"/>
            </a:br>
            <a:r>
              <a:rPr lang="en-US" altLang="zh-CN"/>
              <a:t>2</a:t>
            </a:r>
            <a:r>
              <a:rPr lang="zh-CN" altLang="en-US">
                <a:sym typeface="+mn-ea"/>
              </a:rPr>
              <a:t>×</a:t>
            </a:r>
            <a:r>
              <a:rPr lang="en-US" altLang="zh-CN">
                <a:sym typeface="+mn-ea"/>
              </a:rPr>
              <a:t>2</a:t>
            </a:r>
            <a:r>
              <a:rPr lang="zh-CN" altLang="en-US">
                <a:sym typeface="+mn-ea"/>
              </a:rPr>
              <a:t>：</a:t>
            </a:r>
            <a:r>
              <a:rPr lang="zh-CN" altLang="en-US"/>
              <a:t>曹操：</a:t>
            </a:r>
            <a:r>
              <a:rPr lang="en-US" altLang="zh-CN"/>
              <a:t>1</a:t>
            </a:r>
            <a:r>
              <a:rPr lang="zh-CN" altLang="en-US"/>
              <a:t>，</a:t>
            </a:r>
            <a:br>
              <a:rPr lang="zh-CN" altLang="en-US"/>
            </a:br>
            <a:r>
              <a:rPr lang="en-US" altLang="zh-CN"/>
              <a:t>1</a:t>
            </a:r>
            <a:r>
              <a:rPr lang="zh-CN" altLang="en-US">
                <a:sym typeface="+mn-ea"/>
              </a:rPr>
              <a:t>×</a:t>
            </a:r>
            <a:r>
              <a:rPr lang="en-US" altLang="zh-CN">
                <a:sym typeface="+mn-ea"/>
              </a:rPr>
              <a:t>2 or 2</a:t>
            </a:r>
            <a:r>
              <a:rPr lang="zh-CN" altLang="en-US">
                <a:sym typeface="+mn-ea"/>
              </a:rPr>
              <a:t>×</a:t>
            </a:r>
            <a:r>
              <a:rPr lang="en-US" altLang="zh-CN">
                <a:sym typeface="+mn-ea"/>
              </a:rPr>
              <a:t>1 </a:t>
            </a:r>
            <a:r>
              <a:rPr lang="zh-CN" altLang="en-US"/>
              <a:t>关羽：</a:t>
            </a:r>
            <a:r>
              <a:rPr lang="en-US" altLang="zh-CN"/>
              <a:t>1</a:t>
            </a:r>
            <a:r>
              <a:rPr lang="zh-CN" altLang="en-US"/>
              <a:t>，张飞：</a:t>
            </a:r>
            <a:r>
              <a:rPr lang="en-US" altLang="zh-CN"/>
              <a:t>1</a:t>
            </a:r>
            <a:r>
              <a:rPr lang="zh-CN" altLang="en-US"/>
              <a:t>，赵云：</a:t>
            </a:r>
            <a:r>
              <a:rPr lang="en-US" altLang="zh-CN"/>
              <a:t>1</a:t>
            </a:r>
            <a:r>
              <a:rPr lang="zh-CN" altLang="en-US"/>
              <a:t>，马超：</a:t>
            </a:r>
            <a:r>
              <a:rPr lang="en-US" altLang="zh-CN"/>
              <a:t>1</a:t>
            </a:r>
            <a:br>
              <a:rPr lang="en-US" altLang="zh-CN"/>
            </a:br>
            <a:r>
              <a:rPr lang="en-US" altLang="zh-CN"/>
              <a:t>1</a:t>
            </a:r>
            <a:r>
              <a:rPr lang="zh-CN" altLang="en-US">
                <a:sym typeface="+mn-ea"/>
              </a:rPr>
              <a:t>×</a:t>
            </a:r>
            <a:r>
              <a:rPr lang="en-US" altLang="zh-CN">
                <a:sym typeface="+mn-ea"/>
              </a:rPr>
              <a:t>1: </a:t>
            </a:r>
            <a:r>
              <a:rPr lang="zh-CN" altLang="en-US">
                <a:sym typeface="+mn-ea"/>
              </a:rPr>
              <a:t>卒：</a:t>
            </a:r>
            <a:r>
              <a:rPr lang="en-US" altLang="zh-CN">
                <a:sym typeface="+mn-ea"/>
              </a:rPr>
              <a:t>4</a:t>
            </a:r>
            <a:endParaRPr lang="en-US" altLang="zh-CN">
              <a:sym typeface="+mn-ea"/>
            </a:endParaRPr>
          </a:p>
          <a:p>
            <a:r>
              <a:rPr lang="en-US" altLang="zh-CN">
                <a:sym typeface="+mn-ea"/>
              </a:rPr>
              <a:t>The board size is 5</a:t>
            </a:r>
            <a:r>
              <a:rPr lang="zh-CN" altLang="en-US">
                <a:sym typeface="+mn-ea"/>
              </a:rPr>
              <a:t>×</a:t>
            </a:r>
            <a:r>
              <a:rPr lang="en-US" altLang="zh-CN">
                <a:sym typeface="+mn-ea"/>
              </a:rPr>
              <a:t>4.</a:t>
            </a:r>
            <a:endParaRPr lang="en-US" altLang="zh-CN">
              <a:sym typeface="+mn-ea"/>
            </a:endParaRPr>
          </a:p>
          <a:p>
            <a:r>
              <a:rPr lang="en-US" altLang="zh-CN">
                <a:sym typeface="+mn-ea"/>
              </a:rPr>
              <a:t>Before entering the game, players can choose different levels. All these levels of game must have solution(s).</a:t>
            </a:r>
            <a:endParaRPr lang="en-US" altLang="zh-CN">
              <a:sym typeface="+mn-ea"/>
            </a:endParaRPr>
          </a:p>
          <a:p>
            <a:r>
              <a:rPr lang="en-US" altLang="zh-CN">
                <a:sym typeface="+mn-ea"/>
              </a:rPr>
              <a:t>The winning condition is that the </a:t>
            </a:r>
            <a:r>
              <a:rPr lang="zh-CN" altLang="en-US">
                <a:sym typeface="+mn-ea"/>
              </a:rPr>
              <a:t>曹操</a:t>
            </a:r>
            <a:r>
              <a:rPr lang="en-US" altLang="zh-CN">
                <a:sym typeface="+mn-ea"/>
              </a:rPr>
              <a:t> tile should be at the bottom and medium of the board.</a:t>
            </a:r>
            <a:endParaRPr lang="en-US" altLang="zh-CN">
              <a:sym typeface="+mn-ea"/>
            </a:endParaRPr>
          </a:p>
          <a:p>
            <a:r>
              <a:rPr lang="en-US" altLang="zh-CN">
                <a:sym typeface="+mn-ea"/>
              </a:rPr>
              <a:t>When one tile is clicked, if there are more than one directions to move, the directions should be displayed, and clicking these directions will lead to the corresponding moving.If there is only one direction to move, clicking it will lead to the moving without displaying direction choices. If no direction available, nothing happens.</a:t>
            </a:r>
            <a:endParaRPr lang="en-US" altLang="zh-CN">
              <a:sym typeface="+mn-ea"/>
            </a:endParaRPr>
          </a:p>
          <a:p>
            <a:r>
              <a:rPr lang="en-US" altLang="zh-CN">
                <a:sym typeface="+mn-ea"/>
              </a:rPr>
              <a:t>Only if there are enough room for the tile to stay in the direction can it move. There are four directions : UP, DOWN, LEFT, RIGHT.</a:t>
            </a:r>
            <a:endParaRPr lang="en-US" altLang="zh-CN">
              <a:sym typeface="+mn-ea"/>
            </a:endParaRPr>
          </a:p>
          <a:p>
            <a:endParaRPr lang="en-US" altLang="zh-CN">
              <a:sym typeface="+mn-ea"/>
            </a:endParaRPr>
          </a:p>
          <a:p>
            <a:endParaRPr lang="en-US" altLang="zh-CN">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Fuctional Requirements</a:t>
            </a:r>
            <a:endParaRPr lang="zh-CN" altLang="en-US"/>
          </a:p>
        </p:txBody>
      </p:sp>
      <p:sp>
        <p:nvSpPr>
          <p:cNvPr id="3" name="内容占位符 2"/>
          <p:cNvSpPr>
            <a:spLocks noGrp="1"/>
          </p:cNvSpPr>
          <p:nvPr>
            <p:ph idx="1"/>
          </p:nvPr>
        </p:nvSpPr>
        <p:spPr/>
        <p:txBody>
          <a:bodyPr/>
          <a:p>
            <a:r>
              <a:rPr lang="en-US" altLang="zh-CN"/>
              <a:t>Regret functionality should be enabled. Clicking it will lead to returning to the previous state.</a:t>
            </a:r>
            <a:endParaRPr lang="en-US" altLang="zh-CN"/>
          </a:p>
          <a:p>
            <a:r>
              <a:rPr lang="en-US" altLang="zh-CN"/>
              <a:t>During the game, player can exit and choose new level if they want.</a:t>
            </a:r>
            <a:endParaRPr lang="en-US" altLang="zh-CN"/>
          </a:p>
          <a:p>
            <a:r>
              <a:rPr lang="en-US" altLang="zh-CN"/>
              <a:t>Hint functionality should be enabled. Clicking the hind button will lead to an action to one possible solution. So the software should have at least one solution.</a:t>
            </a:r>
            <a:endParaRPr lang="en-US" altLang="zh-CN"/>
          </a:p>
          <a:p>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UML Diagrams</a:t>
            </a:r>
            <a:endParaRPr lang="en-US" altLang="zh-CN"/>
          </a:p>
        </p:txBody>
      </p:sp>
      <p:sp>
        <p:nvSpPr>
          <p:cNvPr id="3" name="内容占位符 2"/>
          <p:cNvSpPr>
            <a:spLocks noGrp="1"/>
          </p:cNvSpPr>
          <p:nvPr>
            <p:ph idx="1"/>
          </p:nvPr>
        </p:nvSpPr>
        <p:spPr>
          <a:xfrm>
            <a:off x="608330" y="1490345"/>
            <a:ext cx="10968990" cy="605790"/>
          </a:xfrm>
        </p:spPr>
        <p:txBody>
          <a:bodyPr/>
          <a:p>
            <a:r>
              <a:rPr lang="en-US" altLang="zh-CN"/>
              <a:t>Use case diagram</a:t>
            </a:r>
            <a:endParaRPr lang="en-US" altLang="zh-CN"/>
          </a:p>
        </p:txBody>
      </p:sp>
      <p:pic>
        <p:nvPicPr>
          <p:cNvPr id="4" name="图片 3"/>
          <p:cNvPicPr>
            <a:picLocks noChangeAspect="1"/>
          </p:cNvPicPr>
          <p:nvPr/>
        </p:nvPicPr>
        <p:blipFill>
          <a:blip r:embed="rId1"/>
          <a:stretch>
            <a:fillRect/>
          </a:stretch>
        </p:blipFill>
        <p:spPr>
          <a:xfrm>
            <a:off x="4329430" y="918210"/>
            <a:ext cx="7529195" cy="564515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UML Diagrams</a:t>
            </a:r>
            <a:endParaRPr lang="en-US" altLang="zh-CN"/>
          </a:p>
        </p:txBody>
      </p:sp>
      <p:sp>
        <p:nvSpPr>
          <p:cNvPr id="3" name="内容占位符 2"/>
          <p:cNvSpPr>
            <a:spLocks noGrp="1"/>
          </p:cNvSpPr>
          <p:nvPr>
            <p:ph idx="1"/>
          </p:nvPr>
        </p:nvSpPr>
        <p:spPr/>
        <p:txBody>
          <a:bodyPr/>
          <a:p>
            <a:r>
              <a:rPr lang="en-US" altLang="zh-CN"/>
              <a:t>Class diagram</a:t>
            </a:r>
            <a:endParaRPr lang="en-US" altLang="zh-CN"/>
          </a:p>
        </p:txBody>
      </p:sp>
      <p:pic>
        <p:nvPicPr>
          <p:cNvPr id="4" name="图片 3"/>
          <p:cNvPicPr>
            <a:picLocks noChangeAspect="1"/>
          </p:cNvPicPr>
          <p:nvPr/>
        </p:nvPicPr>
        <p:blipFill>
          <a:blip r:embed="rId1"/>
          <a:stretch>
            <a:fillRect/>
          </a:stretch>
        </p:blipFill>
        <p:spPr>
          <a:xfrm>
            <a:off x="2890520" y="1677035"/>
            <a:ext cx="9034780" cy="467487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UML Diagrams</a:t>
            </a:r>
            <a:endParaRPr lang="en-US" altLang="zh-CN"/>
          </a:p>
        </p:txBody>
      </p:sp>
      <p:sp>
        <p:nvSpPr>
          <p:cNvPr id="3" name="内容占位符 2"/>
          <p:cNvSpPr>
            <a:spLocks noGrp="1"/>
          </p:cNvSpPr>
          <p:nvPr>
            <p:ph idx="1"/>
          </p:nvPr>
        </p:nvSpPr>
        <p:spPr/>
        <p:txBody>
          <a:bodyPr/>
          <a:p>
            <a:r>
              <a:rPr lang="en-US" altLang="zh-CN"/>
              <a:t>Sequence Diagram</a:t>
            </a:r>
            <a:endParaRPr lang="en-US" altLang="zh-CN"/>
          </a:p>
          <a:p>
            <a:r>
              <a:rPr lang="en-US" altLang="zh-CN"/>
              <a:t>There are many possible</a:t>
            </a:r>
            <a:br>
              <a:rPr lang="en-US" altLang="zh-CN"/>
            </a:br>
            <a:r>
              <a:rPr lang="en-US" altLang="zh-CN"/>
              <a:t>results of many actions.</a:t>
            </a:r>
            <a:br>
              <a:rPr lang="en-US" altLang="zh-CN"/>
            </a:br>
            <a:r>
              <a:rPr lang="en-US" altLang="zh-CN"/>
              <a:t>Here we choose two common</a:t>
            </a:r>
            <a:br>
              <a:rPr lang="en-US" altLang="zh-CN"/>
            </a:br>
            <a:r>
              <a:rPr lang="en-US" altLang="zh-CN"/>
              <a:t>actions: move a tile and hint.</a:t>
            </a:r>
            <a:br>
              <a:rPr lang="en-US" altLang="zh-CN"/>
            </a:br>
            <a:r>
              <a:rPr lang="en-US" altLang="zh-CN"/>
              <a:t>And there are two results:</a:t>
            </a:r>
            <a:br>
              <a:rPr lang="en-US" altLang="zh-CN"/>
            </a:br>
            <a:r>
              <a:rPr lang="en-US" altLang="zh-CN"/>
              <a:t>winning or continue the game.</a:t>
            </a:r>
            <a:br>
              <a:rPr lang="en-US" altLang="zh-CN"/>
            </a:br>
            <a:endParaRPr lang="en-US" altLang="zh-CN"/>
          </a:p>
        </p:txBody>
      </p:sp>
      <p:pic>
        <p:nvPicPr>
          <p:cNvPr id="4" name="图片 3"/>
          <p:cNvPicPr>
            <a:picLocks noChangeAspect="1"/>
          </p:cNvPicPr>
          <p:nvPr/>
        </p:nvPicPr>
        <p:blipFill>
          <a:blip r:embed="rId1"/>
          <a:stretch>
            <a:fillRect/>
          </a:stretch>
        </p:blipFill>
        <p:spPr>
          <a:xfrm>
            <a:off x="4804410" y="93345"/>
            <a:ext cx="6626225" cy="683196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UML Diagrams</a:t>
            </a:r>
            <a:endParaRPr lang="zh-CN" altLang="en-US"/>
          </a:p>
        </p:txBody>
      </p:sp>
      <p:sp>
        <p:nvSpPr>
          <p:cNvPr id="3" name="内容占位符 2"/>
          <p:cNvSpPr>
            <a:spLocks noGrp="1"/>
          </p:cNvSpPr>
          <p:nvPr>
            <p:ph idx="1"/>
          </p:nvPr>
        </p:nvSpPr>
        <p:spPr/>
        <p:txBody>
          <a:bodyPr/>
          <a:p>
            <a:r>
              <a:rPr lang="en-US" altLang="zh-CN"/>
              <a:t>Activity Diagram</a:t>
            </a:r>
            <a:endParaRPr lang="en-US" altLang="zh-CN"/>
          </a:p>
        </p:txBody>
      </p:sp>
      <p:pic>
        <p:nvPicPr>
          <p:cNvPr id="4" name="图片 3"/>
          <p:cNvPicPr>
            <a:picLocks noChangeAspect="1"/>
          </p:cNvPicPr>
          <p:nvPr/>
        </p:nvPicPr>
        <p:blipFill>
          <a:blip r:embed="rId1"/>
          <a:stretch>
            <a:fillRect/>
          </a:stretch>
        </p:blipFill>
        <p:spPr>
          <a:xfrm>
            <a:off x="6369050" y="103505"/>
            <a:ext cx="4858385" cy="658939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UML D</a:t>
            </a:r>
            <a:r>
              <a:rPr lang="en-US" altLang="zh-CN"/>
              <a:t>iagram</a:t>
            </a:r>
            <a:endParaRPr lang="en-US" altLang="zh-CN"/>
          </a:p>
        </p:txBody>
      </p:sp>
      <p:sp>
        <p:nvSpPr>
          <p:cNvPr id="3" name="内容占位符 2"/>
          <p:cNvSpPr>
            <a:spLocks noGrp="1"/>
          </p:cNvSpPr>
          <p:nvPr>
            <p:ph idx="1"/>
          </p:nvPr>
        </p:nvSpPr>
        <p:spPr/>
        <p:txBody>
          <a:bodyPr/>
          <a:p>
            <a:r>
              <a:rPr lang="en-US" altLang="zh-CN"/>
              <a:t>Statemachine Diagram</a:t>
            </a:r>
            <a:endParaRPr lang="en-US" altLang="zh-CN"/>
          </a:p>
        </p:txBody>
      </p:sp>
      <p:pic>
        <p:nvPicPr>
          <p:cNvPr id="6" name="图片 5"/>
          <p:cNvPicPr>
            <a:picLocks noChangeAspect="1"/>
          </p:cNvPicPr>
          <p:nvPr/>
        </p:nvPicPr>
        <p:blipFill>
          <a:blip r:embed="rId1"/>
          <a:stretch>
            <a:fillRect/>
          </a:stretch>
        </p:blipFill>
        <p:spPr>
          <a:xfrm>
            <a:off x="3837305" y="1270000"/>
            <a:ext cx="8227060" cy="427990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WPS 演示</Application>
  <PresentationFormat>宽屏</PresentationFormat>
  <Paragraphs>51</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Wingdings</vt:lpstr>
      <vt:lpstr>微软雅黑</vt:lpstr>
      <vt:lpstr>Arial Unicode MS</vt:lpstr>
      <vt:lpstr>Calibri</vt:lpstr>
      <vt:lpstr>WPS</vt:lpstr>
      <vt:lpstr>Requirement of HuarongPath</vt:lpstr>
      <vt:lpstr>Non-functional Requirements</vt:lpstr>
      <vt:lpstr>Fuctional Requirements</vt:lpstr>
      <vt:lpstr>Fuctional Requirements</vt:lpstr>
      <vt:lpstr>UML Diagrams</vt:lpstr>
      <vt:lpstr>UML Diagrams</vt:lpstr>
      <vt:lpstr>UML Diagrams</vt:lpstr>
      <vt:lpstr>UML Diagrams</vt:lpstr>
      <vt:lpstr>UML Diagram</vt:lpstr>
      <vt:lpstr>Possible Non-functional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WPS_1584447524</cp:lastModifiedBy>
  <cp:revision>159</cp:revision>
  <dcterms:created xsi:type="dcterms:W3CDTF">2019-06-19T02:08:00Z</dcterms:created>
  <dcterms:modified xsi:type="dcterms:W3CDTF">2025-04-13T13:10:33Z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1C5B98B3D2D947329250C8B76E3C13F4_11</vt:lpwstr>
  </property>
</Properties>
</file>