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10"/>
  </p:notesMasterIdLst>
  <p:sldIdLst>
    <p:sldId id="333" r:id="rId2"/>
    <p:sldId id="414" r:id="rId3"/>
    <p:sldId id="393" r:id="rId4"/>
    <p:sldId id="303" r:id="rId5"/>
    <p:sldId id="306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325" r:id="rId24"/>
    <p:sldId id="326" r:id="rId25"/>
    <p:sldId id="327" r:id="rId26"/>
    <p:sldId id="328" r:id="rId27"/>
    <p:sldId id="329" r:id="rId28"/>
    <p:sldId id="330" r:id="rId29"/>
    <p:sldId id="331" r:id="rId30"/>
    <p:sldId id="397" r:id="rId31"/>
    <p:sldId id="395" r:id="rId32"/>
    <p:sldId id="398" r:id="rId33"/>
    <p:sldId id="399" r:id="rId34"/>
    <p:sldId id="400" r:id="rId35"/>
    <p:sldId id="401" r:id="rId36"/>
    <p:sldId id="402" r:id="rId37"/>
    <p:sldId id="403" r:id="rId38"/>
    <p:sldId id="404" r:id="rId39"/>
    <p:sldId id="405" r:id="rId40"/>
    <p:sldId id="406" r:id="rId41"/>
    <p:sldId id="396" r:id="rId42"/>
    <p:sldId id="407" r:id="rId43"/>
    <p:sldId id="332" r:id="rId44"/>
    <p:sldId id="302" r:id="rId45"/>
    <p:sldId id="408" r:id="rId46"/>
    <p:sldId id="334" r:id="rId47"/>
    <p:sldId id="335" r:id="rId48"/>
    <p:sldId id="336" r:id="rId49"/>
    <p:sldId id="337" r:id="rId50"/>
    <p:sldId id="338" r:id="rId51"/>
    <p:sldId id="412" r:id="rId52"/>
    <p:sldId id="339" r:id="rId53"/>
    <p:sldId id="340" r:id="rId54"/>
    <p:sldId id="341" r:id="rId55"/>
    <p:sldId id="342" r:id="rId56"/>
    <p:sldId id="343" r:id="rId57"/>
    <p:sldId id="344" r:id="rId58"/>
    <p:sldId id="345" r:id="rId59"/>
    <p:sldId id="346" r:id="rId60"/>
    <p:sldId id="347" r:id="rId61"/>
    <p:sldId id="348" r:id="rId62"/>
    <p:sldId id="349" r:id="rId63"/>
    <p:sldId id="350" r:id="rId64"/>
    <p:sldId id="351" r:id="rId65"/>
    <p:sldId id="409" r:id="rId66"/>
    <p:sldId id="352" r:id="rId67"/>
    <p:sldId id="353" r:id="rId68"/>
    <p:sldId id="354" r:id="rId69"/>
    <p:sldId id="356" r:id="rId70"/>
    <p:sldId id="357" r:id="rId71"/>
    <p:sldId id="358" r:id="rId72"/>
    <p:sldId id="359" r:id="rId73"/>
    <p:sldId id="360" r:id="rId74"/>
    <p:sldId id="361" r:id="rId75"/>
    <p:sldId id="362" r:id="rId76"/>
    <p:sldId id="363" r:id="rId77"/>
    <p:sldId id="364" r:id="rId78"/>
    <p:sldId id="365" r:id="rId79"/>
    <p:sldId id="366" r:id="rId80"/>
    <p:sldId id="367" r:id="rId81"/>
    <p:sldId id="368" r:id="rId82"/>
    <p:sldId id="369" r:id="rId83"/>
    <p:sldId id="370" r:id="rId84"/>
    <p:sldId id="410" r:id="rId85"/>
    <p:sldId id="371" r:id="rId86"/>
    <p:sldId id="372" r:id="rId87"/>
    <p:sldId id="373" r:id="rId88"/>
    <p:sldId id="374" r:id="rId89"/>
    <p:sldId id="375" r:id="rId90"/>
    <p:sldId id="376" r:id="rId91"/>
    <p:sldId id="377" r:id="rId92"/>
    <p:sldId id="378" r:id="rId93"/>
    <p:sldId id="379" r:id="rId94"/>
    <p:sldId id="380" r:id="rId95"/>
    <p:sldId id="381" r:id="rId96"/>
    <p:sldId id="382" r:id="rId97"/>
    <p:sldId id="413" r:id="rId98"/>
    <p:sldId id="383" r:id="rId99"/>
    <p:sldId id="384" r:id="rId100"/>
    <p:sldId id="385" r:id="rId101"/>
    <p:sldId id="386" r:id="rId102"/>
    <p:sldId id="387" r:id="rId103"/>
    <p:sldId id="388" r:id="rId104"/>
    <p:sldId id="389" r:id="rId105"/>
    <p:sldId id="390" r:id="rId106"/>
    <p:sldId id="391" r:id="rId107"/>
    <p:sldId id="392" r:id="rId108"/>
    <p:sldId id="411" r:id="rId10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0DD9F981-B959-4E93-8023-436F373497EE}">
          <p14:sldIdLst>
            <p14:sldId id="333"/>
            <p14:sldId id="414"/>
            <p14:sldId id="393"/>
            <p14:sldId id="303"/>
            <p14:sldId id="306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97"/>
            <p14:sldId id="395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396"/>
            <p14:sldId id="407"/>
            <p14:sldId id="332"/>
            <p14:sldId id="302"/>
          </p14:sldIdLst>
        </p14:section>
        <p14:section name="Untitled Section" id="{67BB3D0D-73C0-42DD-B78C-4E776D897A5A}">
          <p14:sldIdLst>
            <p14:sldId id="408"/>
            <p14:sldId id="334"/>
            <p14:sldId id="335"/>
            <p14:sldId id="336"/>
            <p14:sldId id="337"/>
            <p14:sldId id="338"/>
            <p14:sldId id="412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</p14:sldIdLst>
        </p14:section>
        <p14:section name="Untitled Section" id="{883B6332-0982-47D0-ABE0-467124C66EA3}">
          <p14:sldIdLst>
            <p14:sldId id="409"/>
            <p14:sldId id="352"/>
            <p14:sldId id="353"/>
            <p14:sldId id="354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</p14:sldIdLst>
        </p14:section>
        <p14:section name="Untitled Section" id="{96A9CECC-B576-4901-BDF2-0201BBCC205E}">
          <p14:sldIdLst>
            <p14:sldId id="41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413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</p14:sldIdLst>
        </p14:section>
        <p14:section name="Untitled Section" id="{C6982BB6-CB32-461A-B53A-BBB39735DF0A}">
          <p14:sldIdLst>
            <p14:sldId id="4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38" autoAdjust="0"/>
    <p:restoredTop sz="88202" autoAdjust="0"/>
  </p:normalViewPr>
  <p:slideViewPr>
    <p:cSldViewPr>
      <p:cViewPr varScale="1">
        <p:scale>
          <a:sx n="100" d="100"/>
          <a:sy n="100" d="100"/>
        </p:scale>
        <p:origin x="173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-3456"/>
    </p:cViewPr>
  </p:sorterViewPr>
  <p:notesViewPr>
    <p:cSldViewPr>
      <p:cViewPr varScale="1">
        <p:scale>
          <a:sx n="92" d="100"/>
          <a:sy n="92" d="100"/>
        </p:scale>
        <p:origin x="-376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A6F3147-B3C0-4B2A-B964-AB106F786BE1}" type="datetimeFigureOut">
              <a:rPr lang="en-US"/>
              <a:pPr>
                <a:defRPr/>
              </a:pPr>
              <a:t>10/17/2022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BF7B1FF-DFE5-4B27-8E0E-F1DDF2FB76B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56109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>
                <a:solidFill>
                  <a:srgbClr val="000000"/>
                </a:solidFill>
                <a:latin typeface="Arial"/>
                <a:cs typeface="+mn-cs"/>
              </a:rPr>
              <a:t>Adapted from the slides by Douglas Wilhelm Harder of U Waterloo (https://ece.uwaterloo.ca/~dwharder/aads/Lecture_materials/)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>
                <a:solidFill>
                  <a:srgbClr val="000000"/>
                </a:solidFill>
                <a:latin typeface="Arial"/>
                <a:cs typeface="+mn-cs"/>
              </a:rPr>
              <a:t>May also contain</a:t>
            </a:r>
            <a:r>
              <a:rPr lang="en-CA" altLang="zh-CN" sz="1200" baseline="0" dirty="0">
                <a:solidFill>
                  <a:srgbClr val="000000"/>
                </a:solidFill>
                <a:latin typeface="Arial"/>
                <a:cs typeface="+mn-cs"/>
              </a:rPr>
              <a:t> material from the s</a:t>
            </a:r>
            <a:r>
              <a:rPr lang="en-US" altLang="zh-CN" dirty="0" err="1"/>
              <a:t>lides</a:t>
            </a:r>
            <a:r>
              <a:rPr lang="en-US" altLang="zh-CN" dirty="0"/>
              <a:t> at https://courses.cs.washington.edu/courses/cse326/03wi/326lecturesb.shtml (by Dan </a:t>
            </a:r>
            <a:r>
              <a:rPr lang="en-US" altLang="zh-CN" dirty="0" err="1"/>
              <a:t>Suciu</a:t>
            </a:r>
            <a:r>
              <a:rPr lang="en-US" altLang="zh-CN" dirty="0"/>
              <a:t> of U Washington)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E6226FB-55D5-4CAA-90EF-D8DC53E1A20F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9323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D04085-573A-48CD-8CB6-6823022B06ED}" type="slidenum">
              <a:rPr lang="en-CA" smtClean="0"/>
              <a:pPr>
                <a:defRPr/>
              </a:pPr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9904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template &lt;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typename</a:t>
            </a:r>
            <a:r>
              <a:rPr lang="en-US" altLang="en-US" dirty="0">
                <a:latin typeface="Consolas" pitchFamily="49" charset="0"/>
                <a:cs typeface="Arial" charset="0"/>
              </a:rPr>
              <a:t> Type&gt;</a:t>
            </a: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bool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Binary_node</a:t>
            </a:r>
            <a:r>
              <a:rPr lang="en-US" altLang="en-US" dirty="0">
                <a:latin typeface="Consolas" pitchFamily="49" charset="0"/>
                <a:cs typeface="Arial" charset="0"/>
              </a:rPr>
              <a:t>&lt;Type&gt;::empty()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dirty="0">
                <a:latin typeface="Consolas" pitchFamily="49" charset="0"/>
                <a:cs typeface="Arial" charset="0"/>
              </a:rPr>
              <a:t> {</a:t>
            </a: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    return ( this ==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nullptr</a:t>
            </a:r>
            <a:r>
              <a:rPr lang="en-US" altLang="en-US" dirty="0">
                <a:latin typeface="Consolas" pitchFamily="49" charset="0"/>
                <a:cs typeface="Arial" charset="0"/>
              </a:rPr>
              <a:t> );</a:t>
            </a: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}</a:t>
            </a:r>
          </a:p>
          <a:p>
            <a:pPr lvl="2">
              <a:buFontTx/>
              <a:buNone/>
            </a:pPr>
            <a:endParaRPr lang="en-US" altLang="en-US" dirty="0">
              <a:latin typeface="Consolas" pitchFamily="49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F3EE2E-F309-416E-979C-5E452E93A6B5}" type="slidenum">
              <a:rPr lang="en-CA" smtClean="0"/>
              <a:pPr>
                <a:defRPr/>
              </a:pPr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3043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0E6A-97BC-44B7-A6A3-686512457C37}" type="slidenum">
              <a:rPr lang="en-CA" smtClean="0"/>
              <a:pPr>
                <a:defRPr/>
              </a:pPr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91446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67962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A0D68F4-56EA-4A72-833A-09F6BC1A76FE}" type="slidenum">
              <a:rPr lang="en-CA" smtClean="0"/>
              <a:pPr>
                <a:defRPr/>
              </a:pPr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16552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0AA3CE-09D5-4BDD-98EB-9AF44A5295F2}" type="slidenum">
              <a:rPr lang="en-CA" smtClean="0"/>
              <a:pPr>
                <a:defRPr/>
              </a:pPr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36506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FD436B6-6227-4793-9119-4899F841DA78}" type="slidenum">
              <a:rPr lang="en-CA" smtClean="0"/>
              <a:pPr>
                <a:defRPr/>
              </a:pPr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2292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B41E27-7469-4298-A69F-868344839B93}" type="slidenum">
              <a:rPr lang="en-CA" smtClean="0"/>
              <a:pPr>
                <a:defRPr/>
              </a:pPr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22061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8A9DB80-A5F2-4BAC-A29A-9AAE3E446CFA}" type="slidenum">
              <a:rPr lang="en-CA" smtClean="0"/>
              <a:pPr>
                <a:defRPr/>
              </a:pPr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61329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E560EF2-5A78-4163-895D-2E0164CA609C}" type="slidenum">
              <a:rPr lang="en-CA" smtClean="0"/>
              <a:pPr>
                <a:defRPr/>
              </a:pPr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1145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2EF60D-04FF-4102-B11D-54138F926A0C}" type="slidenum">
              <a:rPr lang="en-CA" smtClean="0"/>
              <a:pPr>
                <a:defRPr/>
              </a:pPr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91825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A4AFAA-9F08-4DE1-A14A-BAA2445B4199}" type="slidenum">
              <a:rPr lang="en-CA" smtClean="0"/>
              <a:pPr>
                <a:defRPr/>
              </a:pPr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26130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5F2DB6-3A2F-42BD-945D-9B27725186D2}" type="slidenum">
              <a:rPr lang="en-CA" smtClean="0"/>
              <a:pPr>
                <a:defRPr/>
              </a:pPr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79379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B71AEF-12CB-4B39-A648-AFB7A9736F9B}" type="slidenum">
              <a:rPr lang="en-CA" smtClean="0"/>
              <a:pPr>
                <a:defRPr/>
              </a:pPr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93911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EAE862-B1B3-4B46-90F8-5BC9D0739B36}" type="slidenum">
              <a:rPr lang="en-CA" smtClean="0"/>
              <a:pPr>
                <a:defRPr/>
              </a:pPr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92022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2434C2-E31F-4BD3-89D7-E33410F50CBD}" type="slidenum">
              <a:rPr lang="en-CA" smtClean="0"/>
              <a:pPr>
                <a:defRPr/>
              </a:pPr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94095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A75B29-4797-46D5-8DCF-935B1A59BFAF}" type="slidenum">
              <a:rPr lang="en-CA" smtClean="0"/>
              <a:pPr>
                <a:defRPr/>
              </a:pPr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04686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2780D7-6BEA-4BEB-90F5-02E7B682A09B}" type="slidenum">
              <a:rPr lang="en-CA" smtClean="0"/>
              <a:pPr>
                <a:defRPr/>
              </a:pPr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04515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AEA046-FCF6-4C31-B715-9B4884A2F1EE}" type="slidenum">
              <a:rPr lang="en-CA" smtClean="0"/>
              <a:pPr>
                <a:defRPr/>
              </a:pPr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38550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2627E2-3C36-4FD6-B459-8D0951990611}" type="slidenum">
              <a:rPr lang="en-CA" smtClean="0"/>
              <a:pPr>
                <a:defRPr/>
              </a:pPr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25947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AB88D8-AB5F-48DB-98E9-EEBC0B734597}" type="slidenum">
              <a:rPr lang="en-CA" smtClean="0"/>
              <a:pPr>
                <a:defRPr/>
              </a:pPr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3299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latin typeface="Arial" charset="0"/>
                <a:cs typeface="Arial" charset="0"/>
              </a:rPr>
              <a:t>	At this point, recall that </a:t>
            </a:r>
            <a:r>
              <a:rPr lang="en-US" altLang="en-US" dirty="0" err="1">
                <a:latin typeface="Times New Roman" pitchFamily="18" charset="0"/>
                <a:cs typeface="Arial" charset="0"/>
              </a:rPr>
              <a:t>lg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altLang="en-US" b="1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dirty="0" err="1">
                <a:latin typeface="Times New Roman" pitchFamily="18" charset="0"/>
                <a:cs typeface="Arial" charset="0"/>
              </a:rPr>
              <a:t>log</a:t>
            </a:r>
            <a:r>
              <a:rPr lang="en-US" altLang="en-US" i="1" baseline="-25000" dirty="0" err="1">
                <a:latin typeface="Times New Roman" pitchFamily="18" charset="0"/>
                <a:cs typeface="Arial" charset="0"/>
              </a:rPr>
              <a:t>b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altLang="en-US" dirty="0">
                <a:latin typeface="Arial" charset="0"/>
                <a:cs typeface="Arial" charset="0"/>
              </a:rPr>
              <a:t> for any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b</a:t>
            </a:r>
            <a:endParaRPr lang="en-US" altLang="en-US" dirty="0">
              <a:latin typeface="Arial" charset="0"/>
              <a:cs typeface="Arial" charset="0"/>
            </a:endParaRPr>
          </a:p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6C4752-95B9-4669-9A00-EF6FD98D5E9C}" type="slidenum">
              <a:rPr lang="en-CA" smtClean="0"/>
              <a:pPr>
                <a:defRPr/>
              </a:pPr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01694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0B93AC-D833-4E28-BCB5-255915A0A00F}" type="slidenum">
              <a:rPr lang="en-CA" smtClean="0"/>
              <a:pPr>
                <a:defRPr/>
              </a:pPr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18636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DA8273-A3CA-4A4E-9BDF-FAD9C74C0A89}" type="slidenum">
              <a:rPr lang="en-CA" smtClean="0"/>
              <a:pPr>
                <a:defRPr/>
              </a:pPr>
              <a:t>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25777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9FA774-FC7D-4E16-B2CF-715A3EB763CA}" type="slidenum">
              <a:rPr lang="en-CA" smtClean="0"/>
              <a:pPr>
                <a:defRPr/>
              </a:pPr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92085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585DD4-45AE-44DA-922C-83C2445C868D}" type="slidenum">
              <a:rPr lang="en-CA" smtClean="0"/>
              <a:pPr>
                <a:defRPr/>
              </a:pPr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08195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FC2BA2-B83A-4CCB-945F-5392A5763B32}" type="slidenum">
              <a:rPr lang="en-CA" smtClean="0"/>
              <a:pPr>
                <a:defRPr/>
              </a:pPr>
              <a:t>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09712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BA7E03-D130-4D4A-B63A-42AB62E02561}" type="slidenum">
              <a:rPr lang="en-CA" smtClean="0"/>
              <a:pPr>
                <a:defRPr/>
              </a:pPr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046707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5B714F-B813-45EE-B8B7-064F3A7A4CD1}" type="slidenum">
              <a:rPr lang="en-CA" smtClean="0"/>
              <a:pPr>
                <a:defRPr/>
              </a:pPr>
              <a:t>54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92028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E91066-DDBA-46F1-A0FE-E1F12F2A2BFC}" type="slidenum">
              <a:rPr lang="en-CA" smtClean="0"/>
              <a:pPr>
                <a:defRPr/>
              </a:pPr>
              <a:t>55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37860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308793D-DB26-44E7-B7A2-2099E6A0F83E}" type="slidenum">
              <a:rPr lang="en-CA" smtClean="0"/>
              <a:pPr>
                <a:defRPr/>
              </a:pPr>
              <a:t>56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656902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1DF37E-440C-47FC-8D87-368AE62100FA}" type="slidenum">
              <a:rPr lang="en-CA" smtClean="0"/>
              <a:pPr>
                <a:defRPr/>
              </a:pPr>
              <a:t>57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4820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DABAD2-C7DA-4D66-AFD1-81EC35797C77}" type="slidenum">
              <a:rPr lang="en-CA" smtClean="0"/>
              <a:pPr>
                <a:defRPr/>
              </a:pPr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976904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619E67-12BD-4525-8D7D-FE27A1EDB1CD}" type="slidenum">
              <a:rPr lang="en-CA" smtClean="0"/>
              <a:pPr>
                <a:defRPr/>
              </a:pPr>
              <a:t>58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461079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3AEC1-6A4A-48D8-BDA2-E4E789FA3E97}" type="slidenum">
              <a:rPr lang="en-CA" smtClean="0"/>
              <a:pPr>
                <a:defRPr/>
              </a:pPr>
              <a:t>59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977039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330D69-F410-4761-A72F-2865F365C28B}" type="slidenum">
              <a:rPr lang="en-CA" smtClean="0"/>
              <a:pPr>
                <a:defRPr/>
              </a:pPr>
              <a:t>60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98978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B77B324-6CF4-4573-A58B-7A2B9073AB51}" type="slidenum">
              <a:rPr lang="en-CA" smtClean="0"/>
              <a:pPr>
                <a:defRPr/>
              </a:pPr>
              <a:t>61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182677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705FE3-9BB2-4966-9DE5-D67D657EAA7A}" type="slidenum">
              <a:rPr lang="en-CA" smtClean="0"/>
              <a:pPr>
                <a:defRPr/>
              </a:pPr>
              <a:t>62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789056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D6B398-AD8E-412A-93D8-FE0408A5060E}" type="slidenum">
              <a:rPr lang="en-CA" smtClean="0"/>
              <a:pPr>
                <a:defRPr/>
              </a:pPr>
              <a:t>63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24640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2B7F02-73E9-403E-B153-618F80C6947F}" type="slidenum">
              <a:rPr lang="en-CA" smtClean="0"/>
              <a:pPr>
                <a:defRPr/>
              </a:pPr>
              <a:t>64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718292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2BBC27-A82F-4220-BECE-32642058708C}" type="slidenum">
              <a:rPr lang="en-CA" smtClean="0"/>
              <a:pPr>
                <a:defRPr/>
              </a:pPr>
              <a:t>66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151517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BBFF0A-D41B-4B39-93A4-FCEA298EABAD}" type="slidenum">
              <a:rPr lang="en-CA" smtClean="0"/>
              <a:pPr>
                <a:defRPr/>
              </a:pPr>
              <a:t>67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403613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7D39CB-6C28-47EA-BEB4-69EDB4380D7A}" type="slidenum">
              <a:rPr lang="en-CA" smtClean="0"/>
              <a:pPr>
                <a:defRPr/>
              </a:pPr>
              <a:t>68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3183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2FF827-56E5-4726-BDC0-98D84DF784F4}" type="slidenum">
              <a:rPr lang="en-CA" smtClean="0"/>
              <a:pPr>
                <a:defRPr/>
              </a:pPr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900659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4B422-D022-434F-9AAE-CA22C2B0146F}" type="slidenum">
              <a:rPr lang="en-CA" smtClean="0"/>
              <a:pPr>
                <a:defRPr/>
              </a:pPr>
              <a:t>69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3558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DD36AF-117D-41AB-863D-A8C417BC985A}" type="slidenum">
              <a:rPr lang="en-CA" smtClean="0"/>
              <a:pPr>
                <a:defRPr/>
              </a:pPr>
              <a:t>70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312972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7036665-DFBD-49B0-B5E6-087000155E5D}" type="slidenum">
              <a:rPr lang="en-CA" smtClean="0"/>
              <a:pPr>
                <a:defRPr/>
              </a:pPr>
              <a:t>71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121317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347B2C9-A621-44CF-8F36-D9F76A80122D}" type="slidenum">
              <a:rPr lang="en-CA" smtClean="0"/>
              <a:pPr>
                <a:defRPr/>
              </a:pPr>
              <a:t>72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80873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615885-44A6-48BE-AB58-8D63B2900477}" type="slidenum">
              <a:rPr lang="en-CA" smtClean="0"/>
              <a:pPr>
                <a:defRPr/>
              </a:pPr>
              <a:t>73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832711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43DF2A-0995-41A6-AD87-B130F9CE5E3E}" type="slidenum">
              <a:rPr lang="en-CA" smtClean="0"/>
              <a:pPr>
                <a:defRPr/>
              </a:pPr>
              <a:t>74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930345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EADA07-AE08-4B14-A025-B55AB16DAB53}" type="slidenum">
              <a:rPr lang="en-CA" smtClean="0"/>
              <a:pPr>
                <a:defRPr/>
              </a:pPr>
              <a:t>75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043626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3E2E1D-873C-4267-917A-5C3F9390592E}" type="slidenum">
              <a:rPr lang="en-CA" smtClean="0"/>
              <a:pPr>
                <a:defRPr/>
              </a:pPr>
              <a:t>76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679795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1F6706-A2F0-4A60-B3DC-C747132BF8B5}" type="slidenum">
              <a:rPr lang="en-CA" smtClean="0"/>
              <a:pPr>
                <a:defRPr/>
              </a:pPr>
              <a:t>77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915624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1F6706-A2F0-4A60-B3DC-C747132BF8B5}" type="slidenum">
              <a:rPr lang="en-CA" smtClean="0"/>
              <a:pPr>
                <a:defRPr/>
              </a:pPr>
              <a:t>78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7268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6C6B90-5290-4600-A845-4246279446AD}" type="slidenum">
              <a:rPr lang="en-CA" smtClean="0"/>
              <a:pPr>
                <a:defRPr/>
              </a:pPr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306001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7D437-2921-45CD-9CE2-327F9A171D10}" type="slidenum">
              <a:rPr lang="en-CA" smtClean="0"/>
              <a:pPr>
                <a:defRPr/>
              </a:pPr>
              <a:t>79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092632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61AFA84-C091-4249-A819-0EB0B8BA379F}" type="slidenum">
              <a:rPr lang="en-CA" smtClean="0"/>
              <a:pPr>
                <a:defRPr/>
              </a:pPr>
              <a:t>80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087299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0DD2A0E-EB8B-4113-87FE-CA13CBE6C58B}" type="slidenum">
              <a:rPr lang="en-CA" smtClean="0"/>
              <a:pPr>
                <a:defRPr/>
              </a:pPr>
              <a:t>81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56906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FF1FB3-9371-4E76-B929-9B6BC7D82D3E}" type="slidenum">
              <a:rPr lang="en-CA" smtClean="0"/>
              <a:pPr>
                <a:defRPr/>
              </a:pPr>
              <a:t>82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384175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1E021B-4C9D-42E0-A8E2-0D40EF2669F2}" type="slidenum">
              <a:rPr lang="en-CA" smtClean="0"/>
              <a:pPr>
                <a:defRPr/>
              </a:pPr>
              <a:t>83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278765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1F2BB3-AC09-4E4E-8872-88064E52717E}" type="slidenum">
              <a:rPr lang="en-CA" smtClean="0"/>
              <a:pPr>
                <a:defRPr/>
              </a:pPr>
              <a:t>85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302197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CFC8061-F802-480F-A5E0-F938C63EBF18}" type="slidenum">
              <a:rPr lang="en-CA" smtClean="0"/>
              <a:pPr>
                <a:defRPr/>
              </a:pPr>
              <a:t>86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469985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B6D25F-0B8D-4F4F-9FD2-7CE65FC34286}" type="slidenum">
              <a:rPr lang="en-CA" smtClean="0"/>
              <a:pPr>
                <a:defRPr/>
              </a:pPr>
              <a:t>87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659119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FBEB351-CCD9-4135-9865-3C5B0E078732}" type="slidenum">
              <a:rPr lang="en-CA" smtClean="0"/>
              <a:pPr>
                <a:defRPr/>
              </a:pPr>
              <a:t>106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548836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A8FBFD-9AC4-4DF7-A549-A3C565DB499E}" type="slidenum">
              <a:rPr lang="en-CA" smtClean="0"/>
              <a:pPr>
                <a:defRPr/>
              </a:pPr>
              <a:t>107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3460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9F5B9A-66BD-4CA0-AAF9-B0F527CE00D1}" type="slidenum">
              <a:rPr lang="en-CA" smtClean="0"/>
              <a:pPr>
                <a:defRPr/>
              </a:pPr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1850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en-US" sz="1200" dirty="0">
                <a:latin typeface="Consolas" pitchFamily="49" charset="0"/>
                <a:cs typeface="Arial" charset="0"/>
              </a:rPr>
              <a:t>		        bool empty() </a:t>
            </a:r>
            <a:r>
              <a:rPr lang="en-CA" altLang="en-US" sz="1200" dirty="0" err="1">
                <a:latin typeface="Consolas" pitchFamily="49" charset="0"/>
                <a:cs typeface="Arial" charset="0"/>
              </a:rPr>
              <a:t>const</a:t>
            </a:r>
            <a:r>
              <a:rPr lang="en-CA" altLang="en-US" sz="1200" dirty="0">
                <a:latin typeface="Consolas" pitchFamily="49" charset="0"/>
                <a:cs typeface="Arial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en-US" sz="1200" dirty="0">
                <a:latin typeface="Consolas" pitchFamily="49" charset="0"/>
                <a:cs typeface="Arial" charset="0"/>
              </a:rPr>
              <a:t>		        </a:t>
            </a:r>
            <a:r>
              <a:rPr lang="en-CA" altLang="en-US" sz="1200" dirty="0" err="1">
                <a:latin typeface="Consolas" pitchFamily="49" charset="0"/>
                <a:cs typeface="Arial" charset="0"/>
              </a:rPr>
              <a:t>int</a:t>
            </a:r>
            <a:r>
              <a:rPr lang="en-CA" altLang="en-US" sz="1200" dirty="0">
                <a:latin typeface="Consolas" pitchFamily="49" charset="0"/>
                <a:cs typeface="Arial" charset="0"/>
              </a:rPr>
              <a:t> height() </a:t>
            </a:r>
            <a:r>
              <a:rPr lang="en-CA" altLang="en-US" sz="1200" dirty="0" err="1">
                <a:latin typeface="Consolas" pitchFamily="49" charset="0"/>
                <a:cs typeface="Arial" charset="0"/>
              </a:rPr>
              <a:t>const</a:t>
            </a:r>
            <a:r>
              <a:rPr lang="en-CA" altLang="en-US" sz="1200" dirty="0">
                <a:latin typeface="Consolas" pitchFamily="49" charset="0"/>
                <a:cs typeface="Arial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en-US" sz="1200" dirty="0">
                <a:latin typeface="Consolas" pitchFamily="49" charset="0"/>
                <a:cs typeface="Arial" charset="0"/>
              </a:rPr>
              <a:t>		        void clear();</a:t>
            </a:r>
          </a:p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BC1CE3-E236-4DD7-89DD-6CB559A588AB}" type="slidenum">
              <a:rPr lang="en-CA" smtClean="0"/>
              <a:pPr>
                <a:defRPr/>
              </a:pPr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3392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A33164-F69D-403F-AA43-8A95E7AFE755}" type="slidenum">
              <a:rPr lang="en-CA" smtClean="0"/>
              <a:pPr>
                <a:defRPr/>
              </a:pPr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0976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w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w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35.wmf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w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w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zh-CN" sz="4400" dirty="0"/>
              <a:t>CS101</a:t>
            </a:r>
            <a:r>
              <a:rPr lang="zh-CN" altLang="en-US" sz="4400" dirty="0"/>
              <a:t> </a:t>
            </a:r>
            <a:r>
              <a:rPr lang="en-US" altLang="zh-CN" sz="4400" dirty="0"/>
              <a:t>Data Structures</a:t>
            </a: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None/>
            </a:pPr>
            <a:r>
              <a:rPr lang="en-US" altLang="zh-CN" dirty="0">
                <a:ea typeface="宋体" panose="02010600030101010101" pitchFamily="2" charset="-122"/>
              </a:rPr>
              <a:t>Binary Trees</a:t>
            </a:r>
          </a:p>
          <a:p>
            <a:pPr marL="0" indent="0" algn="ctr" eaLnBrk="1" hangingPunct="1">
              <a:buNone/>
            </a:pPr>
            <a:r>
              <a:rPr lang="en-US" altLang="zh-CN" dirty="0">
                <a:ea typeface="宋体" panose="02010600030101010101" pitchFamily="2" charset="-122"/>
              </a:rPr>
              <a:t>Textbook </a:t>
            </a:r>
            <a:r>
              <a:rPr lang="en-US" altLang="zh-CN" dirty="0" err="1">
                <a:ea typeface="宋体" panose="02010600030101010101" pitchFamily="2" charset="-122"/>
              </a:rPr>
              <a:t>Ch</a:t>
            </a:r>
            <a:r>
              <a:rPr lang="en-US" altLang="zh-CN" dirty="0">
                <a:ea typeface="宋体" panose="02010600030101010101" pitchFamily="2" charset="-122"/>
              </a:rPr>
              <a:t> B.5.3, 10.4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4316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Binary Node Class</a:t>
            </a:r>
            <a:endParaRPr lang="en-US" altLang="en-US" sz="4400">
              <a:latin typeface="Arial" charset="0"/>
              <a:cs typeface="Arial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7638"/>
            <a:ext cx="8229600" cy="5107706"/>
          </a:xfrm>
        </p:spPr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	The binary node class is similar to the single node class:</a:t>
            </a:r>
            <a:endParaRPr lang="en-US" altLang="en-US" sz="14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template &lt;typename Type&gt;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class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Binary_node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{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    protected: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        Type element;</a:t>
            </a:r>
          </a:p>
          <a:p>
            <a:pPr>
              <a:buFontTx/>
              <a:buNone/>
            </a:pPr>
            <a:r>
              <a:rPr lang="en-US" alt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		        </a:t>
            </a:r>
            <a:r>
              <a:rPr lang="en-US" alt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Binary_node</a:t>
            </a:r>
            <a:r>
              <a:rPr lang="en-US" alt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*</a:t>
            </a:r>
            <a:r>
              <a:rPr lang="en-US" alt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left_tree</a:t>
            </a:r>
            <a:r>
              <a:rPr lang="en-US" alt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		        </a:t>
            </a:r>
            <a:r>
              <a:rPr lang="en-US" alt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Binary_node</a:t>
            </a:r>
            <a:r>
              <a:rPr lang="en-US" alt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*</a:t>
            </a:r>
            <a:r>
              <a:rPr lang="en-US" alt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right_tree</a:t>
            </a:r>
            <a:r>
              <a:rPr lang="en-US" alt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    public:</a:t>
            </a:r>
          </a:p>
          <a:p>
            <a:pPr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		       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Binary_node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( Type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const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 &amp; );</a:t>
            </a:r>
          </a:p>
          <a:p>
            <a:pPr>
              <a:buFontTx/>
              <a:buNone/>
            </a:pPr>
            <a:endParaRPr lang="en-CA" altLang="en-US" sz="14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		        Type retrieve()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const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		       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Binary_node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 *left()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const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		       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Binary_node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 *right()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const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endParaRPr lang="en-CA" altLang="en-US" sz="14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		       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bool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is_leaf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()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const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		        int size() const;</a:t>
            </a:r>
          </a:p>
          <a:p>
            <a:pPr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		</a:t>
            </a:r>
            <a:r>
              <a:rPr lang="zh-CN" altLang="en-US" sz="1400" dirty="0">
                <a:latin typeface="Consolas" pitchFamily="49" charset="0"/>
                <a:cs typeface="Arial" charset="0"/>
              </a:rPr>
              <a:t>        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int height() const;</a:t>
            </a:r>
          </a:p>
          <a:p>
            <a:pPr>
              <a:buFontTx/>
              <a:buNone/>
            </a:pPr>
            <a:endParaRPr lang="en-CA" altLang="en-US" sz="14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		}</a:t>
            </a:r>
            <a:endParaRPr lang="en-US" altLang="en-US" sz="1400" dirty="0">
              <a:latin typeface="Consolas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34975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Implementation</a:t>
            </a:r>
          </a:p>
        </p:txBody>
      </p:sp>
      <p:sp>
        <p:nvSpPr>
          <p:cNvPr id="1536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r>
              <a:rPr lang="en-CA" altLang="en-US" dirty="0"/>
              <a:t>	The implementation of various functions now differs</a:t>
            </a:r>
          </a:p>
          <a:p>
            <a:pPr>
              <a:buFont typeface="Arial" pitchFamily="34" charset="0"/>
              <a:buNone/>
            </a:pPr>
            <a:endParaRPr lang="en-CA" altLang="en-US" dirty="0"/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template &lt;typename Type&gt;</a:t>
            </a:r>
          </a:p>
          <a:p>
            <a:pPr lvl="2">
              <a:buNone/>
            </a:pP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&lt;Type&gt;::degree()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count = 0;</a:t>
            </a:r>
          </a:p>
          <a:p>
            <a:pPr lvl="2"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for (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 *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first_child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!=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nullptr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next_sibling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) {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++count;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lvl="2"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return count;    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Font typeface="Arial" pitchFamily="34" charset="0"/>
              <a:buNone/>
            </a:pPr>
            <a:endParaRPr lang="en-CA" altLang="en-US" dirty="0"/>
          </a:p>
          <a:p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46859949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Implementation</a:t>
            </a:r>
          </a:p>
        </p:txBody>
      </p:sp>
      <p:sp>
        <p:nvSpPr>
          <p:cNvPr id="1536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CA" altLang="en-US" dirty="0"/>
              <a:t>	The implementation of various functions now differs</a:t>
            </a:r>
          </a:p>
          <a:p>
            <a:pPr lvl="1"/>
            <a:endParaRPr lang="en-CA" altLang="en-US" dirty="0"/>
          </a:p>
          <a:p>
            <a:pPr>
              <a:buFont typeface="Arial" pitchFamily="34" charset="0"/>
              <a:buNone/>
            </a:pPr>
            <a:endParaRPr lang="en-CA" altLang="en-US" dirty="0"/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template &lt;typename Type&gt;</a:t>
            </a:r>
          </a:p>
          <a:p>
            <a:pPr lvl="2">
              <a:buNone/>
            </a:pP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bool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&lt;Type&gt;::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is_leaf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return (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first_child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 ==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nullptr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);    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Font typeface="Arial" pitchFamily="34" charset="0"/>
              <a:buNone/>
            </a:pPr>
            <a:endParaRPr lang="en-CA" altLang="en-US" dirty="0"/>
          </a:p>
          <a:p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6047355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Implementation</a:t>
            </a:r>
          </a:p>
        </p:txBody>
      </p:sp>
      <p:sp>
        <p:nvSpPr>
          <p:cNvPr id="1536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r>
              <a:rPr lang="en-CA" altLang="en-US" dirty="0"/>
              <a:t>	The implementation of various functions now differs</a:t>
            </a:r>
          </a:p>
          <a:p>
            <a:pPr>
              <a:buFont typeface="Arial" pitchFamily="34" charset="0"/>
              <a:buNone/>
            </a:pPr>
            <a:endParaRPr lang="en-CA" altLang="en-US" dirty="0"/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template &lt;typename Type&gt;</a:t>
            </a:r>
          </a:p>
          <a:p>
            <a:pPr lvl="2">
              <a:buNone/>
            </a:pP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 *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&lt;Type&gt;::child(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n )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if ( n &lt; 0 || n &gt;= degree() ) {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nullptr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lvl="2"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 *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first_child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lvl="2"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for (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&lt; n; ++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next_sibling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lvl="2"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;        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}</a:t>
            </a:r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26521996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Implementation</a:t>
            </a:r>
          </a:p>
        </p:txBody>
      </p:sp>
      <p:sp>
        <p:nvSpPr>
          <p:cNvPr id="1536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r>
              <a:rPr lang="en-CA" altLang="en-US" dirty="0"/>
              <a:t>	The implementation of various functions now differs</a:t>
            </a:r>
          </a:p>
          <a:p>
            <a:pPr>
              <a:buFont typeface="Arial" pitchFamily="34" charset="0"/>
              <a:buNone/>
            </a:pPr>
            <a:endParaRPr lang="en-CA" altLang="en-US" dirty="0"/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template &lt;typename Type&gt;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&lt;Type&gt;::append( Type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&amp;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obj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if (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first_child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 ==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nullptr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first_child_tree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&lt;Type&gt;(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obj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);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} else {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 *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first_child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lvl="2"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while (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next_sibling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 !=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nullptr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next_sibling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lvl="2"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next_sibling_tree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&lt;Type&gt;(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obj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);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631380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Implementation</a:t>
            </a:r>
          </a:p>
        </p:txBody>
      </p:sp>
      <p:sp>
        <p:nvSpPr>
          <p:cNvPr id="1536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CA" altLang="en-US" dirty="0"/>
              <a:t>	The implementation of various functions now differs</a:t>
            </a:r>
          </a:p>
          <a:p>
            <a:pPr lvl="1"/>
            <a:r>
              <a:rPr lang="en-CA" altLang="en-US" dirty="0"/>
              <a:t>The size doesn’t care that this is a general tree…</a:t>
            </a:r>
          </a:p>
          <a:p>
            <a:pPr>
              <a:buFont typeface="Arial" pitchFamily="34" charset="0"/>
              <a:buNone/>
            </a:pPr>
            <a:endParaRPr lang="en-CA" altLang="en-US" dirty="0"/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template &lt;typename Type&gt;</a:t>
            </a:r>
          </a:p>
          <a:p>
            <a:pPr lvl="2">
              <a:buNone/>
            </a:pP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&lt;Type&gt;::size()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return 1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+ (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first_child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 ==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nullptr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? 0 :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first_child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()-&gt;size() )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+ (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next_sibling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 ==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nullptr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? 0 :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next_sibling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()-&gt;size() );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36366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Implementation</a:t>
            </a:r>
          </a:p>
        </p:txBody>
      </p:sp>
      <p:sp>
        <p:nvSpPr>
          <p:cNvPr id="1536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lnSpcReduction="10000"/>
          </a:bodyPr>
          <a:lstStyle/>
          <a:p>
            <a:pPr>
              <a:buFont typeface="Arial" pitchFamily="34" charset="0"/>
              <a:buNone/>
            </a:pPr>
            <a:r>
              <a:rPr lang="en-CA" altLang="en-US" dirty="0"/>
              <a:t>	The implementation of various functions now differs</a:t>
            </a:r>
          </a:p>
          <a:p>
            <a:pPr lvl="1"/>
            <a:r>
              <a:rPr lang="en-CA" altLang="en-US" dirty="0"/>
              <a:t>The height member function is closer to the original implementation</a:t>
            </a:r>
          </a:p>
          <a:p>
            <a:pPr>
              <a:buFont typeface="Arial" pitchFamily="34" charset="0"/>
              <a:buNone/>
            </a:pPr>
            <a:endParaRPr lang="en-CA" altLang="en-US" dirty="0"/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template &lt;typename Type&gt;</a:t>
            </a:r>
          </a:p>
          <a:p>
            <a:pPr lvl="2">
              <a:buNone/>
            </a:pP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&lt;Type&gt;::height()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h = 0;</a:t>
            </a:r>
          </a:p>
          <a:p>
            <a:pPr lvl="2"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for (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 *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first_child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!=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nullptr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next_sibling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) {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h 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::max( h, 1 +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-&gt;height() );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lvl="2"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return h;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Font typeface="Arial" pitchFamily="34" charset="0"/>
              <a:buNone/>
            </a:pPr>
            <a:endParaRPr lang="en-CA" altLang="en-US" dirty="0"/>
          </a:p>
          <a:p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0545831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US" altLang="en-US" dirty="0"/>
              <a:t>	This topic has covered a binary representation of general trees</a:t>
            </a:r>
          </a:p>
          <a:p>
            <a:pPr lvl="1"/>
            <a:r>
              <a:rPr lang="en-US" altLang="en-US" dirty="0"/>
              <a:t>The first child is the left sub-tree of a node</a:t>
            </a:r>
          </a:p>
          <a:p>
            <a:pPr lvl="1"/>
            <a:r>
              <a:rPr lang="en-US" altLang="en-US" dirty="0"/>
              <a:t>Subsequent siblings of that child form a chain down the right sub-trees</a:t>
            </a:r>
          </a:p>
          <a:p>
            <a:pPr lvl="1"/>
            <a:r>
              <a:rPr lang="en-US" altLang="en-US" dirty="0"/>
              <a:t>An empty left sub-tree indicates no children</a:t>
            </a:r>
          </a:p>
          <a:p>
            <a:pPr lvl="1"/>
            <a:r>
              <a:rPr lang="en-US" altLang="en-US" dirty="0"/>
              <a:t>An empty right sub-tree indicates no other siblings</a:t>
            </a:r>
          </a:p>
        </p:txBody>
      </p:sp>
    </p:spTree>
    <p:extLst>
      <p:ext uri="{BB962C8B-B14F-4D97-AF65-F5344CB8AC3E}">
        <p14:creationId xmlns:p14="http://schemas.microsoft.com/office/powerpoint/2010/main" val="197672774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References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None/>
            </a:pPr>
            <a:r>
              <a:rPr lang="en-US" altLang="en-US"/>
              <a:t>[1]	Cormen, Leiserson, Rivest and Stein, </a:t>
            </a:r>
            <a:r>
              <a:rPr lang="en-US" altLang="en-US" i="1"/>
              <a:t>Introduction to Algorithms</a:t>
            </a:r>
            <a:r>
              <a:rPr lang="en-US" altLang="en-US"/>
              <a:t>, 2</a:t>
            </a:r>
            <a:r>
              <a:rPr lang="en-US" altLang="en-US" baseline="30000"/>
              <a:t>nd</a:t>
            </a:r>
            <a:r>
              <a:rPr lang="en-US" altLang="en-US"/>
              <a:t> Ed., MIT Press, 2001, §19.1, pp.457-9.</a:t>
            </a:r>
          </a:p>
          <a:p>
            <a:pPr marL="533400" indent="-533400">
              <a:buFontTx/>
              <a:buNone/>
            </a:pPr>
            <a:r>
              <a:rPr lang="en-US" altLang="en-US"/>
              <a:t>[2]	Weiss, </a:t>
            </a:r>
            <a:r>
              <a:rPr lang="en-US" altLang="en-US" i="1"/>
              <a:t>Data Structures and Algorithm Analysis in C++</a:t>
            </a:r>
            <a:r>
              <a:rPr lang="en-US" altLang="en-US"/>
              <a:t>, </a:t>
            </a:r>
            <a:r>
              <a:rPr lang="en-US" altLang="en-US" i="1"/>
              <a:t>3</a:t>
            </a:r>
            <a:r>
              <a:rPr lang="en-US" altLang="en-US" i="1" baseline="30000"/>
              <a:t>rd</a:t>
            </a:r>
            <a:r>
              <a:rPr lang="en-US" altLang="en-US" i="1"/>
              <a:t> Ed.</a:t>
            </a:r>
            <a:r>
              <a:rPr lang="en-US" altLang="en-US"/>
              <a:t>, Addison Wesley, §6.8.1, p.240.</a:t>
            </a:r>
          </a:p>
        </p:txBody>
      </p:sp>
    </p:spTree>
    <p:extLst>
      <p:ext uri="{BB962C8B-B14F-4D97-AF65-F5344CB8AC3E}">
        <p14:creationId xmlns:p14="http://schemas.microsoft.com/office/powerpoint/2010/main" val="14406237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Binary tree</a:t>
            </a:r>
          </a:p>
          <a:p>
            <a:pPr lvl="1"/>
            <a:r>
              <a:rPr lang="en-US" altLang="zh-CN" dirty="0"/>
              <a:t>Each node has two children</a:t>
            </a:r>
          </a:p>
          <a:p>
            <a:pPr lvl="1"/>
            <a:r>
              <a:rPr lang="en-US" altLang="zh-CN" dirty="0"/>
              <a:t>In-order traversal</a:t>
            </a:r>
          </a:p>
          <a:p>
            <a:r>
              <a:rPr lang="en-US" altLang="en-US" dirty="0">
                <a:latin typeface="Arial" charset="0"/>
                <a:cs typeface="Arial" charset="0"/>
              </a:rPr>
              <a:t>Perfect binary tree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Number of nodes, height, number of leaf nodes, average depth</a:t>
            </a:r>
          </a:p>
          <a:p>
            <a:r>
              <a:rPr lang="en-US" altLang="en-US" dirty="0">
                <a:latin typeface="Arial" charset="0"/>
                <a:cs typeface="Arial" charset="0"/>
              </a:rPr>
              <a:t>Complete binary tree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Height, array storage</a:t>
            </a:r>
          </a:p>
          <a:p>
            <a:r>
              <a:rPr lang="en-US" altLang="en-US" dirty="0"/>
              <a:t>Left-child right-sibling binary tree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6069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Binary Node Class</a:t>
            </a:r>
            <a:endParaRPr lang="en-US" altLang="en-US" sz="4000" dirty="0">
              <a:latin typeface="Arial" charset="0"/>
              <a:cs typeface="Arial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	We will usually only construct new leaf nodes</a:t>
            </a:r>
            <a:endParaRPr lang="en-US" altLang="en-US" sz="1300" dirty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endParaRPr lang="en-US" altLang="en-US" sz="1200" dirty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template &lt;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typename</a:t>
            </a:r>
            <a:r>
              <a:rPr lang="en-US" altLang="en-US" dirty="0">
                <a:latin typeface="Consolas" pitchFamily="49" charset="0"/>
                <a:cs typeface="Arial" charset="0"/>
              </a:rPr>
              <a:t> Type&gt;</a:t>
            </a:r>
          </a:p>
          <a:p>
            <a:pPr lvl="2">
              <a:buFontTx/>
              <a:buNone/>
            </a:pPr>
            <a:r>
              <a:rPr lang="en-US" altLang="en-US" dirty="0" err="1">
                <a:latin typeface="Consolas" pitchFamily="49" charset="0"/>
                <a:cs typeface="Arial" charset="0"/>
              </a:rPr>
              <a:t>Binary_node</a:t>
            </a:r>
            <a:r>
              <a:rPr lang="en-US" altLang="en-US" dirty="0">
                <a:latin typeface="Consolas" pitchFamily="49" charset="0"/>
                <a:cs typeface="Arial" charset="0"/>
              </a:rPr>
              <a:t>&lt;Type&gt;::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Binary_node</a:t>
            </a:r>
            <a:r>
              <a:rPr lang="en-US" altLang="en-US" dirty="0">
                <a:latin typeface="Consolas" pitchFamily="49" charset="0"/>
                <a:cs typeface="Arial" charset="0"/>
              </a:rPr>
              <a:t>( Type const &amp;obj ):</a:t>
            </a: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element( obj ),</a:t>
            </a:r>
          </a:p>
          <a:p>
            <a:pPr lvl="2">
              <a:buFontTx/>
              <a:buNone/>
            </a:pPr>
            <a:r>
              <a:rPr lang="en-US" altLang="en-US" dirty="0" err="1">
                <a:latin typeface="Consolas" pitchFamily="49" charset="0"/>
                <a:cs typeface="Arial" charset="0"/>
              </a:rPr>
              <a:t>left_tree</a:t>
            </a:r>
            <a:r>
              <a:rPr lang="en-US" altLang="en-US" dirty="0">
                <a:latin typeface="Consolas" pitchFamily="49" charset="0"/>
                <a:cs typeface="Arial" charset="0"/>
              </a:rPr>
              <a:t>(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nullptr</a:t>
            </a:r>
            <a:r>
              <a:rPr lang="en-US" altLang="en-US" dirty="0">
                <a:latin typeface="Consolas" pitchFamily="49" charset="0"/>
                <a:cs typeface="Arial" charset="0"/>
              </a:rPr>
              <a:t> ),</a:t>
            </a:r>
          </a:p>
          <a:p>
            <a:pPr lvl="2">
              <a:buFontTx/>
              <a:buNone/>
            </a:pPr>
            <a:r>
              <a:rPr lang="en-US" altLang="en-US" dirty="0" err="1">
                <a:latin typeface="Consolas" pitchFamily="49" charset="0"/>
                <a:cs typeface="Arial" charset="0"/>
              </a:rPr>
              <a:t>right_tree</a:t>
            </a:r>
            <a:r>
              <a:rPr lang="en-US" altLang="en-US" dirty="0">
                <a:latin typeface="Consolas" pitchFamily="49" charset="0"/>
                <a:cs typeface="Arial" charset="0"/>
              </a:rPr>
              <a:t>(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nullptr</a:t>
            </a:r>
            <a:r>
              <a:rPr lang="en-US" altLang="en-US" dirty="0">
                <a:latin typeface="Consolas" pitchFamily="49" charset="0"/>
                <a:cs typeface="Arial" charset="0"/>
              </a:rPr>
              <a:t> ) {</a:t>
            </a: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    // Empty constructor</a:t>
            </a: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605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Binary Node Class</a:t>
            </a:r>
            <a:endParaRPr lang="en-US" altLang="en-US" sz="4000" dirty="0">
              <a:latin typeface="Arial" charset="0"/>
              <a:cs typeface="Arial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	The accessors are similar to that of </a:t>
            </a:r>
            <a:r>
              <a:rPr lang="en-US" altLang="en-US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Single_list</a:t>
            </a:r>
            <a:endParaRPr lang="en-US" altLang="en-US" sz="1300" dirty="0">
              <a:latin typeface="Consolas" pitchFamily="49" charset="0"/>
              <a:cs typeface="Consolas" pitchFamily="49" charset="0"/>
            </a:endParaRPr>
          </a:p>
          <a:p>
            <a:pPr lvl="2">
              <a:buFontTx/>
              <a:buNone/>
            </a:pPr>
            <a:endParaRPr lang="en-US" altLang="en-US" sz="1200" dirty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template &lt;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typename</a:t>
            </a:r>
            <a:r>
              <a:rPr lang="en-US" altLang="en-US" dirty="0">
                <a:latin typeface="Consolas" pitchFamily="49" charset="0"/>
                <a:cs typeface="Arial" charset="0"/>
              </a:rPr>
              <a:t> Type&gt;</a:t>
            </a: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Type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Binary_node</a:t>
            </a:r>
            <a:r>
              <a:rPr lang="en-US" altLang="en-US" dirty="0">
                <a:latin typeface="Consolas" pitchFamily="49" charset="0"/>
                <a:cs typeface="Arial" charset="0"/>
              </a:rPr>
              <a:t>&lt;Type&gt;::retrieve() const {</a:t>
            </a: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    return element;</a:t>
            </a: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}</a:t>
            </a:r>
          </a:p>
          <a:p>
            <a:pPr lvl="2">
              <a:buFontTx/>
              <a:buNone/>
            </a:pPr>
            <a:endParaRPr lang="en-US" altLang="en-US" dirty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template &lt;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typename</a:t>
            </a:r>
            <a:r>
              <a:rPr lang="en-US" altLang="en-US" dirty="0">
                <a:latin typeface="Consolas" pitchFamily="49" charset="0"/>
                <a:cs typeface="Arial" charset="0"/>
              </a:rPr>
              <a:t> Type&gt;</a:t>
            </a:r>
          </a:p>
          <a:p>
            <a:pPr lvl="2">
              <a:buFontTx/>
              <a:buNone/>
            </a:pPr>
            <a:r>
              <a:rPr lang="en-US" altLang="en-US" dirty="0" err="1">
                <a:latin typeface="Consolas" pitchFamily="49" charset="0"/>
                <a:cs typeface="Arial" charset="0"/>
              </a:rPr>
              <a:t>Binary_node</a:t>
            </a:r>
            <a:r>
              <a:rPr lang="en-US" altLang="en-US" dirty="0">
                <a:latin typeface="Consolas" pitchFamily="49" charset="0"/>
                <a:cs typeface="Arial" charset="0"/>
              </a:rPr>
              <a:t>&lt;Type&gt; *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Binary_node</a:t>
            </a:r>
            <a:r>
              <a:rPr lang="en-US" altLang="en-US" dirty="0">
                <a:latin typeface="Consolas" pitchFamily="49" charset="0"/>
                <a:cs typeface="Arial" charset="0"/>
              </a:rPr>
              <a:t>&lt;Type&gt;::left() const {</a:t>
            </a: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    return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left_tree</a:t>
            </a:r>
            <a:r>
              <a:rPr lang="en-US" altLang="en-US" dirty="0">
                <a:latin typeface="Consolas" pitchFamily="49" charset="0"/>
                <a:cs typeface="Arial" charset="0"/>
              </a:rPr>
              <a:t>;</a:t>
            </a: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}</a:t>
            </a:r>
          </a:p>
          <a:p>
            <a:pPr lvl="2">
              <a:buFontTx/>
              <a:buNone/>
            </a:pPr>
            <a:endParaRPr lang="en-US" altLang="en-US" dirty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template &lt;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typename</a:t>
            </a:r>
            <a:r>
              <a:rPr lang="en-US" altLang="en-US" dirty="0">
                <a:latin typeface="Consolas" pitchFamily="49" charset="0"/>
                <a:cs typeface="Arial" charset="0"/>
              </a:rPr>
              <a:t> Type&gt;</a:t>
            </a:r>
          </a:p>
          <a:p>
            <a:pPr lvl="2">
              <a:buFontTx/>
              <a:buNone/>
            </a:pPr>
            <a:r>
              <a:rPr lang="en-US" altLang="en-US" dirty="0" err="1">
                <a:latin typeface="Consolas" pitchFamily="49" charset="0"/>
                <a:cs typeface="Arial" charset="0"/>
              </a:rPr>
              <a:t>Binary_node</a:t>
            </a:r>
            <a:r>
              <a:rPr lang="en-US" altLang="en-US" dirty="0">
                <a:latin typeface="Consolas" pitchFamily="49" charset="0"/>
                <a:cs typeface="Arial" charset="0"/>
              </a:rPr>
              <a:t>&lt;Type&gt; *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Binary_node</a:t>
            </a:r>
            <a:r>
              <a:rPr lang="en-US" altLang="en-US" dirty="0">
                <a:latin typeface="Consolas" pitchFamily="49" charset="0"/>
                <a:cs typeface="Arial" charset="0"/>
              </a:rPr>
              <a:t>&lt;Type&gt;::right() const {</a:t>
            </a: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    return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right_tree</a:t>
            </a:r>
            <a:r>
              <a:rPr lang="en-US" altLang="en-US" dirty="0">
                <a:latin typeface="Consolas" pitchFamily="49" charset="0"/>
                <a:cs typeface="Arial" charset="0"/>
              </a:rPr>
              <a:t>;</a:t>
            </a: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8005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Binary Node Class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	</a:t>
            </a:r>
            <a:endParaRPr lang="en-US" altLang="en-US" sz="1200" dirty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template &lt;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typename</a:t>
            </a:r>
            <a:r>
              <a:rPr lang="en-US" altLang="en-US" dirty="0">
                <a:latin typeface="Consolas" pitchFamily="49" charset="0"/>
                <a:cs typeface="Arial" charset="0"/>
              </a:rPr>
              <a:t> Type&gt;</a:t>
            </a: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bool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Binary_node</a:t>
            </a:r>
            <a:r>
              <a:rPr lang="en-US" altLang="en-US" dirty="0">
                <a:latin typeface="Consolas" pitchFamily="49" charset="0"/>
                <a:cs typeface="Arial" charset="0"/>
              </a:rPr>
              <a:t>&lt;Type&gt;::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is_leaf</a:t>
            </a:r>
            <a:r>
              <a:rPr lang="en-US" altLang="en-US" dirty="0">
                <a:latin typeface="Consolas" pitchFamily="49" charset="0"/>
                <a:cs typeface="Arial" charset="0"/>
              </a:rPr>
              <a:t>()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dirty="0">
                <a:latin typeface="Consolas" pitchFamily="49" charset="0"/>
                <a:cs typeface="Arial" charset="0"/>
              </a:rPr>
              <a:t> {</a:t>
            </a: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    return left() ==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nullptr</a:t>
            </a:r>
            <a:r>
              <a:rPr lang="en-US" altLang="en-US" dirty="0">
                <a:latin typeface="Consolas" pitchFamily="49" charset="0"/>
                <a:cs typeface="Arial" charset="0"/>
              </a:rPr>
              <a:t> &amp;&amp; right() ==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nullptr</a:t>
            </a:r>
            <a:r>
              <a:rPr lang="en-US" altLang="en-US" dirty="0">
                <a:latin typeface="Consolas" pitchFamily="49" charset="0"/>
                <a:cs typeface="Arial" charset="0"/>
              </a:rPr>
              <a:t>;</a:t>
            </a: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1287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6" descr="C:\Users\dwharder\Desktop\a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3819525"/>
            <a:ext cx="8047038" cy="148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Size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35975" cy="4525963"/>
          </a:xfrm>
        </p:spPr>
        <p:txBody>
          <a:bodyPr/>
          <a:lstStyle/>
          <a:p>
            <a:pPr>
              <a:buFontTx/>
              <a:buNone/>
            </a:pPr>
            <a:endParaRPr lang="en-US" altLang="en-US" sz="1600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template &lt;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Type&gt;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Binary_node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&lt;Type&gt;::size()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    </a:t>
            </a: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return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1 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	+ 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left() ==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nullptr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? 0 : 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left()-&gt;size() 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	+ right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() ==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nullptr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? 0 : 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right()-&gt;size();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3489219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5" descr="C:\Users\dwharder\Desktop\a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3819525"/>
            <a:ext cx="8047038" cy="148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>
                <a:latin typeface="Arial" charset="0"/>
                <a:cs typeface="Arial" charset="0"/>
              </a:rPr>
              <a:t>Height</a:t>
            </a:r>
          </a:p>
        </p:txBody>
      </p:sp>
      <p:sp>
        <p:nvSpPr>
          <p:cNvPr id="19460" name="Content Placeholder 2"/>
          <p:cNvSpPr>
            <a:spLocks noGrp="1"/>
          </p:cNvSpPr>
          <p:nvPr>
            <p:ph idx="1"/>
          </p:nvPr>
        </p:nvSpPr>
        <p:spPr>
          <a:xfrm>
            <a:off x="455613" y="1600200"/>
            <a:ext cx="8505825" cy="4525963"/>
          </a:xfrm>
        </p:spPr>
        <p:txBody>
          <a:bodyPr/>
          <a:lstStyle/>
          <a:p>
            <a:pPr>
              <a:buFontTx/>
              <a:buNone/>
            </a:pPr>
            <a:endParaRPr lang="en-US" altLang="en-US" sz="1600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template &lt;typename Type&gt;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Binary_node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&lt;Type&gt;::height()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    </a:t>
            </a: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return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empty() </a:t>
            </a: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?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-1 </a:t>
            </a: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: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               1 +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::max( left()-&gt;height(), right()-&gt;height() );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}</a:t>
            </a: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</p:txBody>
      </p:sp>
      <p:pic>
        <p:nvPicPr>
          <p:cNvPr id="19461" name="Picture 3" descr="C:\Users\dwharder\Desktop\a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988" y="5048250"/>
            <a:ext cx="1223962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3482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Clear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	Removing all the nodes in a tree is similarly recursive:</a:t>
            </a:r>
            <a:endParaRPr lang="en-US" altLang="en-US" sz="160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altLang="en-US" sz="1600" b="1" dirty="0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600" b="1" dirty="0">
                <a:latin typeface="Courier New" pitchFamily="49" charset="0"/>
                <a:cs typeface="Arial" charset="0"/>
              </a:rPr>
              <a:t>		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template &lt;typename Type&gt;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void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Binary_node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&lt;Type&gt;::clear(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Binary_node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*&amp;</a:t>
            </a:r>
            <a:r>
              <a:rPr lang="en-US" altLang="en-US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ptr_to_this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    if ( empty() ) {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        return;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    }</a:t>
            </a:r>
          </a:p>
          <a:p>
            <a:pPr>
              <a:buFontTx/>
              <a:buNone/>
            </a:pPr>
            <a:endParaRPr lang="en-US" altLang="en-US" sz="1600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    left()-&gt;clear(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left_node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);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    right()-&gt;clear(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right_node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);</a:t>
            </a:r>
          </a:p>
          <a:p>
            <a:pPr>
              <a:buFontTx/>
              <a:buNone/>
            </a:pPr>
            <a:endParaRPr lang="en-US" altLang="en-US" sz="1600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    delete this;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    </a:t>
            </a:r>
            <a:r>
              <a:rPr lang="en-US" altLang="en-US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ptr_to_this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= nullptr;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}</a:t>
            </a:r>
          </a:p>
        </p:txBody>
      </p:sp>
      <p:pic>
        <p:nvPicPr>
          <p:cNvPr id="5" name="Picture 5" descr="C:\Users\dwharder\Desktop\pt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293096"/>
            <a:ext cx="27209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8450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Run Times</a:t>
            </a:r>
            <a:endParaRPr lang="en-US" altLang="en-US" sz="4400" dirty="0">
              <a:latin typeface="Arial" charset="0"/>
              <a:cs typeface="Arial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Recall that with linked lists and arrays, some operations would run in </a:t>
            </a:r>
            <a:r>
              <a:rPr lang="en-US" altLang="en-US" b="1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en-US" dirty="0">
                <a:latin typeface="Arial" charset="0"/>
                <a:cs typeface="Arial" charset="0"/>
              </a:rPr>
              <a:t> time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run times of operations on binary trees, we will see, depends on the height of the tree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will see that: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worst is clearly </a:t>
            </a:r>
            <a:r>
              <a:rPr lang="en-US" altLang="en-US" b="1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Under average conditions, the height is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best case is </a:t>
            </a:r>
            <a:r>
              <a:rPr lang="en-US" altLang="en-US" b="1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(ln(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))</a:t>
            </a:r>
          </a:p>
        </p:txBody>
      </p:sp>
      <p:graphicFrame>
        <p:nvGraphicFramePr>
          <p:cNvPr id="21508" name="Object 2"/>
          <p:cNvGraphicFramePr>
            <a:graphicFrameLocks noChangeAspect="1"/>
          </p:cNvGraphicFramePr>
          <p:nvPr/>
        </p:nvGraphicFramePr>
        <p:xfrm>
          <a:off x="5305425" y="4324350"/>
          <a:ext cx="749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31613" imgH="241195" progId="Equation.3">
                  <p:embed/>
                </p:oleObj>
              </mc:Choice>
              <mc:Fallback>
                <p:oleObj name="Equation" r:id="rId3" imgW="431613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5425" y="4324350"/>
                        <a:ext cx="749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297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Run Times</a:t>
            </a:r>
            <a:endParaRPr lang="en-US" altLang="en-US" sz="4800" dirty="0">
              <a:latin typeface="Arial" charset="0"/>
              <a:cs typeface="Arial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If we can achieve and maintain a height </a:t>
            </a:r>
            <a:r>
              <a:rPr lang="en-US" altLang="en-US" b="1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(lg(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altLang="en-US" dirty="0">
                <a:latin typeface="Arial" charset="0"/>
                <a:cs typeface="Arial" charset="0"/>
              </a:rPr>
              <a:t>, we will see that many operations can run in </a:t>
            </a:r>
            <a:r>
              <a:rPr lang="en-US" altLang="en-US" b="1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(lg(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altLang="en-US" dirty="0">
                <a:latin typeface="Arial" charset="0"/>
                <a:cs typeface="Arial" charset="0"/>
              </a:rPr>
              <a:t> we 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Logarithmic time is not significantly worse than constant time: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800" dirty="0">
                <a:latin typeface="Times New Roman" pitchFamily="18" charset="0"/>
                <a:cs typeface="Arial" charset="0"/>
              </a:rPr>
              <a:t>                                   lg( 1000 ) ≈ 10		kB</a:t>
            </a:r>
          </a:p>
          <a:p>
            <a:pPr lvl="1">
              <a:buFontTx/>
              <a:buNone/>
            </a:pPr>
            <a:r>
              <a:rPr lang="en-US" altLang="en-US" dirty="0">
                <a:latin typeface="Times New Roman" pitchFamily="18" charset="0"/>
                <a:cs typeface="Arial" charset="0"/>
              </a:rPr>
              <a:t>                   lg( 1 000 000 ) ≈ 20		MB</a:t>
            </a:r>
          </a:p>
          <a:p>
            <a:pPr lvl="1">
              <a:buFontTx/>
              <a:buNone/>
            </a:pPr>
            <a:r>
              <a:rPr lang="en-US" altLang="en-US" dirty="0">
                <a:latin typeface="Times New Roman" pitchFamily="18" charset="0"/>
                <a:cs typeface="Arial" charset="0"/>
              </a:rPr>
              <a:t>            lg( 1 000 000 000 ) ≈ 30		GB</a:t>
            </a:r>
          </a:p>
          <a:p>
            <a:pPr lvl="1">
              <a:buFontTx/>
              <a:buNone/>
            </a:pPr>
            <a:r>
              <a:rPr lang="en-US" altLang="en-US" dirty="0">
                <a:latin typeface="Times New Roman" pitchFamily="18" charset="0"/>
                <a:cs typeface="Arial" charset="0"/>
              </a:rPr>
              <a:t>     lg( 1 000 000 000 000 ) ≈ 40		TB</a:t>
            </a:r>
          </a:p>
          <a:p>
            <a:pPr lvl="1">
              <a:buFontTx/>
              <a:buNone/>
            </a:pPr>
            <a:r>
              <a:rPr lang="en-US" altLang="en-US" dirty="0">
                <a:latin typeface="Times New Roman" pitchFamily="18" charset="0"/>
                <a:cs typeface="Arial" charset="0"/>
              </a:rPr>
              <a:t>                          lg( 1000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) ≈ 10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3106738"/>
            <a:ext cx="3319463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5940425" y="6237288"/>
            <a:ext cx="1785938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http://xkcd.com/394/</a:t>
            </a:r>
          </a:p>
        </p:txBody>
      </p:sp>
    </p:spTree>
    <p:extLst>
      <p:ext uri="{BB962C8B-B14F-4D97-AF65-F5344CB8AC3E}">
        <p14:creationId xmlns:p14="http://schemas.microsoft.com/office/powerpoint/2010/main" val="1678067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Application:  Ropes</a:t>
            </a:r>
            <a:endParaRPr lang="en-US" altLang="en-US" sz="4400" dirty="0">
              <a:latin typeface="Arial" charset="0"/>
              <a:cs typeface="Arial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 1995, Boehm </a:t>
            </a:r>
            <a:r>
              <a:rPr lang="en-US" altLang="en-US" i="1" dirty="0">
                <a:latin typeface="Arial" charset="0"/>
                <a:cs typeface="Arial" charset="0"/>
              </a:rPr>
              <a:t>et al</a:t>
            </a:r>
            <a:r>
              <a:rPr lang="en-US" altLang="en-US" dirty="0">
                <a:latin typeface="Arial" charset="0"/>
                <a:cs typeface="Arial" charset="0"/>
              </a:rPr>
              <a:t>. introduced the idea of a rope, or a </a:t>
            </a:r>
            <a:r>
              <a:rPr lang="en-US" altLang="en-US" i="1" dirty="0">
                <a:latin typeface="Arial" charset="0"/>
                <a:cs typeface="Arial" charset="0"/>
              </a:rPr>
              <a:t>heavyweight</a:t>
            </a:r>
            <a:r>
              <a:rPr lang="en-US" altLang="en-US" dirty="0">
                <a:latin typeface="Arial" charset="0"/>
                <a:cs typeface="Arial" charset="0"/>
              </a:rPr>
              <a:t> string</a:t>
            </a:r>
          </a:p>
        </p:txBody>
      </p:sp>
      <p:pic>
        <p:nvPicPr>
          <p:cNvPr id="23556" name="Picture 4" descr="noex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5949950"/>
            <a:ext cx="320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8644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2664D-527B-43C8-9C00-7C711329A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Orders of</a:t>
            </a:r>
            <a:r>
              <a:rPr lang="zh-CN" altLang="en-US" dirty="0"/>
              <a:t> </a:t>
            </a:r>
            <a:r>
              <a:rPr lang="en-US" altLang="zh-CN" dirty="0"/>
              <a:t>DFS traversal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A980A-B306-483A-A712-817779222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Inorder</a:t>
            </a:r>
            <a:r>
              <a:rPr lang="en-US" dirty="0"/>
              <a:t> (Left, Root, Right) : 4 2 5 1 3</a:t>
            </a:r>
          </a:p>
          <a:p>
            <a:r>
              <a:rPr lang="en-US" dirty="0"/>
              <a:t>Preorder (Root, Left, Right) : 1 2 4 5 3 </a:t>
            </a:r>
          </a:p>
          <a:p>
            <a:r>
              <a:rPr lang="en-US" dirty="0" err="1"/>
              <a:t>Postorder</a:t>
            </a:r>
            <a:r>
              <a:rPr lang="en-US" dirty="0"/>
              <a:t> (Left, Right, Root) : 4 5 2 3 1</a:t>
            </a:r>
          </a:p>
          <a:p>
            <a:r>
              <a:rPr lang="en-US" dirty="0"/>
              <a:t>Breadth-First or Level Order Traversal: 1 2 3 4 5 </a:t>
            </a:r>
          </a:p>
        </p:txBody>
      </p:sp>
      <p:pic>
        <p:nvPicPr>
          <p:cNvPr id="7170" name="Picture 2" descr="Lightbox">
            <a:extLst>
              <a:ext uri="{FF2B5EF4-FFF2-40B4-BE49-F238E27FC236}">
                <a16:creationId xmlns:a16="http://schemas.microsoft.com/office/drawing/2014/main" id="{3991DDA4-8746-400B-916E-FAF193F82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717032"/>
            <a:ext cx="2466975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 descr="图标&#10;&#10;描述已自动生成">
            <a:extLst>
              <a:ext uri="{FF2B5EF4-FFF2-40B4-BE49-F238E27FC236}">
                <a16:creationId xmlns:a16="http://schemas.microsoft.com/office/drawing/2014/main" id="{0E196890-13FB-2941-A875-231B89B3E2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32" r="6258" b="15201"/>
          <a:stretch/>
        </p:blipFill>
        <p:spPr>
          <a:xfrm>
            <a:off x="6494324" y="4862139"/>
            <a:ext cx="2466976" cy="1721223"/>
          </a:xfrm>
          <a:prstGeom prst="rect">
            <a:avLst/>
          </a:prstGeom>
        </p:spPr>
      </p:pic>
      <p:sp>
        <p:nvSpPr>
          <p:cNvPr id="7" name="云形标注 6">
            <a:extLst>
              <a:ext uri="{FF2B5EF4-FFF2-40B4-BE49-F238E27FC236}">
                <a16:creationId xmlns:a16="http://schemas.microsoft.com/office/drawing/2014/main" id="{70CC7244-70E1-344E-9A30-E78434DACCED}"/>
              </a:ext>
            </a:extLst>
          </p:cNvPr>
          <p:cNvSpPr/>
          <p:nvPr/>
        </p:nvSpPr>
        <p:spPr>
          <a:xfrm>
            <a:off x="6804247" y="3284984"/>
            <a:ext cx="2157053" cy="1143000"/>
          </a:xfrm>
          <a:prstGeom prst="cloudCallout">
            <a:avLst>
              <a:gd name="adj1" fmla="val 13071"/>
              <a:gd name="adj2" fmla="val 8152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latin typeface="Courier" pitchFamily="2" charset="0"/>
                <a:cs typeface="Courier New" panose="02070309020205020404" pitchFamily="49" charset="0"/>
              </a:rPr>
              <a:t>Doing HW and PA </a:t>
            </a:r>
          </a:p>
          <a:p>
            <a:pPr algn="ctr"/>
            <a:r>
              <a:rPr kumimoji="1" lang="en-US" altLang="zh-CN" sz="1400" dirty="0">
                <a:latin typeface="Courier" pitchFamily="2" charset="0"/>
                <a:cs typeface="Courier New" panose="02070309020205020404" pitchFamily="49" charset="0"/>
              </a:rPr>
              <a:t>day and night ……</a:t>
            </a:r>
          </a:p>
        </p:txBody>
      </p:sp>
    </p:spTree>
    <p:extLst>
      <p:ext uri="{BB962C8B-B14F-4D97-AF65-F5344CB8AC3E}">
        <p14:creationId xmlns:p14="http://schemas.microsoft.com/office/powerpoint/2010/main" val="2616785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Application:  Ropes</a:t>
            </a:r>
            <a:endParaRPr lang="en-US" altLang="en-US" sz="4000" dirty="0">
              <a:latin typeface="Arial" charset="0"/>
              <a:cs typeface="Arial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Alpha-numeric data is stored using a </a:t>
            </a:r>
            <a:r>
              <a:rPr lang="en-US" altLang="en-US" i="1" dirty="0">
                <a:latin typeface="Arial" charset="0"/>
                <a:cs typeface="Arial" charset="0"/>
              </a:rPr>
              <a:t>string</a:t>
            </a:r>
            <a:r>
              <a:rPr lang="en-US" altLang="en-US" dirty="0">
                <a:latin typeface="Arial" charset="0"/>
                <a:cs typeface="Arial" charset="0"/>
              </a:rPr>
              <a:t> of characters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 character (or 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char</a:t>
            </a:r>
            <a:r>
              <a:rPr lang="en-US" altLang="en-US" dirty="0">
                <a:latin typeface="Arial" charset="0"/>
                <a:cs typeface="Arial" charset="0"/>
              </a:rPr>
              <a:t>) is a numeric value from 0 to 255 where certain numbers represent certain letters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example,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	‘A’	65	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01000001</a:t>
            </a:r>
            <a:r>
              <a:rPr lang="en-US" altLang="en-US" baseline="-25000" dirty="0">
                <a:latin typeface="Consolas" pitchFamily="49" charset="0"/>
                <a:cs typeface="Consolas" pitchFamily="49" charset="0"/>
              </a:rPr>
              <a:t>2</a:t>
            </a:r>
            <a:endParaRPr lang="en-US" altLang="en-US" dirty="0">
              <a:latin typeface="Consolas" pitchFamily="49" charset="0"/>
              <a:cs typeface="Consolas" pitchFamily="49" charset="0"/>
            </a:endParaRPr>
          </a:p>
          <a:p>
            <a:pPr lvl="1">
              <a:buFont typeface="Arial" charset="0"/>
              <a:buNone/>
            </a:pPr>
            <a:r>
              <a:rPr lang="en-US" altLang="en-US" b="1" dirty="0">
                <a:latin typeface="Courier New" pitchFamily="49" charset="0"/>
                <a:cs typeface="Arial" charset="0"/>
              </a:rPr>
              <a:t>		</a:t>
            </a:r>
            <a:r>
              <a:rPr lang="en-US" altLang="en-US" dirty="0">
                <a:latin typeface="Arial" charset="0"/>
                <a:cs typeface="Arial" charset="0"/>
              </a:rPr>
              <a:t>‘B’ 	66	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01000010</a:t>
            </a:r>
            <a:r>
              <a:rPr lang="en-US" altLang="en-US" baseline="-25000" dirty="0">
                <a:latin typeface="Consolas" pitchFamily="49" charset="0"/>
                <a:cs typeface="Consolas" pitchFamily="49" charset="0"/>
              </a:rPr>
              <a:t>2</a:t>
            </a:r>
            <a:endParaRPr lang="en-US" altLang="en-US" dirty="0">
              <a:latin typeface="Consolas" pitchFamily="49" charset="0"/>
              <a:cs typeface="Consolas" pitchFamily="49" charset="0"/>
            </a:endParaRP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	‘a’	97	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01</a:t>
            </a:r>
            <a:r>
              <a:rPr lang="en-US" alt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00001</a:t>
            </a:r>
            <a:r>
              <a:rPr lang="en-US" altLang="en-US" baseline="-25000" dirty="0">
                <a:latin typeface="Consolas" pitchFamily="49" charset="0"/>
                <a:cs typeface="Consolas" pitchFamily="49" charset="0"/>
              </a:rPr>
              <a:t>2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	‘b’	98	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01</a:t>
            </a:r>
            <a:r>
              <a:rPr lang="en-US" alt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00010</a:t>
            </a:r>
            <a:r>
              <a:rPr lang="en-US" altLang="en-US" baseline="-25000" dirty="0">
                <a:latin typeface="Consolas" pitchFamily="49" charset="0"/>
                <a:cs typeface="Consolas" pitchFamily="49" charset="0"/>
              </a:rPr>
              <a:t>2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	‘  ’	32	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00</a:t>
            </a:r>
            <a:r>
              <a:rPr lang="en-US" alt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00000</a:t>
            </a:r>
            <a:r>
              <a:rPr lang="en-US" altLang="en-US" baseline="-25000" dirty="0">
                <a:latin typeface="Consolas" pitchFamily="49" charset="0"/>
                <a:cs typeface="Consolas" pitchFamily="49" charset="0"/>
              </a:rPr>
              <a:t>2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Unicode extends character encoding beyond the Latin alphabet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Still waiting for the </a:t>
            </a:r>
            <a:r>
              <a:rPr lang="en-CA" altLang="en-US" dirty="0" err="1">
                <a:latin typeface="Arial" charset="0"/>
                <a:cs typeface="Arial" charset="0"/>
              </a:rPr>
              <a:t>Tengwar</a:t>
            </a:r>
            <a:r>
              <a:rPr lang="en-CA" altLang="en-US" dirty="0">
                <a:latin typeface="Arial" charset="0"/>
                <a:cs typeface="Arial" charset="0"/>
              </a:rPr>
              <a:t> characters…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b="1" baseline="-25000" dirty="0">
              <a:latin typeface="Courier New" pitchFamily="49" charset="0"/>
              <a:cs typeface="Arial" charset="0"/>
            </a:endParaRPr>
          </a:p>
        </p:txBody>
      </p:sp>
      <p:pic>
        <p:nvPicPr>
          <p:cNvPr id="24580" name="Picture 4" descr="noex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5949950"/>
            <a:ext cx="320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5" descr="C:\Users\dwharder\Desktop\bb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5732463"/>
            <a:ext cx="273685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948488" y="6381750"/>
            <a:ext cx="1285875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J.R.R. Tolkien</a:t>
            </a:r>
          </a:p>
        </p:txBody>
      </p:sp>
    </p:spTree>
    <p:extLst>
      <p:ext uri="{BB962C8B-B14F-4D97-AF65-F5344CB8AC3E}">
        <p14:creationId xmlns:p14="http://schemas.microsoft.com/office/powerpoint/2010/main" val="873193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Application:  Ropes</a:t>
            </a:r>
            <a:endParaRPr lang="en-US" altLang="en-US" sz="4000" dirty="0">
              <a:latin typeface="Arial" charset="0"/>
              <a:cs typeface="Arial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C-style string is an array of characters followed by the character with a numeric value of 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0</a:t>
            </a: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On</a:t>
            </a:r>
            <a:r>
              <a:rPr lang="en-US" altLang="zh-CN" dirty="0">
                <a:latin typeface="Arial" charset="0"/>
                <a:cs typeface="Arial" charset="0"/>
              </a:rPr>
              <a:t>e</a:t>
            </a:r>
            <a:r>
              <a:rPr lang="en-US" altLang="en-US" dirty="0">
                <a:latin typeface="Arial" charset="0"/>
                <a:cs typeface="Arial" charset="0"/>
              </a:rPr>
              <a:t> problem with using arrays is the runtime required to concatenate two strings</a:t>
            </a:r>
          </a:p>
        </p:txBody>
      </p:sp>
      <p:pic>
        <p:nvPicPr>
          <p:cNvPr id="25604" name="Picture 4" descr="r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2497138"/>
            <a:ext cx="521652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9" descr="noex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5949950"/>
            <a:ext cx="320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8320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Application:  Ropes</a:t>
            </a:r>
            <a:endParaRPr lang="en-US" altLang="en-US" sz="4000" dirty="0">
              <a:latin typeface="Arial" charset="0"/>
              <a:cs typeface="Arial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Concatenating two strings requires the operations of: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Allocating more memory, and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Coping both strings </a:t>
            </a:r>
            <a:r>
              <a:rPr lang="en-US" altLang="en-US">
                <a:latin typeface="Symbol" pitchFamily="18" charset="2"/>
                <a:cs typeface="Arial" charset="0"/>
              </a:rPr>
              <a:t>Q</a:t>
            </a:r>
            <a:r>
              <a:rPr lang="en-US" altLang="en-US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>
                <a:latin typeface="Times New Roman" pitchFamily="18" charset="0"/>
                <a:cs typeface="Arial" charset="0"/>
              </a:rPr>
              <a:t>n</a:t>
            </a:r>
            <a:r>
              <a:rPr lang="en-US" altLang="en-US">
                <a:latin typeface="Times New Roman" pitchFamily="18" charset="0"/>
                <a:cs typeface="Arial" charset="0"/>
              </a:rPr>
              <a:t> + </a:t>
            </a:r>
            <a:r>
              <a:rPr lang="en-US" altLang="en-US" i="1">
                <a:latin typeface="Times New Roman" pitchFamily="18" charset="0"/>
                <a:cs typeface="Arial" charset="0"/>
              </a:rPr>
              <a:t>m</a:t>
            </a:r>
            <a:r>
              <a:rPr lang="en-US" altLang="en-US">
                <a:latin typeface="Times New Roman" pitchFamily="18" charset="0"/>
                <a:cs typeface="Arial" charset="0"/>
              </a:rPr>
              <a:t>)</a:t>
            </a:r>
          </a:p>
        </p:txBody>
      </p:sp>
      <p:pic>
        <p:nvPicPr>
          <p:cNvPr id="26628" name="Picture 8" descr="r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997200"/>
            <a:ext cx="8193088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9" descr="noex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5949950"/>
            <a:ext cx="320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7820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Application:  Ropes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rope data structure: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Stores strings in the leaves,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Internal nodes (full) represent the concatenation of the two strings, and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Represents the string with the right sub-tree concatenated onto the end of the left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previous concatenation may now occur in </a:t>
            </a:r>
            <a:r>
              <a:rPr lang="en-US" altLang="en-US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(1)</a:t>
            </a:r>
            <a:r>
              <a:rPr lang="en-US" altLang="en-US" dirty="0">
                <a:latin typeface="Arial" charset="0"/>
                <a:cs typeface="Arial" charset="0"/>
              </a:rPr>
              <a:t> time</a:t>
            </a:r>
          </a:p>
        </p:txBody>
      </p:sp>
      <p:pic>
        <p:nvPicPr>
          <p:cNvPr id="27652" name="Picture 7" descr="r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4005263"/>
            <a:ext cx="8891587" cy="96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8" descr="noex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5949950"/>
            <a:ext cx="320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9189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Application:  Ropes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	The string</a:t>
            </a:r>
          </a:p>
          <a:p>
            <a:pPr>
              <a:buFont typeface="Arial" charset="0"/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	may be represented using the rope</a:t>
            </a:r>
          </a:p>
          <a:p>
            <a:pPr>
              <a:buFont typeface="Arial" charset="0"/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</a:rPr>
              <a:t>References:  http://en.wikipedia.org/wiki/Rope_(computer_science)</a:t>
            </a:r>
            <a:br>
              <a:rPr lang="en-US" sz="18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</a:rPr>
            </a:b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</a:rPr>
              <a:t>                 J.R.R. Tolkien, </a:t>
            </a:r>
            <a:r>
              <a:rPr lang="en-US" sz="1800" i="1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</a:rPr>
              <a:t>The Hobbit</a:t>
            </a:r>
            <a:endParaRPr lang="en-US" sz="1800" dirty="0">
              <a:solidFill>
                <a:schemeClr val="bg1">
                  <a:lumMod val="65000"/>
                </a:schemeClr>
              </a:solidFill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28676" name="Picture 5" descr="r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3644900"/>
            <a:ext cx="88931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6" descr="r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133600"/>
            <a:ext cx="637381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8" name="Picture 10" descr="noexa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5949950"/>
            <a:ext cx="320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76590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Application:  Ropes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	Additional information may be useful:</a:t>
            </a:r>
          </a:p>
          <a:p>
            <a:pPr lvl="1">
              <a:defRPr/>
            </a:pPr>
            <a:r>
              <a:rPr lang="en-US" dirty="0">
                <a:latin typeface="Arial" charset="0"/>
                <a:cs typeface="Arial" charset="0"/>
              </a:rPr>
              <a:t>Recording the number of characters in both the left and right sub-trees</a:t>
            </a:r>
          </a:p>
          <a:p>
            <a:pPr lvl="1"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 lvl="1"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	It is also possible to eliminate duplication of common sub-strings</a:t>
            </a:r>
          </a:p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Tx/>
              <a:buNone/>
              <a:defRPr/>
            </a:pPr>
            <a:endParaRPr lang="en-US" dirty="0">
              <a:solidFill>
                <a:schemeClr val="bg2"/>
              </a:solidFill>
              <a:latin typeface="Arial" charset="0"/>
              <a:cs typeface="Arial" charset="0"/>
            </a:endParaRPr>
          </a:p>
          <a:p>
            <a:pPr>
              <a:buFontTx/>
              <a:buNone/>
              <a:defRPr/>
            </a:pPr>
            <a:endParaRPr lang="en-US" dirty="0">
              <a:solidFill>
                <a:schemeClr val="bg2"/>
              </a:solidFill>
              <a:latin typeface="Arial" charset="0"/>
              <a:cs typeface="Arial" charset="0"/>
            </a:endParaRP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</a:rPr>
              <a:t>References:  http://en.wikipedia.org/wiki/Rope_(computer_science)</a:t>
            </a:r>
            <a:br>
              <a:rPr lang="en-US" sz="18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</a:rPr>
            </a:b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</a:rPr>
              <a:t>                 J.R.R. Tolkien, </a:t>
            </a:r>
            <a:r>
              <a:rPr lang="en-US" sz="1800" i="1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</a:rPr>
              <a:t>The Hobbit</a:t>
            </a:r>
            <a:endParaRPr lang="en-US" sz="1800" dirty="0">
              <a:solidFill>
                <a:schemeClr val="bg1">
                  <a:lumMod val="65000"/>
                </a:schemeClr>
              </a:solidFill>
              <a:latin typeface="Arial" charset="0"/>
              <a:cs typeface="Arial" charset="0"/>
            </a:endParaRPr>
          </a:p>
        </p:txBody>
      </p:sp>
      <p:pic>
        <p:nvPicPr>
          <p:cNvPr id="29700" name="Picture 7" descr="blaa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4508500"/>
            <a:ext cx="637381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8" descr="noex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5949950"/>
            <a:ext cx="320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22168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Application:  Expression Trees</a:t>
            </a:r>
            <a:endParaRPr lang="en-US" altLang="en-US" sz="4400" dirty="0">
              <a:latin typeface="Arial" charset="0"/>
              <a:cs typeface="Arial" charset="0"/>
            </a:endParaRPr>
          </a:p>
        </p:txBody>
      </p:sp>
      <p:sp>
        <p:nvSpPr>
          <p:cNvPr id="30723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Any basic mathematical expression containing binary operators may be represented using a (full) binary tree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For example, </a:t>
            </a:r>
            <a:r>
              <a:rPr lang="pt-BR" altLang="en-US" dirty="0">
                <a:latin typeface="Times New Roman" pitchFamily="18" charset="0"/>
                <a:cs typeface="Arial" charset="0"/>
              </a:rPr>
              <a:t>3</a:t>
            </a:r>
            <a:r>
              <a:rPr lang="zh-CN" altLang="en-US" dirty="0">
                <a:latin typeface="Times New Roman" pitchFamily="18" charset="0"/>
                <a:cs typeface="Arial" charset="0"/>
              </a:rPr>
              <a:t>*</a:t>
            </a:r>
            <a:r>
              <a:rPr lang="pt-BR" altLang="en-US" dirty="0">
                <a:latin typeface="Times New Roman" pitchFamily="18" charset="0"/>
                <a:cs typeface="Arial" charset="0"/>
              </a:rPr>
              <a:t>(4</a:t>
            </a:r>
            <a:r>
              <a:rPr lang="pt-BR" altLang="en-US" i="1" dirty="0">
                <a:latin typeface="Times New Roman" pitchFamily="18" charset="0"/>
                <a:cs typeface="Arial" charset="0"/>
              </a:rPr>
              <a:t>a</a:t>
            </a:r>
            <a:r>
              <a:rPr lang="pt-BR" altLang="en-US" dirty="0">
                <a:latin typeface="Times New Roman" pitchFamily="18" charset="0"/>
                <a:cs typeface="Arial" charset="0"/>
              </a:rPr>
              <a:t> + </a:t>
            </a:r>
            <a:r>
              <a:rPr lang="pt-BR" altLang="en-US" i="1" dirty="0">
                <a:latin typeface="Times New Roman" pitchFamily="18" charset="0"/>
                <a:cs typeface="Arial" charset="0"/>
              </a:rPr>
              <a:t>b</a:t>
            </a:r>
            <a:r>
              <a:rPr lang="pt-BR" altLang="en-US" dirty="0">
                <a:latin typeface="Times New Roman" pitchFamily="18" charset="0"/>
                <a:cs typeface="Arial" charset="0"/>
              </a:rPr>
              <a:t> + </a:t>
            </a:r>
            <a:r>
              <a:rPr lang="pt-BR" altLang="en-US" i="1" dirty="0">
                <a:latin typeface="Times New Roman" pitchFamily="18" charset="0"/>
                <a:cs typeface="Arial" charset="0"/>
              </a:rPr>
              <a:t>c</a:t>
            </a:r>
            <a:r>
              <a:rPr lang="pt-BR" altLang="en-US" dirty="0">
                <a:latin typeface="Times New Roman" pitchFamily="18" charset="0"/>
                <a:cs typeface="Arial" charset="0"/>
              </a:rPr>
              <a:t>) + </a:t>
            </a:r>
            <a:r>
              <a:rPr lang="pt-BR" altLang="en-US" i="1" dirty="0">
                <a:latin typeface="Times New Roman" pitchFamily="18" charset="0"/>
                <a:cs typeface="Arial" charset="0"/>
              </a:rPr>
              <a:t>d</a:t>
            </a:r>
            <a:r>
              <a:rPr lang="pt-BR" altLang="en-US" dirty="0">
                <a:latin typeface="Times New Roman" pitchFamily="18" charset="0"/>
                <a:cs typeface="Arial" charset="0"/>
              </a:rPr>
              <a:t>/5 + (6 – </a:t>
            </a:r>
            <a:r>
              <a:rPr lang="pt-BR" altLang="en-US" i="1" dirty="0">
                <a:latin typeface="Times New Roman" pitchFamily="18" charset="0"/>
                <a:cs typeface="Arial" charset="0"/>
              </a:rPr>
              <a:t>e</a:t>
            </a:r>
            <a:r>
              <a:rPr lang="pt-BR" altLang="en-US" dirty="0">
                <a:latin typeface="Times New Roman" pitchFamily="18" charset="0"/>
                <a:cs typeface="Arial" charset="0"/>
              </a:rPr>
              <a:t>)</a:t>
            </a: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30724" name="Picture 5" descr="C:\Users\dwharder\Desktop\exp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140968"/>
            <a:ext cx="76771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24654" y="2780928"/>
            <a:ext cx="326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Internal nodes store operators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83093" y="5647671"/>
            <a:ext cx="389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en-US" dirty="0"/>
              <a:t>Leaf nodes store literals or variables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4932040" y="5229200"/>
            <a:ext cx="504056" cy="418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5868144" y="5229200"/>
            <a:ext cx="72008" cy="418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30724" idx="0"/>
          </p:cNvCxnSpPr>
          <p:nvPr/>
        </p:nvCxnSpPr>
        <p:spPr>
          <a:xfrm flipH="1">
            <a:off x="4480560" y="3068960"/>
            <a:ext cx="844094" cy="165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516216" y="3150260"/>
            <a:ext cx="72008" cy="494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5679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Application:  Expression Trees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Observations: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Internal nodes store operators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Leaf nodes store literals or variables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No nodes have just one sub tree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order is not relevant for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Addition and multiplication (commutative)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Order is relevant for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Subtraction and division (non-commutative)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It is possible to replace non-commutative operators using the unary negation and inversion:</a:t>
            </a:r>
          </a:p>
          <a:p>
            <a:pPr lvl="1" algn="ctr">
              <a:buFont typeface="Arial" charset="0"/>
              <a:buNone/>
            </a:pP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a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/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b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a b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-1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      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a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b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a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+ (–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b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 </a:t>
            </a:r>
          </a:p>
          <a:p>
            <a:pPr lvl="2"/>
            <a:endParaRPr lang="en-US" altLang="en-US" dirty="0">
              <a:latin typeface="Arial" charset="0"/>
              <a:cs typeface="Arial" charset="0"/>
            </a:endParaRPr>
          </a:p>
          <a:p>
            <a:pPr lvl="2"/>
            <a:endParaRPr lang="en-US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5472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5" descr="C:\Users\dwharder\Desktop\exp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2323381"/>
            <a:ext cx="7677150" cy="261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Application:  Expression Trees</a:t>
            </a:r>
            <a:endParaRPr lang="en-US" altLang="en-US" sz="4000" dirty="0">
              <a:latin typeface="Arial" charset="0"/>
              <a:cs typeface="Arial" charset="0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post-order depth-first traversal</a:t>
            </a:r>
            <a:r>
              <a:rPr lang="en-US" altLang="en-US" dirty="0">
                <a:latin typeface="Arial" charset="0"/>
                <a:cs typeface="Arial" charset="0"/>
              </a:rPr>
              <a:t> converts such a tree to the reverse-Polish format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  </a:t>
            </a: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 algn="ctr">
              <a:buFont typeface="Arial" charset="0"/>
              <a:buNone/>
            </a:pPr>
            <a:r>
              <a:rPr lang="en-US" altLang="en-US" sz="2400" dirty="0">
                <a:latin typeface="Times New Roman" pitchFamily="18" charset="0"/>
                <a:cs typeface="Arial" charset="0"/>
              </a:rPr>
              <a:t>3  4  </a:t>
            </a:r>
            <a:r>
              <a:rPr lang="en-US" altLang="en-US" sz="2400" i="1" dirty="0">
                <a:latin typeface="Times New Roman" pitchFamily="18" charset="0"/>
                <a:cs typeface="Arial" charset="0"/>
              </a:rPr>
              <a:t>a </a:t>
            </a:r>
            <a:r>
              <a:rPr lang="en-US" alt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CA" altLang="en-US" sz="2400" dirty="0"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en-US" alt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altLang="en-US" sz="2400" i="1" dirty="0">
                <a:latin typeface="Times New Roman" pitchFamily="18" charset="0"/>
                <a:cs typeface="Arial" charset="0"/>
              </a:rPr>
              <a:t>b  c </a:t>
            </a:r>
            <a:r>
              <a:rPr lang="en-US" altLang="en-US" sz="2400" dirty="0">
                <a:latin typeface="Times New Roman" pitchFamily="18" charset="0"/>
                <a:cs typeface="Arial" charset="0"/>
              </a:rPr>
              <a:t> +  +  </a:t>
            </a:r>
            <a:r>
              <a:rPr lang="en-CA" altLang="en-US" sz="2400" dirty="0"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en-US" alt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altLang="en-US" sz="2400" i="1" dirty="0">
                <a:latin typeface="Times New Roman" pitchFamily="18" charset="0"/>
                <a:cs typeface="Arial" charset="0"/>
              </a:rPr>
              <a:t>d </a:t>
            </a:r>
            <a:r>
              <a:rPr lang="en-US" altLang="en-US" sz="2400" dirty="0">
                <a:latin typeface="Times New Roman" pitchFamily="18" charset="0"/>
                <a:cs typeface="Arial" charset="0"/>
              </a:rPr>
              <a:t> 5  </a:t>
            </a:r>
            <a:r>
              <a:rPr lang="en-CA" altLang="en-US" sz="2400" dirty="0">
                <a:latin typeface="Times New Roman" pitchFamily="18" charset="0"/>
                <a:cs typeface="Times New Roman" pitchFamily="18" charset="0"/>
              </a:rPr>
              <a:t>÷ </a:t>
            </a:r>
            <a:r>
              <a:rPr lang="en-US" altLang="en-US" sz="2400" dirty="0">
                <a:latin typeface="Times New Roman" pitchFamily="18" charset="0"/>
                <a:cs typeface="Arial" charset="0"/>
              </a:rPr>
              <a:t> 6  </a:t>
            </a:r>
            <a:r>
              <a:rPr lang="en-US" altLang="en-US" sz="2400" i="1" dirty="0">
                <a:latin typeface="Times New Roman" pitchFamily="18" charset="0"/>
                <a:cs typeface="Arial" charset="0"/>
              </a:rPr>
              <a:t>e </a:t>
            </a:r>
            <a:r>
              <a:rPr lang="en-US" altLang="en-US" sz="2400" dirty="0">
                <a:latin typeface="Times New Roman" pitchFamily="18" charset="0"/>
                <a:cs typeface="Arial" charset="0"/>
              </a:rPr>
              <a:t> –  +  +</a:t>
            </a:r>
          </a:p>
        </p:txBody>
      </p:sp>
    </p:spTree>
    <p:extLst>
      <p:ext uri="{BB962C8B-B14F-4D97-AF65-F5344CB8AC3E}">
        <p14:creationId xmlns:p14="http://schemas.microsoft.com/office/powerpoint/2010/main" val="24341485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Application:  Expression Trees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Computers think in post-order: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Both operands must be loaded into registers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operation is then called on those registers</a:t>
            </a:r>
          </a:p>
          <a:p>
            <a:pPr lvl="0">
              <a:buNone/>
            </a:pPr>
            <a:endParaRPr lang="en-US" alt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lvl="0">
              <a:buNone/>
            </a:pP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	Humans think in in-order:</a:t>
            </a:r>
          </a:p>
          <a:p>
            <a:pPr lvl="1"/>
            <a:r>
              <a:rPr lang="en-CA" altLang="zh-CN" dirty="0"/>
              <a:t>First, the left sub-tree is traversed</a:t>
            </a:r>
          </a:p>
          <a:p>
            <a:pPr lvl="1"/>
            <a:r>
              <a:rPr lang="en-CA" altLang="zh-CN" dirty="0"/>
              <a:t>Then, the current node is visited</a:t>
            </a:r>
          </a:p>
          <a:p>
            <a:pPr lvl="1"/>
            <a:r>
              <a:rPr lang="en-CA" altLang="zh-CN" dirty="0"/>
              <a:t>Finally, the right-sub-tree is traversed</a:t>
            </a:r>
          </a:p>
          <a:p>
            <a:pPr marL="357188" indent="-357188">
              <a:buNone/>
            </a:pPr>
            <a:r>
              <a:rPr lang="en-CA" altLang="zh-CN" dirty="0"/>
              <a:t>	This is called an </a:t>
            </a:r>
            <a:r>
              <a:rPr lang="en-CA" altLang="zh-CN" i="1" dirty="0">
                <a:solidFill>
                  <a:srgbClr val="FF0000"/>
                </a:solidFill>
              </a:rPr>
              <a:t>in-order </a:t>
            </a:r>
            <a:r>
              <a:rPr lang="en-CA" altLang="zh-CN" dirty="0">
                <a:solidFill>
                  <a:srgbClr val="FF0000"/>
                </a:solidFill>
              </a:rPr>
              <a:t>traversal</a:t>
            </a:r>
            <a:endParaRPr lang="en-US" altLang="en-US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pic>
        <p:nvPicPr>
          <p:cNvPr id="3" name="图片 2" descr="图片包含 图示&#10;&#10;描述已自动生成">
            <a:extLst>
              <a:ext uri="{FF2B5EF4-FFF2-40B4-BE49-F238E27FC236}">
                <a16:creationId xmlns:a16="http://schemas.microsoft.com/office/drawing/2014/main" id="{38A6E6D5-FC0E-6741-A6B8-9BEBC9160A4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69" r="104" b="15224"/>
          <a:stretch/>
        </p:blipFill>
        <p:spPr>
          <a:xfrm>
            <a:off x="5904133" y="5357943"/>
            <a:ext cx="2381250" cy="1225419"/>
          </a:xfrm>
          <a:prstGeom prst="rect">
            <a:avLst/>
          </a:prstGeom>
        </p:spPr>
      </p:pic>
      <p:sp>
        <p:nvSpPr>
          <p:cNvPr id="7" name="云形标注 6">
            <a:extLst>
              <a:ext uri="{FF2B5EF4-FFF2-40B4-BE49-F238E27FC236}">
                <a16:creationId xmlns:a16="http://schemas.microsoft.com/office/drawing/2014/main" id="{506E5AC6-D0B9-0F49-A48D-6A0057E2259F}"/>
              </a:ext>
            </a:extLst>
          </p:cNvPr>
          <p:cNvSpPr/>
          <p:nvPr/>
        </p:nvSpPr>
        <p:spPr>
          <a:xfrm>
            <a:off x="6300192" y="3795374"/>
            <a:ext cx="2669282" cy="1143000"/>
          </a:xfrm>
          <a:prstGeom prst="cloudCallout">
            <a:avLst>
              <a:gd name="adj1" fmla="val -15101"/>
              <a:gd name="adj2" fmla="val 839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latin typeface="Courier" pitchFamily="2" charset="0"/>
                <a:cs typeface="Courier New" panose="02070309020205020404" pitchFamily="49" charset="0"/>
              </a:rPr>
              <a:t>How do we penguins think questions?</a:t>
            </a:r>
          </a:p>
        </p:txBody>
      </p:sp>
    </p:spTree>
    <p:extLst>
      <p:ext uri="{BB962C8B-B14F-4D97-AF65-F5344CB8AC3E}">
        <p14:creationId xmlns:p14="http://schemas.microsoft.com/office/powerpoint/2010/main" val="1199144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Binary tree</a:t>
            </a:r>
          </a:p>
          <a:p>
            <a:r>
              <a:rPr lang="en-US" altLang="en-US" dirty="0">
                <a:latin typeface="Arial" charset="0"/>
                <a:cs typeface="Arial" charset="0"/>
              </a:rPr>
              <a:t>Perfect binary tree</a:t>
            </a:r>
          </a:p>
          <a:p>
            <a:r>
              <a:rPr lang="en-US" altLang="en-US" dirty="0">
                <a:latin typeface="Arial" charset="0"/>
                <a:cs typeface="Arial" charset="0"/>
              </a:rPr>
              <a:t>Complete binary tree</a:t>
            </a:r>
          </a:p>
          <a:p>
            <a:r>
              <a:rPr lang="en-US" altLang="en-US" dirty="0"/>
              <a:t>Left-child right-sibling binary tree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295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In-order Traversal</a:t>
            </a:r>
            <a:endParaRPr lang="zh-CN" altLang="en-US" dirty="0"/>
          </a:p>
        </p:txBody>
      </p:sp>
      <p:pic>
        <p:nvPicPr>
          <p:cNvPr id="4" name="Picture 5" descr="C:\Users\dwharder\Desktop\exp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44824"/>
            <a:ext cx="76771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7591" y="488979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4938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In-order Traversal</a:t>
            </a:r>
            <a:endParaRPr lang="zh-CN" altLang="en-US" dirty="0"/>
          </a:p>
        </p:txBody>
      </p:sp>
      <p:pic>
        <p:nvPicPr>
          <p:cNvPr id="4" name="Picture 5" descr="C:\Users\dwharder\Desktop\exp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44824"/>
            <a:ext cx="76771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7591" y="4889798"/>
            <a:ext cx="588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81243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In-order Traversal</a:t>
            </a:r>
            <a:endParaRPr lang="zh-CN" altLang="en-US" dirty="0"/>
          </a:p>
        </p:txBody>
      </p:sp>
      <p:pic>
        <p:nvPicPr>
          <p:cNvPr id="4" name="Picture 5" descr="C:\Users\dwharder\Desktop\exp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44824"/>
            <a:ext cx="76771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7591" y="4889798"/>
            <a:ext cx="8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7098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In-order Traversal</a:t>
            </a:r>
            <a:endParaRPr lang="zh-CN" altLang="en-US" dirty="0"/>
          </a:p>
        </p:txBody>
      </p:sp>
      <p:pic>
        <p:nvPicPr>
          <p:cNvPr id="4" name="Picture 5" descr="C:\Users\dwharder\Desktop\exp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44824"/>
            <a:ext cx="76771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7591" y="4889798"/>
            <a:ext cx="1069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4 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44881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In-order Traversal</a:t>
            </a:r>
            <a:endParaRPr lang="zh-CN" altLang="en-US" dirty="0"/>
          </a:p>
        </p:txBody>
      </p:sp>
      <p:pic>
        <p:nvPicPr>
          <p:cNvPr id="4" name="Picture 5" descr="C:\Users\dwharder\Desktop\exp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44824"/>
            <a:ext cx="76771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7591" y="4889798"/>
            <a:ext cx="1282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4 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39950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In-order Traversal</a:t>
            </a:r>
            <a:endParaRPr lang="zh-CN" altLang="en-US" dirty="0"/>
          </a:p>
        </p:txBody>
      </p:sp>
      <p:pic>
        <p:nvPicPr>
          <p:cNvPr id="4" name="Picture 5" descr="C:\Users\dwharder\Desktop\exp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44824"/>
            <a:ext cx="76771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7591" y="4889798"/>
            <a:ext cx="1532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4 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a +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25429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In-order Traversal</a:t>
            </a:r>
            <a:endParaRPr lang="zh-CN" altLang="en-US" dirty="0"/>
          </a:p>
        </p:txBody>
      </p:sp>
      <p:pic>
        <p:nvPicPr>
          <p:cNvPr id="4" name="Picture 5" descr="C:\Users\dwharder\Desktop\exp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44824"/>
            <a:ext cx="76771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7591" y="4889798"/>
            <a:ext cx="1763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4 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a + 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99505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In-order Traversal</a:t>
            </a:r>
            <a:endParaRPr lang="zh-CN" altLang="en-US" dirty="0"/>
          </a:p>
        </p:txBody>
      </p:sp>
      <p:pic>
        <p:nvPicPr>
          <p:cNvPr id="4" name="Picture 5" descr="C:\Users\dwharder\Desktop\exp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44824"/>
            <a:ext cx="76771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7591" y="4889798"/>
            <a:ext cx="2013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4 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a + b +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18586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In-order Traversal</a:t>
            </a:r>
            <a:endParaRPr lang="zh-CN" altLang="en-US" dirty="0"/>
          </a:p>
        </p:txBody>
      </p:sp>
      <p:pic>
        <p:nvPicPr>
          <p:cNvPr id="4" name="Picture 5" descr="C:\Users\dwharder\Desktop\exp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44824"/>
            <a:ext cx="76771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7591" y="4889798"/>
            <a:ext cx="2226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4 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a + b + 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25791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In-order Traversal</a:t>
            </a:r>
            <a:endParaRPr lang="zh-CN" altLang="en-US" dirty="0"/>
          </a:p>
        </p:txBody>
      </p:sp>
      <p:pic>
        <p:nvPicPr>
          <p:cNvPr id="4" name="Picture 5" descr="C:\Users\dwharder\Desktop\exp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44824"/>
            <a:ext cx="76771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7591" y="4889798"/>
            <a:ext cx="2476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4 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a + b + c +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6932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Outline</a:t>
            </a:r>
            <a:endParaRPr lang="en-US" altLang="en-US" sz="4400">
              <a:latin typeface="Arial" charset="0"/>
              <a:cs typeface="Arial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 this talk, we will look at the binary tree data structure: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Definition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Properties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Application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Expression trees</a:t>
            </a:r>
          </a:p>
        </p:txBody>
      </p:sp>
    </p:spTree>
    <p:extLst>
      <p:ext uri="{BB962C8B-B14F-4D97-AF65-F5344CB8AC3E}">
        <p14:creationId xmlns:p14="http://schemas.microsoft.com/office/powerpoint/2010/main" val="5279437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In-order Traversal</a:t>
            </a:r>
            <a:endParaRPr lang="zh-CN" altLang="en-US" dirty="0"/>
          </a:p>
        </p:txBody>
      </p:sp>
      <p:pic>
        <p:nvPicPr>
          <p:cNvPr id="4" name="Picture 5" descr="C:\Users\dwharder\Desktop\exp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44824"/>
            <a:ext cx="76771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7591" y="4889798"/>
            <a:ext cx="4108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4 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a + b + c + d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÷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5 + 6 – 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93582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In-order Traversal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  </a:t>
            </a: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 algn="ctr">
              <a:buNone/>
            </a:pPr>
            <a:r>
              <a:rPr lang="pt-BR" altLang="en-US" sz="2400" dirty="0">
                <a:latin typeface="Times New Roman" pitchFamily="18" charset="0"/>
                <a:cs typeface="Arial" charset="0"/>
              </a:rPr>
              <a:t>3</a:t>
            </a:r>
            <a:r>
              <a:rPr lang="en-CA" altLang="en-US" sz="2400" dirty="0">
                <a:latin typeface="Times New Roman" pitchFamily="18" charset="0"/>
                <a:cs typeface="Times New Roman" pitchFamily="18" charset="0"/>
              </a:rPr>
              <a:t> × </a:t>
            </a:r>
            <a:r>
              <a:rPr lang="pt-BR" altLang="en-US" sz="2400" dirty="0">
                <a:latin typeface="Times New Roman" pitchFamily="18" charset="0"/>
                <a:cs typeface="Arial" charset="0"/>
              </a:rPr>
              <a:t>(4 </a:t>
            </a:r>
            <a:r>
              <a:rPr lang="en-CA" altLang="en-US" sz="2400" dirty="0"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pt-BR" altLang="en-US" sz="2400" dirty="0">
                <a:latin typeface="Times New Roman" pitchFamily="18" charset="0"/>
                <a:cs typeface="Arial" charset="0"/>
              </a:rPr>
              <a:t>a + (b + c)) + (d</a:t>
            </a:r>
            <a:r>
              <a:rPr lang="en-CA" altLang="en-US" sz="2400" dirty="0">
                <a:latin typeface="Times New Roman" pitchFamily="18" charset="0"/>
                <a:cs typeface="Times New Roman" pitchFamily="18" charset="0"/>
              </a:rPr>
              <a:t> ÷ </a:t>
            </a:r>
            <a:r>
              <a:rPr lang="pt-BR" altLang="en-US" sz="2400" dirty="0">
                <a:latin typeface="Times New Roman" pitchFamily="18" charset="0"/>
                <a:cs typeface="Arial" charset="0"/>
              </a:rPr>
              <a:t>5 + (6 – e))</a:t>
            </a:r>
          </a:p>
          <a:p>
            <a:endParaRPr lang="zh-CN" altLang="en-US" dirty="0"/>
          </a:p>
        </p:txBody>
      </p:sp>
      <p:pic>
        <p:nvPicPr>
          <p:cNvPr id="4" name="Picture 5" descr="C:\Users\dwharder\Desktop\exp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44824"/>
            <a:ext cx="76771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63611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In-order Traversal</a:t>
            </a:r>
            <a:endParaRPr lang="zh-CN" altLang="en-US" dirty="0"/>
          </a:p>
        </p:txBody>
      </p:sp>
      <p:pic>
        <p:nvPicPr>
          <p:cNvPr id="4" name="Picture 5" descr="C:\Users\dwharder\Desktop\exp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44824"/>
            <a:ext cx="76771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7591" y="4889798"/>
            <a:ext cx="4108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4 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a + b + c + d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÷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5 + 6 – e</a:t>
            </a:r>
            <a:endParaRPr lang="zh-CN" alt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99592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051720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339752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627784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843808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131840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419872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707904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995936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283968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860032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436096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940152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516216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092280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668344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244408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80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Summary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 this talk, we introduced binary trees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Each node has two distinct and identifiable sub-trees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Either sub-tree may optionally be empty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sub-trees are ordered relative to the other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looked at: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Properties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30230376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B2B2B2"/>
                </a:solidFill>
                <a:latin typeface="Arial" charset="0"/>
                <a:cs typeface="Arial" charset="0"/>
              </a:rPr>
              <a:t>Usage Notes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solidFill>
                  <a:srgbClr val="B2B2B2"/>
                </a:solidFill>
              </a:rPr>
              <a:t>These slides are made publicly available on the web for anyone to use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B2B2B2"/>
                </a:solidFill>
              </a:rPr>
              <a:t>If you choose to use them, or a part thereof, for a course at another institution, I ask only three things:</a:t>
            </a:r>
          </a:p>
          <a:p>
            <a:pPr lvl="1" eaLnBrk="1" hangingPunct="1">
              <a:defRPr/>
            </a:pPr>
            <a:r>
              <a:rPr lang="en-US" dirty="0">
                <a:solidFill>
                  <a:srgbClr val="B2B2B2"/>
                </a:solidFill>
              </a:rPr>
              <a:t>that you inform me that you are using the slides,</a:t>
            </a:r>
          </a:p>
          <a:p>
            <a:pPr lvl="1" eaLnBrk="1" hangingPunct="1">
              <a:defRPr/>
            </a:pPr>
            <a:r>
              <a:rPr lang="en-US" dirty="0">
                <a:solidFill>
                  <a:srgbClr val="B2B2B2"/>
                </a:solidFill>
              </a:rPr>
              <a:t>that you acknowledge my work, and</a:t>
            </a:r>
          </a:p>
          <a:p>
            <a:pPr lvl="1" eaLnBrk="1" hangingPunct="1">
              <a:defRPr/>
            </a:pPr>
            <a:r>
              <a:rPr lang="en-US" dirty="0">
                <a:solidFill>
                  <a:srgbClr val="B2B2B2"/>
                </a:solidFill>
              </a:rPr>
              <a:t>that you alert me of any mistakes which I made or changes which you make, and allow me the option of incorporating such changes (with an acknowledgment) in my set of slides</a:t>
            </a:r>
          </a:p>
          <a:p>
            <a:pPr lvl="1" eaLnBrk="1" hangingPunct="1">
              <a:buFontTx/>
              <a:buNone/>
              <a:defRPr/>
            </a:pPr>
            <a:endParaRPr lang="en-US" dirty="0">
              <a:solidFill>
                <a:srgbClr val="B2B2B2"/>
              </a:solidFill>
            </a:endParaRPr>
          </a:p>
          <a:p>
            <a:pPr lvl="1" eaLnBrk="1" hangingPunct="1">
              <a:buFontTx/>
              <a:buNone/>
              <a:defRPr/>
            </a:pPr>
            <a:r>
              <a:rPr lang="en-US" dirty="0">
                <a:solidFill>
                  <a:srgbClr val="B2B2B2"/>
                </a:solidFill>
              </a:rPr>
              <a:t>					</a:t>
            </a:r>
            <a:r>
              <a:rPr lang="en-US" sz="1600" dirty="0">
                <a:solidFill>
                  <a:srgbClr val="B2B2B2"/>
                </a:solidFill>
              </a:rPr>
              <a:t>	Sincerely,</a:t>
            </a:r>
          </a:p>
          <a:p>
            <a:pPr lvl="1" eaLnBrk="1" hangingPunct="1">
              <a:buFontTx/>
              <a:buNone/>
              <a:defRPr/>
            </a:pPr>
            <a:r>
              <a:rPr lang="en-US" sz="1600" dirty="0">
                <a:solidFill>
                  <a:srgbClr val="B2B2B2"/>
                </a:solidFill>
              </a:rPr>
              <a:t>						Douglas Wilhelm Harder, </a:t>
            </a:r>
            <a:r>
              <a:rPr lang="en-US" sz="1600" dirty="0" err="1">
                <a:solidFill>
                  <a:srgbClr val="B2B2B2"/>
                </a:solidFill>
              </a:rPr>
              <a:t>MMath</a:t>
            </a:r>
            <a:endParaRPr lang="en-US" sz="1600" dirty="0">
              <a:solidFill>
                <a:srgbClr val="B2B2B2"/>
              </a:solidFill>
            </a:endParaRPr>
          </a:p>
          <a:p>
            <a:pPr lvl="1" eaLnBrk="1" hangingPunct="1">
              <a:buFontTx/>
              <a:buNone/>
              <a:defRPr/>
            </a:pPr>
            <a:r>
              <a:rPr lang="en-US" sz="1600" dirty="0">
                <a:solidFill>
                  <a:srgbClr val="B2B2B2"/>
                </a:solidFill>
              </a:rPr>
              <a:t>						</a:t>
            </a:r>
            <a:r>
              <a:rPr lang="en-US" sz="1600" b="1" dirty="0">
                <a:solidFill>
                  <a:srgbClr val="B2B2B2"/>
                </a:solidFill>
                <a:latin typeface="Courier New" pitchFamily="49" charset="0"/>
              </a:rPr>
              <a:t>dwharder@alumni.uwaterloo.ca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Binary tree</a:t>
            </a:r>
          </a:p>
          <a:p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Perfect binary tree</a:t>
            </a:r>
          </a:p>
          <a:p>
            <a:r>
              <a:rPr lang="en-US" altLang="en-US" dirty="0">
                <a:latin typeface="Arial" charset="0"/>
                <a:cs typeface="Arial" charset="0"/>
              </a:rPr>
              <a:t>Complete binary tree</a:t>
            </a:r>
          </a:p>
          <a:p>
            <a:r>
              <a:rPr lang="en-US" altLang="en-US" dirty="0"/>
              <a:t>Left-child right-sibling binary tree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1506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Outline</a:t>
            </a:r>
            <a:endParaRPr lang="en-US" altLang="en-US" sz="4800">
              <a:latin typeface="Arial" charset="0"/>
              <a:cs typeface="Arial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Introducing perfect binary trees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Definitions and examples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Number of nodes: 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 + 1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Logarithmic height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Number of leaf nodes: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h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29199537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Definition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Standard definition: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 perfect binary tree of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Arial" charset="0"/>
                <a:cs typeface="Arial" charset="0"/>
              </a:rPr>
              <a:t> is a binary tree where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All leaf nodes have the same depth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All other nodes are full</a:t>
            </a:r>
          </a:p>
        </p:txBody>
      </p:sp>
      <p:pic>
        <p:nvPicPr>
          <p:cNvPr id="9220" name="Picture 4" descr="aa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68638"/>
            <a:ext cx="6769100" cy="121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Line 5"/>
          <p:cNvSpPr>
            <a:spLocks noChangeShapeType="1"/>
          </p:cNvSpPr>
          <p:nvPr/>
        </p:nvSpPr>
        <p:spPr bwMode="auto">
          <a:xfrm>
            <a:off x="827088" y="4202113"/>
            <a:ext cx="64928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12609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Definition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Recursive definition: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 binary tree of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0</a:t>
            </a:r>
            <a:r>
              <a:rPr lang="en-US" altLang="en-US" dirty="0">
                <a:latin typeface="Arial" charset="0"/>
                <a:cs typeface="Arial" charset="0"/>
              </a:rPr>
              <a:t> is perfect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 binary tree with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&gt; 0</a:t>
            </a:r>
            <a:r>
              <a:rPr lang="en-US" altLang="en-US" dirty="0">
                <a:latin typeface="Arial" charset="0"/>
                <a:cs typeface="Arial" charset="0"/>
              </a:rPr>
              <a:t> is a perfect if both sub-trees are prefect binary trees of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3166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Examples</a:t>
            </a:r>
            <a:endParaRPr lang="en-US" altLang="en-US" sz="4800" dirty="0">
              <a:latin typeface="Arial" charset="0"/>
              <a:cs typeface="Arial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Perfect binary trees of height </a:t>
            </a:r>
            <a:r>
              <a:rPr lang="en-US" altLang="en-US" i="1">
                <a:latin typeface="Times New Roman" pitchFamily="18" charset="0"/>
                <a:cs typeface="Arial" charset="0"/>
              </a:rPr>
              <a:t>h</a:t>
            </a:r>
            <a:r>
              <a:rPr lang="en-US" altLang="en-US">
                <a:latin typeface="Times New Roman" pitchFamily="18" charset="0"/>
                <a:cs typeface="Arial" charset="0"/>
              </a:rPr>
              <a:t> = 0, 1, 2, 3 </a:t>
            </a:r>
            <a:r>
              <a:rPr lang="en-US" altLang="en-US">
                <a:latin typeface="Arial" charset="0"/>
                <a:cs typeface="Arial" charset="0"/>
              </a:rPr>
              <a:t>and </a:t>
            </a:r>
            <a:r>
              <a:rPr lang="en-US" altLang="en-US">
                <a:latin typeface="Times New Roman" pitchFamily="18" charset="0"/>
                <a:cs typeface="Arial" charset="0"/>
              </a:rPr>
              <a:t>4</a:t>
            </a:r>
            <a:endParaRPr lang="en-US" altLang="en-US">
              <a:latin typeface="Arial" charset="0"/>
              <a:cs typeface="Arial" charset="0"/>
            </a:endParaRPr>
          </a:p>
        </p:txBody>
      </p:sp>
      <p:pic>
        <p:nvPicPr>
          <p:cNvPr id="11268" name="Picture 4" descr="perfect_binary_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233513"/>
            <a:ext cx="4608512" cy="378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6839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Definition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binary tree is a restriction where each node has exactly two children: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Each child is either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empty</a:t>
            </a:r>
            <a:r>
              <a:rPr lang="en-US" altLang="en-US" dirty="0">
                <a:latin typeface="Arial" charset="0"/>
                <a:cs typeface="Arial" charset="0"/>
              </a:rPr>
              <a:t> or another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binary tree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This restriction allows us to label the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children as </a:t>
            </a:r>
            <a:r>
              <a:rPr lang="en-US" altLang="en-US" i="1" dirty="0">
                <a:latin typeface="Arial" charset="0"/>
                <a:cs typeface="Arial" charset="0"/>
              </a:rPr>
              <a:t>left</a:t>
            </a:r>
            <a:r>
              <a:rPr lang="en-US" altLang="en-US" dirty="0">
                <a:latin typeface="Arial" charset="0"/>
                <a:cs typeface="Arial" charset="0"/>
              </a:rPr>
              <a:t> and </a:t>
            </a:r>
            <a:r>
              <a:rPr lang="en-US" altLang="en-US" i="1" dirty="0">
                <a:latin typeface="Arial" charset="0"/>
                <a:cs typeface="Arial" charset="0"/>
              </a:rPr>
              <a:t>right</a:t>
            </a:r>
            <a:r>
              <a:rPr lang="en-US" altLang="en-US" dirty="0">
                <a:latin typeface="Arial" charset="0"/>
                <a:cs typeface="Arial" charset="0"/>
              </a:rPr>
              <a:t> subtrees</a:t>
            </a: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8196" name="Picture 4" descr="b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688" y="2478088"/>
            <a:ext cx="2520950" cy="17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 descr="Graphic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847" y="3947319"/>
            <a:ext cx="3309937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1619672" y="4304506"/>
            <a:ext cx="1857375" cy="14287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3359572" y="4304506"/>
            <a:ext cx="1857375" cy="142875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1791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pPr marL="357188" indent="-357188">
              <a:buNone/>
            </a:pPr>
            <a:r>
              <a:rPr lang="en-CA" dirty="0"/>
              <a:t>	Perfect binary trees of height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  <a:r>
              <a:rPr lang="en-CA" dirty="0"/>
              <a:t> and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4</a:t>
            </a:r>
          </a:p>
          <a:p>
            <a:pPr marL="357188" indent="-357188"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7188" indent="-357188"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http://pythoner.org/static/upload/20120910/wiki_793_1347246276.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717" y="2050508"/>
            <a:ext cx="5489848" cy="4460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 descr="图片包含 图示&#10;&#10;描述已自动生成">
            <a:extLst>
              <a:ext uri="{FF2B5EF4-FFF2-40B4-BE49-F238E27FC236}">
                <a16:creationId xmlns:a16="http://schemas.microsoft.com/office/drawing/2014/main" id="{30A546D5-4BED-9241-9BD8-083A2069EC0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45" b="11599"/>
          <a:stretch/>
        </p:blipFill>
        <p:spPr>
          <a:xfrm>
            <a:off x="251520" y="5663331"/>
            <a:ext cx="1487366" cy="863501"/>
          </a:xfrm>
          <a:prstGeom prst="rect">
            <a:avLst/>
          </a:prstGeom>
        </p:spPr>
      </p:pic>
      <p:sp>
        <p:nvSpPr>
          <p:cNvPr id="7" name="云形标注 6">
            <a:extLst>
              <a:ext uri="{FF2B5EF4-FFF2-40B4-BE49-F238E27FC236}">
                <a16:creationId xmlns:a16="http://schemas.microsoft.com/office/drawing/2014/main" id="{1ECFFF64-0393-D446-A890-41FC58B57215}"/>
              </a:ext>
            </a:extLst>
          </p:cNvPr>
          <p:cNvSpPr/>
          <p:nvPr/>
        </p:nvSpPr>
        <p:spPr>
          <a:xfrm>
            <a:off x="48145" y="3890757"/>
            <a:ext cx="1944216" cy="1143000"/>
          </a:xfrm>
          <a:prstGeom prst="cloudCallout">
            <a:avLst>
              <a:gd name="adj1" fmla="val -1818"/>
              <a:gd name="adj2" fmla="val 953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latin typeface="Courier" pitchFamily="2" charset="0"/>
                <a:cs typeface="Courier New" panose="02070309020205020404" pitchFamily="49" charset="0"/>
              </a:rPr>
              <a:t>Fake</a:t>
            </a:r>
            <a:r>
              <a:rPr kumimoji="1" lang="zh-CN" altLang="en-US" sz="1400" dirty="0"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400" dirty="0">
                <a:latin typeface="Courier" pitchFamily="2" charset="0"/>
                <a:cs typeface="Courier New" panose="02070309020205020404" pitchFamily="49" charset="0"/>
              </a:rPr>
              <a:t>photo!</a:t>
            </a:r>
            <a:r>
              <a:rPr kumimoji="1" lang="zh-CN" altLang="en-US" sz="1400" dirty="0">
                <a:latin typeface="Courier" pitchFamily="2" charset="0"/>
                <a:cs typeface="Courier New" panose="02070309020205020404" pitchFamily="49" charset="0"/>
              </a:rPr>
              <a:t> </a:t>
            </a:r>
            <a:endParaRPr kumimoji="1" lang="en-US" altLang="zh-CN" sz="1400" dirty="0">
              <a:latin typeface="Courier" pitchFamily="2" charset="0"/>
              <a:cs typeface="Courier New" panose="02070309020205020404" pitchFamily="49" charset="0"/>
            </a:endParaRPr>
          </a:p>
          <a:p>
            <a:pPr algn="ctr"/>
            <a:r>
              <a:rPr kumimoji="1" lang="en-US" altLang="zh-CN" sz="1400" dirty="0">
                <a:latin typeface="Courier" pitchFamily="2" charset="0"/>
                <a:cs typeface="Courier New" panose="02070309020205020404" pitchFamily="49" charset="0"/>
              </a:rPr>
              <a:t>Fake Background!</a:t>
            </a:r>
          </a:p>
        </p:txBody>
      </p:sp>
    </p:spTree>
    <p:extLst>
      <p:ext uri="{BB962C8B-B14F-4D97-AF65-F5344CB8AC3E}">
        <p14:creationId xmlns:p14="http://schemas.microsoft.com/office/powerpoint/2010/main" val="5402763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/>
              <a:t>	Perfect binary trees of height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  <a:r>
              <a:rPr lang="en-CA" dirty="0"/>
              <a:t> and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4</a:t>
            </a:r>
          </a:p>
          <a:p>
            <a:pPr marL="357188" indent="-357188"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7188" indent="-357188"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5" descr="C:\Users\dwharder\Desktop\a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288302"/>
            <a:ext cx="5486400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8202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Theorems</a:t>
            </a:r>
            <a:endParaRPr lang="en-US" altLang="en-US" sz="4800">
              <a:latin typeface="Arial" charset="0"/>
              <a:cs typeface="Arial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Four theorems of perfect binary trees: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 perfect binary tree of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Arial" charset="0"/>
                <a:cs typeface="Arial" charset="0"/>
              </a:rPr>
              <a:t> has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 + 1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dirty="0">
                <a:latin typeface="Arial" charset="0"/>
                <a:cs typeface="Arial" charset="0"/>
              </a:rPr>
              <a:t> nodes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height is </a:t>
            </a:r>
            <a:r>
              <a:rPr lang="en-US" altLang="en-US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(ln(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))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There are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Arial" charset="0"/>
                <a:cs typeface="Arial" charset="0"/>
              </a:rPr>
              <a:t> leaf nodes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average depth of a node is </a:t>
            </a:r>
            <a:r>
              <a:rPr lang="en-US" altLang="en-US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(ln(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))</a:t>
            </a:r>
            <a:endParaRPr lang="en-US" altLang="en-US" baseline="30000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These theorems will allow us to determine the optimal run-time properties of operations on binary trees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6901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 + 1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dirty="0">
                <a:latin typeface="Arial" charset="0"/>
                <a:cs typeface="Arial" charset="0"/>
              </a:rPr>
              <a:t> Nodes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Theorem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perfect binary tree of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Arial" charset="0"/>
                <a:cs typeface="Arial" charset="0"/>
              </a:rPr>
              <a:t> has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 + 1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dirty="0">
                <a:latin typeface="Arial" charset="0"/>
                <a:cs typeface="Arial" charset="0"/>
              </a:rPr>
              <a:t> nodes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Proof: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will use mathematical induction</a:t>
            </a:r>
            <a:endParaRPr lang="en-US" altLang="en-US" dirty="0"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4238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 + 1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 Nodes</a:t>
            </a:r>
            <a:endParaRPr lang="en-US" altLang="en-US" sz="4000" dirty="0">
              <a:latin typeface="Arial" charset="0"/>
              <a:cs typeface="Arial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base case: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When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0</a:t>
            </a:r>
            <a:r>
              <a:rPr lang="en-US" altLang="en-US" dirty="0">
                <a:latin typeface="Arial" charset="0"/>
                <a:cs typeface="Arial" charset="0"/>
              </a:rPr>
              <a:t> we have a single node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</a:t>
            </a:r>
            <a:r>
              <a:rPr lang="en-US" altLang="en-US" dirty="0">
                <a:solidFill>
                  <a:srgbClr val="00B0F0"/>
                </a:solidFill>
                <a:latin typeface="Times New Roman" pitchFamily="18" charset="0"/>
                <a:cs typeface="Arial" charset="0"/>
              </a:rPr>
              <a:t>1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formula is correct: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baseline="300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0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 + 1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 =</a:t>
            </a:r>
            <a:r>
              <a:rPr lang="en-US" altLang="en-US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altLang="en-US" dirty="0">
                <a:solidFill>
                  <a:srgbClr val="00B0F0"/>
                </a:solidFill>
                <a:latin typeface="Times New Roman" pitchFamily="18" charset="0"/>
                <a:cs typeface="Arial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4843457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 + 1</a:t>
            </a:r>
            <a:r>
              <a:rPr lang="en-US" altLang="en-US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 – 1</a:t>
            </a:r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 Nodes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inductive step: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Assume that a tree of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Arial" charset="0"/>
                <a:cs typeface="Arial" charset="0"/>
              </a:rPr>
              <a:t> has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 + 1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dirty="0">
                <a:latin typeface="Arial" charset="0"/>
                <a:cs typeface="Arial" charset="0"/>
              </a:rPr>
              <a:t> nodes</a:t>
            </a:r>
            <a:endParaRPr lang="en-US" altLang="en-US" dirty="0">
              <a:latin typeface="Times New Roman" pitchFamily="18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15364" name="Picture 4" descr="a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25" y="2852738"/>
            <a:ext cx="7159625" cy="201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TextBox 4"/>
          <p:cNvSpPr txBox="1">
            <a:spLocks noChangeArrowheads="1"/>
          </p:cNvSpPr>
          <p:nvPr/>
        </p:nvSpPr>
        <p:spPr bwMode="auto">
          <a:xfrm>
            <a:off x="1025525" y="3573463"/>
            <a:ext cx="338138" cy="461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400" i="1"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6677042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6" descr="a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" y="3527425"/>
            <a:ext cx="8964613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 + 1</a:t>
            </a:r>
            <a:r>
              <a:rPr lang="en-US" altLang="en-US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 – 1</a:t>
            </a:r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 Nodes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39888"/>
            <a:ext cx="8229600" cy="45259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must show that a tree of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+ 1</a:t>
            </a:r>
            <a:r>
              <a:rPr lang="en-US" altLang="en-US" dirty="0">
                <a:latin typeface="Arial" charset="0"/>
                <a:cs typeface="Arial" charset="0"/>
              </a:rPr>
              <a:t> has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2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 + 1) + 1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 = 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 + 2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dirty="0">
                <a:latin typeface="Arial" charset="0"/>
                <a:cs typeface="Arial" charset="0"/>
              </a:rPr>
              <a:t> nodes</a:t>
            </a:r>
          </a:p>
        </p:txBody>
      </p:sp>
      <p:sp>
        <p:nvSpPr>
          <p:cNvPr id="16389" name="TextBox 4"/>
          <p:cNvSpPr txBox="1">
            <a:spLocks noChangeArrowheads="1"/>
          </p:cNvSpPr>
          <p:nvPr/>
        </p:nvSpPr>
        <p:spPr bwMode="auto">
          <a:xfrm>
            <a:off x="-4763" y="4098925"/>
            <a:ext cx="630238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1600" i="1">
                <a:latin typeface="Times New Roman" pitchFamily="18" charset="0"/>
                <a:cs typeface="Times New Roman" pitchFamily="18" charset="0"/>
              </a:rPr>
              <a:t>h + </a:t>
            </a:r>
            <a:r>
              <a:rPr lang="en-CA" altLang="en-US" sz="16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694211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5" descr="a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" y="3527425"/>
            <a:ext cx="8964613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 + 1</a:t>
            </a:r>
            <a:r>
              <a:rPr lang="en-US" altLang="en-US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 – 1</a:t>
            </a:r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 Nodes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39888"/>
            <a:ext cx="8229600" cy="45259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Using the recursive definition, both sub-trees are perfect trees of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By assumption, each sub-tree has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 + 1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dirty="0">
                <a:latin typeface="Arial" charset="0"/>
                <a:cs typeface="Arial" charset="0"/>
              </a:rPr>
              <a:t> nodes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Therefore, the total number of nodes is</a:t>
            </a:r>
          </a:p>
          <a:p>
            <a:pPr algn="ctr">
              <a:buFontTx/>
              <a:buNone/>
            </a:pP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+ 1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 + 1 + (</a:t>
            </a:r>
            <a:r>
              <a:rPr lang="en-US" altLang="en-US" dirty="0">
                <a:solidFill>
                  <a:schemeClr val="hlink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 dirty="0">
                <a:solidFill>
                  <a:schemeClr val="hlink"/>
                </a:solidFill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 dirty="0">
                <a:solidFill>
                  <a:schemeClr val="hlink"/>
                </a:solidFill>
                <a:latin typeface="Times New Roman" pitchFamily="18" charset="0"/>
                <a:cs typeface="Arial" charset="0"/>
              </a:rPr>
              <a:t> + 1</a:t>
            </a:r>
            <a:r>
              <a:rPr lang="en-US" altLang="en-US" dirty="0">
                <a:solidFill>
                  <a:schemeClr val="hlink"/>
                </a:solidFill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 = 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 + 2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</a:t>
            </a:r>
          </a:p>
        </p:txBody>
      </p:sp>
      <p:sp>
        <p:nvSpPr>
          <p:cNvPr id="17413" name="TextBox 4"/>
          <p:cNvSpPr txBox="1">
            <a:spLocks noChangeArrowheads="1"/>
          </p:cNvSpPr>
          <p:nvPr/>
        </p:nvSpPr>
        <p:spPr bwMode="auto">
          <a:xfrm>
            <a:off x="168275" y="4202113"/>
            <a:ext cx="287338" cy="33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1600" i="1">
                <a:latin typeface="Times New Roman" pitchFamily="18" charset="0"/>
                <a:cs typeface="Times New Roman" pitchFamily="18" charset="0"/>
              </a:rPr>
              <a:t>h</a:t>
            </a:r>
            <a:endParaRPr lang="en-CA" alt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4" name="TextBox 5"/>
          <p:cNvSpPr txBox="1">
            <a:spLocks noChangeArrowheads="1"/>
          </p:cNvSpPr>
          <p:nvPr/>
        </p:nvSpPr>
        <p:spPr bwMode="auto">
          <a:xfrm>
            <a:off x="8704263" y="4208463"/>
            <a:ext cx="287337" cy="3381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1600" i="1">
                <a:latin typeface="Times New Roman" pitchFamily="18" charset="0"/>
                <a:cs typeface="Times New Roman" pitchFamily="18" charset="0"/>
              </a:rPr>
              <a:t>h</a:t>
            </a:r>
            <a:endParaRPr lang="en-CA" altLang="en-US" sz="16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4767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 + 1</a:t>
            </a:r>
            <a:r>
              <a:rPr lang="en-US" altLang="en-US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 – 1</a:t>
            </a:r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 Nodes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Consequently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The statement is true for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0</a:t>
            </a:r>
            <a:r>
              <a:rPr lang="en-US" altLang="en-US" dirty="0">
                <a:latin typeface="Arial" charset="0"/>
                <a:cs typeface="Arial" charset="0"/>
              </a:rPr>
              <a:t> and the truth of the statement for an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arbitrary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Arial" charset="0"/>
                <a:cs typeface="Arial" charset="0"/>
              </a:rPr>
              <a:t> implies the truth of the statement for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+ 1</a:t>
            </a:r>
            <a:r>
              <a:rPr lang="en-US" altLang="en-US" dirty="0">
                <a:latin typeface="Arial" charset="0"/>
                <a:cs typeface="Arial" charset="0"/>
              </a:rPr>
              <a:t>.</a:t>
            </a:r>
          </a:p>
          <a:p>
            <a:pPr lvl="1">
              <a:buFontTx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Therefore, by the process of mathematical induction, the statement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is true for all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≥ 0</a:t>
            </a:r>
          </a:p>
        </p:txBody>
      </p:sp>
    </p:spTree>
    <p:extLst>
      <p:ext uri="{BB962C8B-B14F-4D97-AF65-F5344CB8AC3E}">
        <p14:creationId xmlns:p14="http://schemas.microsoft.com/office/powerpoint/2010/main" val="32364683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Logarithmic Height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Theorem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perfect binary tree with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Arial" charset="0"/>
                <a:cs typeface="Arial" charset="0"/>
              </a:rPr>
              <a:t> nodes has height </a:t>
            </a:r>
            <a:r>
              <a:rPr lang="en-US" altLang="en-US" dirty="0" err="1">
                <a:latin typeface="Times New Roman" pitchFamily="18" charset="0"/>
                <a:cs typeface="Arial" charset="0"/>
              </a:rPr>
              <a:t>lg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+ 1) – 1</a:t>
            </a: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Proof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Arial" charset="0"/>
                <a:cs typeface="Arial" charset="0"/>
              </a:rPr>
              <a:t>	Solving </a:t>
            </a:r>
            <a:r>
              <a:rPr lang="en-US" altLang="en-US" sz="2000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sz="2000" dirty="0">
                <a:latin typeface="Times New Roman" pitchFamily="18" charset="0"/>
                <a:cs typeface="Arial" charset="0"/>
              </a:rPr>
              <a:t> = 2</a:t>
            </a:r>
            <a:r>
              <a:rPr lang="en-US" altLang="en-US" sz="2000" i="1" baseline="30000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sz="2000" baseline="30000" dirty="0">
                <a:latin typeface="Times New Roman" pitchFamily="18" charset="0"/>
                <a:cs typeface="Arial" charset="0"/>
              </a:rPr>
              <a:t> + 1</a:t>
            </a:r>
            <a:r>
              <a:rPr lang="en-US" altLang="en-US" sz="2000" dirty="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sz="2000" dirty="0">
                <a:latin typeface="Arial" charset="0"/>
                <a:cs typeface="Arial" charset="0"/>
              </a:rPr>
              <a:t> for </a:t>
            </a:r>
            <a:r>
              <a:rPr lang="en-US" altLang="en-US" sz="2000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sz="2000" dirty="0">
                <a:latin typeface="Arial" charset="0"/>
                <a:cs typeface="Arial" charset="0"/>
              </a:rPr>
              <a:t>:</a:t>
            </a:r>
            <a:endParaRPr lang="en-US" altLang="en-US" sz="2000" dirty="0">
              <a:latin typeface="Times New Roman" pitchFamily="18" charset="0"/>
              <a:cs typeface="Arial" charset="0"/>
            </a:endParaRPr>
          </a:p>
          <a:p>
            <a:pPr lvl="1" algn="ctr">
              <a:buFontTx/>
              <a:buNone/>
            </a:pPr>
            <a:r>
              <a:rPr lang="en-US" altLang="en-US" sz="2400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sz="2400" dirty="0">
                <a:latin typeface="Times New Roman" pitchFamily="18" charset="0"/>
                <a:cs typeface="Arial" charset="0"/>
              </a:rPr>
              <a:t> + 1 = 2</a:t>
            </a:r>
            <a:r>
              <a:rPr lang="en-US" altLang="en-US" sz="2400" i="1" baseline="30000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sz="2400" baseline="30000" dirty="0">
                <a:latin typeface="Times New Roman" pitchFamily="18" charset="0"/>
                <a:cs typeface="Arial" charset="0"/>
              </a:rPr>
              <a:t> + 1</a:t>
            </a:r>
            <a:endParaRPr lang="en-US" altLang="en-US" sz="2400" dirty="0">
              <a:latin typeface="Times New Roman" pitchFamily="18" charset="0"/>
              <a:cs typeface="Arial" charset="0"/>
            </a:endParaRPr>
          </a:p>
          <a:p>
            <a:pPr lvl="1" algn="ctr">
              <a:buFontTx/>
              <a:buNone/>
            </a:pPr>
            <a:r>
              <a:rPr lang="en-US" altLang="en-US" sz="2400" dirty="0" err="1">
                <a:latin typeface="Times New Roman" pitchFamily="18" charset="0"/>
                <a:cs typeface="Arial" charset="0"/>
              </a:rPr>
              <a:t>lg</a:t>
            </a:r>
            <a:r>
              <a:rPr lang="en-US" altLang="en-US" sz="2400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sz="2400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sz="2400" dirty="0">
                <a:latin typeface="Times New Roman" pitchFamily="18" charset="0"/>
                <a:cs typeface="Arial" charset="0"/>
              </a:rPr>
              <a:t> + 1) = </a:t>
            </a:r>
            <a:r>
              <a:rPr lang="en-US" altLang="en-US" sz="2400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sz="2400" dirty="0">
                <a:latin typeface="Times New Roman" pitchFamily="18" charset="0"/>
                <a:cs typeface="Arial" charset="0"/>
              </a:rPr>
              <a:t> + 1</a:t>
            </a:r>
          </a:p>
          <a:p>
            <a:pPr lvl="1" algn="ctr">
              <a:buFontTx/>
              <a:buNone/>
            </a:pPr>
            <a:r>
              <a:rPr lang="en-US" altLang="en-US" sz="2400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sz="2400" dirty="0">
                <a:latin typeface="Times New Roman" pitchFamily="18" charset="0"/>
                <a:cs typeface="Arial" charset="0"/>
              </a:rPr>
              <a:t> = </a:t>
            </a:r>
            <a:r>
              <a:rPr lang="en-US" altLang="en-US" sz="2400" dirty="0" err="1">
                <a:latin typeface="Times New Roman" pitchFamily="18" charset="0"/>
                <a:cs typeface="Arial" charset="0"/>
              </a:rPr>
              <a:t>lg</a:t>
            </a:r>
            <a:r>
              <a:rPr lang="en-US" altLang="en-US" sz="2400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sz="2400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sz="2400" dirty="0">
                <a:latin typeface="Times New Roman" pitchFamily="18" charset="0"/>
                <a:cs typeface="Arial" charset="0"/>
              </a:rPr>
              <a:t> + 1) – 1</a:t>
            </a:r>
          </a:p>
        </p:txBody>
      </p:sp>
    </p:spTree>
    <p:extLst>
      <p:ext uri="{BB962C8B-B14F-4D97-AF65-F5344CB8AC3E}">
        <p14:creationId xmlns:p14="http://schemas.microsoft.com/office/powerpoint/2010/main" val="3835277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Definition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10243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Some binary trees with five nodes:</a:t>
            </a:r>
          </a:p>
        </p:txBody>
      </p:sp>
      <p:pic>
        <p:nvPicPr>
          <p:cNvPr id="10244" name="Picture 5" descr="C:\Users\dwharder\Desktop\bb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205038"/>
            <a:ext cx="4608512" cy="356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886439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Logarithmic Height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Lemma</a:t>
            </a:r>
          </a:p>
          <a:p>
            <a:pPr lvl="1">
              <a:buFontTx/>
              <a:buNone/>
            </a:pPr>
            <a:r>
              <a:rPr lang="en-US" altLang="en-US">
                <a:latin typeface="Arial" charset="0"/>
                <a:cs typeface="Arial" charset="0"/>
              </a:rPr>
              <a:t>	</a:t>
            </a:r>
            <a:r>
              <a:rPr lang="en-US" altLang="en-US">
                <a:latin typeface="Times New Roman" pitchFamily="18" charset="0"/>
                <a:cs typeface="Arial" charset="0"/>
              </a:rPr>
              <a:t>lg(</a:t>
            </a:r>
            <a:r>
              <a:rPr lang="en-US" altLang="en-US" i="1">
                <a:latin typeface="Times New Roman" pitchFamily="18" charset="0"/>
                <a:cs typeface="Arial" charset="0"/>
              </a:rPr>
              <a:t>n</a:t>
            </a:r>
            <a:r>
              <a:rPr lang="en-US" altLang="en-US">
                <a:latin typeface="Times New Roman" pitchFamily="18" charset="0"/>
                <a:cs typeface="Arial" charset="0"/>
              </a:rPr>
              <a:t> + 1) – 1 = </a:t>
            </a:r>
            <a:r>
              <a:rPr lang="en-US" altLang="en-US">
                <a:latin typeface="Symbol" pitchFamily="18" charset="2"/>
                <a:cs typeface="Arial" charset="0"/>
              </a:rPr>
              <a:t>Q</a:t>
            </a:r>
            <a:r>
              <a:rPr lang="en-US" altLang="en-US">
                <a:latin typeface="Times New Roman" pitchFamily="18" charset="0"/>
                <a:cs typeface="Arial" charset="0"/>
              </a:rPr>
              <a:t>(ln(</a:t>
            </a:r>
            <a:r>
              <a:rPr lang="en-US" altLang="en-US" i="1">
                <a:latin typeface="Times New Roman" pitchFamily="18" charset="0"/>
                <a:cs typeface="Arial" charset="0"/>
              </a:rPr>
              <a:t>n</a:t>
            </a:r>
            <a:r>
              <a:rPr lang="en-US" altLang="en-US">
                <a:latin typeface="Times New Roman" pitchFamily="18" charset="0"/>
                <a:cs typeface="Arial" charset="0"/>
              </a:rPr>
              <a:t>))</a:t>
            </a:r>
            <a:endParaRPr lang="en-US" alt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Proof</a:t>
            </a:r>
          </a:p>
          <a:p>
            <a:pPr lvl="1">
              <a:buFontTx/>
              <a:buNone/>
            </a:pPr>
            <a:r>
              <a:rPr lang="en-US" altLang="en-US">
                <a:latin typeface="Arial" charset="0"/>
                <a:cs typeface="Arial" charset="0"/>
              </a:rPr>
              <a:t>	</a:t>
            </a:r>
            <a:endParaRPr lang="en-US" altLang="en-US" sz="24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300163" y="2852738"/>
          <a:ext cx="6672262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356000" imgH="812520" progId="Equation.DSMT4">
                  <p:embed/>
                </p:oleObj>
              </mc:Choice>
              <mc:Fallback>
                <p:oleObj name="Equation" r:id="rId3" imgW="4356000" imgH="812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163" y="2852738"/>
                        <a:ext cx="6672262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70840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h</a:t>
            </a:r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 Leaf Nodes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Theorem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perfect binary tree with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Arial" charset="0"/>
                <a:cs typeface="Arial" charset="0"/>
              </a:rPr>
              <a:t> has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Arial" charset="0"/>
                <a:cs typeface="Arial" charset="0"/>
              </a:rPr>
              <a:t> leaf nodes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Proof (by induction):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When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0</a:t>
            </a:r>
            <a:r>
              <a:rPr lang="en-US" altLang="en-US" dirty="0">
                <a:latin typeface="Arial" charset="0"/>
                <a:cs typeface="Arial" charset="0"/>
              </a:rPr>
              <a:t>, there is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0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1</a:t>
            </a:r>
            <a:r>
              <a:rPr lang="en-US" altLang="en-US" dirty="0">
                <a:latin typeface="Arial" charset="0"/>
                <a:cs typeface="Arial" charset="0"/>
              </a:rPr>
              <a:t> leaf node.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Assume that a perfect binary tree of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altLang="en-US" dirty="0">
                <a:latin typeface="Arial" charset="0"/>
                <a:cs typeface="Arial" charset="0"/>
              </a:rPr>
              <a:t>has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Arial" charset="0"/>
                <a:cs typeface="Arial" charset="0"/>
              </a:rPr>
              <a:t> leaf nodes and observe that both sub-trees of a perfect binary tree of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+ 1</a:t>
            </a:r>
            <a:r>
              <a:rPr lang="en-US" altLang="en-US" dirty="0">
                <a:latin typeface="Arial" charset="0"/>
                <a:cs typeface="Arial" charset="0"/>
              </a:rPr>
              <a:t> have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Arial" charset="0"/>
                <a:cs typeface="Arial" charset="0"/>
              </a:rPr>
              <a:t> leaf nodes.</a:t>
            </a: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Consequence:  Over half of the nodes are leaf nodes: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3665538" y="5035550"/>
          <a:ext cx="1322387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36560" imgH="419040" progId="Equation.DSMT4">
                  <p:embed/>
                </p:oleObj>
              </mc:Choice>
              <mc:Fallback>
                <p:oleObj name="Equation" r:id="rId3" imgW="7365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5538" y="5035550"/>
                        <a:ext cx="1322387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889170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The Average Depth of a Node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average depth of a node in a perfect binary tree is</a:t>
            </a:r>
          </a:p>
        </p:txBody>
      </p:sp>
      <p:graphicFrame>
        <p:nvGraphicFramePr>
          <p:cNvPr id="10240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8269096"/>
              </p:ext>
            </p:extLst>
          </p:nvPr>
        </p:nvGraphicFramePr>
        <p:xfrm>
          <a:off x="2328863" y="3708103"/>
          <a:ext cx="5122862" cy="155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352680" imgH="1015920" progId="Equation.DSMT4">
                  <p:embed/>
                </p:oleObj>
              </mc:Choice>
              <mc:Fallback>
                <p:oleObj name="Equation" r:id="rId3" imgW="3352680" imgH="1015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8863" y="3708103"/>
                        <a:ext cx="5122862" cy="155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7" name="Picture 4" descr="aa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363490"/>
            <a:ext cx="666115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7578725" y="2263478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60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3079" name="Text Box 6"/>
          <p:cNvSpPr txBox="1">
            <a:spLocks noChangeArrowheads="1"/>
          </p:cNvSpPr>
          <p:nvPr/>
        </p:nvSpPr>
        <p:spPr bwMode="auto">
          <a:xfrm>
            <a:off x="7578725" y="2679403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60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3080" name="Text Box 6"/>
          <p:cNvSpPr txBox="1">
            <a:spLocks noChangeArrowheads="1"/>
          </p:cNvSpPr>
          <p:nvPr/>
        </p:nvSpPr>
        <p:spPr bwMode="auto">
          <a:xfrm>
            <a:off x="7578725" y="2469853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6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081" name="Text Box 6"/>
          <p:cNvSpPr txBox="1">
            <a:spLocks noChangeArrowheads="1"/>
          </p:cNvSpPr>
          <p:nvPr/>
        </p:nvSpPr>
        <p:spPr bwMode="auto">
          <a:xfrm>
            <a:off x="7578725" y="2888953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60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3082" name="Text Box 6"/>
          <p:cNvSpPr txBox="1">
            <a:spLocks noChangeArrowheads="1"/>
          </p:cNvSpPr>
          <p:nvPr/>
        </p:nvSpPr>
        <p:spPr bwMode="auto">
          <a:xfrm>
            <a:off x="7578725" y="3098503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60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3083" name="Text Box 6"/>
          <p:cNvSpPr txBox="1">
            <a:spLocks noChangeArrowheads="1"/>
          </p:cNvSpPr>
          <p:nvPr/>
        </p:nvSpPr>
        <p:spPr bwMode="auto">
          <a:xfrm>
            <a:off x="7578725" y="3308053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60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3084" name="Text Box 6"/>
          <p:cNvSpPr txBox="1">
            <a:spLocks noChangeArrowheads="1"/>
          </p:cNvSpPr>
          <p:nvPr/>
        </p:nvSpPr>
        <p:spPr bwMode="auto">
          <a:xfrm>
            <a:off x="8305800" y="2263478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altLang="en-US" sz="16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085" name="Text Box 6"/>
          <p:cNvSpPr txBox="1">
            <a:spLocks noChangeArrowheads="1"/>
          </p:cNvSpPr>
          <p:nvPr/>
        </p:nvSpPr>
        <p:spPr bwMode="auto">
          <a:xfrm>
            <a:off x="8305800" y="2679403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altLang="en-US" sz="160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3086" name="Text Box 6"/>
          <p:cNvSpPr txBox="1">
            <a:spLocks noChangeArrowheads="1"/>
          </p:cNvSpPr>
          <p:nvPr/>
        </p:nvSpPr>
        <p:spPr bwMode="auto">
          <a:xfrm>
            <a:off x="8305800" y="2469853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altLang="en-US" sz="160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3087" name="Text Box 6"/>
          <p:cNvSpPr txBox="1">
            <a:spLocks noChangeArrowheads="1"/>
          </p:cNvSpPr>
          <p:nvPr/>
        </p:nvSpPr>
        <p:spPr bwMode="auto">
          <a:xfrm>
            <a:off x="8316913" y="2888953"/>
            <a:ext cx="2873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altLang="en-US" sz="160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3088" name="Text Box 6"/>
          <p:cNvSpPr txBox="1">
            <a:spLocks noChangeArrowheads="1"/>
          </p:cNvSpPr>
          <p:nvPr/>
        </p:nvSpPr>
        <p:spPr bwMode="auto">
          <a:xfrm>
            <a:off x="8215313" y="3098503"/>
            <a:ext cx="3889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altLang="en-US" sz="1600">
                <a:latin typeface="Times New Roman" pitchFamily="18" charset="0"/>
                <a:cs typeface="Times New Roman" pitchFamily="18" charset="0"/>
              </a:rPr>
              <a:t>16</a:t>
            </a:r>
          </a:p>
        </p:txBody>
      </p:sp>
      <p:sp>
        <p:nvSpPr>
          <p:cNvPr id="3089" name="Text Box 6"/>
          <p:cNvSpPr txBox="1">
            <a:spLocks noChangeArrowheads="1"/>
          </p:cNvSpPr>
          <p:nvPr/>
        </p:nvSpPr>
        <p:spPr bwMode="auto">
          <a:xfrm>
            <a:off x="8215313" y="3308053"/>
            <a:ext cx="3889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altLang="en-US" sz="1600">
                <a:latin typeface="Times New Roman" pitchFamily="18" charset="0"/>
                <a:cs typeface="Times New Roman" pitchFamily="18" charset="0"/>
              </a:rPr>
              <a:t>32</a:t>
            </a:r>
          </a:p>
        </p:txBody>
      </p:sp>
      <p:sp>
        <p:nvSpPr>
          <p:cNvPr id="3090" name="Text Box 6"/>
          <p:cNvSpPr txBox="1">
            <a:spLocks noChangeArrowheads="1"/>
          </p:cNvSpPr>
          <p:nvPr/>
        </p:nvSpPr>
        <p:spPr bwMode="auto">
          <a:xfrm>
            <a:off x="7340600" y="1988840"/>
            <a:ext cx="7651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1600" b="1"/>
              <a:t>Depth</a:t>
            </a:r>
          </a:p>
        </p:txBody>
      </p:sp>
      <p:sp>
        <p:nvSpPr>
          <p:cNvPr id="3091" name="Text Box 6"/>
          <p:cNvSpPr txBox="1">
            <a:spLocks noChangeArrowheads="1"/>
          </p:cNvSpPr>
          <p:nvPr/>
        </p:nvSpPr>
        <p:spPr bwMode="auto">
          <a:xfrm>
            <a:off x="8062913" y="1990428"/>
            <a:ext cx="7762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1600" b="1"/>
              <a:t>Count</a:t>
            </a:r>
          </a:p>
        </p:txBody>
      </p:sp>
      <p:sp>
        <p:nvSpPr>
          <p:cNvPr id="20" name="Oval 19"/>
          <p:cNvSpPr/>
          <p:nvPr/>
        </p:nvSpPr>
        <p:spPr>
          <a:xfrm>
            <a:off x="2257425" y="4284365"/>
            <a:ext cx="863600" cy="431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420813" y="4620915"/>
            <a:ext cx="917575" cy="4953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4" name="TextBox 22"/>
          <p:cNvSpPr txBox="1">
            <a:spLocks noChangeArrowheads="1"/>
          </p:cNvSpPr>
          <p:nvPr/>
        </p:nvSpPr>
        <p:spPr bwMode="auto">
          <a:xfrm>
            <a:off x="312738" y="5147965"/>
            <a:ext cx="19542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/>
              <a:t>Number of nodes</a:t>
            </a:r>
          </a:p>
        </p:txBody>
      </p:sp>
      <p:sp>
        <p:nvSpPr>
          <p:cNvPr id="24" name="Oval 23"/>
          <p:cNvSpPr/>
          <p:nvPr/>
        </p:nvSpPr>
        <p:spPr>
          <a:xfrm>
            <a:off x="2230438" y="3636665"/>
            <a:ext cx="863600" cy="75088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681163" y="3968453"/>
            <a:ext cx="576262" cy="1587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7" name="TextBox 28"/>
          <p:cNvSpPr txBox="1">
            <a:spLocks noChangeArrowheads="1"/>
          </p:cNvSpPr>
          <p:nvPr/>
        </p:nvSpPr>
        <p:spPr bwMode="auto">
          <a:xfrm>
            <a:off x="385763" y="3636665"/>
            <a:ext cx="13001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CA" altLang="en-US"/>
              <a:t>Sum of the</a:t>
            </a:r>
          </a:p>
          <a:p>
            <a:pPr algn="ctr" eaLnBrk="1" hangingPunct="1"/>
            <a:r>
              <a:rPr lang="en-CA" altLang="en-US"/>
              <a:t>depths</a:t>
            </a:r>
          </a:p>
        </p:txBody>
      </p:sp>
    </p:spTree>
    <p:extLst>
      <p:ext uri="{BB962C8B-B14F-4D97-AF65-F5344CB8AC3E}">
        <p14:creationId xmlns:p14="http://schemas.microsoft.com/office/powerpoint/2010/main" val="73267325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Applications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Perfect binary trees are considered to be the </a:t>
            </a:r>
            <a:r>
              <a:rPr lang="en-US" altLang="en-US" i="1">
                <a:latin typeface="Arial" charset="0"/>
                <a:cs typeface="Arial" charset="0"/>
              </a:rPr>
              <a:t>ideal</a:t>
            </a:r>
            <a:r>
              <a:rPr lang="en-US" altLang="en-US">
                <a:latin typeface="Arial" charset="0"/>
                <a:cs typeface="Arial" charset="0"/>
              </a:rPr>
              <a:t> case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The height and average depth are both </a:t>
            </a:r>
            <a:r>
              <a:rPr lang="en-US" altLang="en-US">
                <a:latin typeface="Symbol" pitchFamily="18" charset="2"/>
                <a:cs typeface="Arial" charset="0"/>
              </a:rPr>
              <a:t>Q</a:t>
            </a:r>
            <a:r>
              <a:rPr lang="en-US" altLang="en-US">
                <a:latin typeface="Times New Roman" pitchFamily="18" charset="0"/>
                <a:cs typeface="Arial" charset="0"/>
              </a:rPr>
              <a:t>(ln(</a:t>
            </a:r>
            <a:r>
              <a:rPr lang="en-US" altLang="en-US" i="1">
                <a:latin typeface="Times New Roman" pitchFamily="18" charset="0"/>
                <a:cs typeface="Arial" charset="0"/>
              </a:rPr>
              <a:t>n</a:t>
            </a:r>
            <a:r>
              <a:rPr lang="en-US" altLang="en-US">
                <a:latin typeface="Times New Roman" pitchFamily="18" charset="0"/>
                <a:cs typeface="Arial" charset="0"/>
              </a:rPr>
              <a:t>))</a:t>
            </a:r>
          </a:p>
          <a:p>
            <a:pPr>
              <a:buFont typeface="Arial" charset="0"/>
              <a:buNone/>
            </a:pPr>
            <a:endParaRPr lang="en-US" alt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We will attempt to find trees which are as close as possible to perfect binary trees</a:t>
            </a:r>
          </a:p>
        </p:txBody>
      </p:sp>
    </p:spTree>
    <p:extLst>
      <p:ext uri="{BB962C8B-B14F-4D97-AF65-F5344CB8AC3E}">
        <p14:creationId xmlns:p14="http://schemas.microsoft.com/office/powerpoint/2010/main" val="208638534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Summary</a:t>
            </a:r>
            <a:endParaRPr lang="en-US" altLang="en-US" sz="4800">
              <a:latin typeface="Arial" charset="0"/>
              <a:cs typeface="Arial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We have defined perfect binary trees and discussed: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The number of nodes:	</a:t>
            </a:r>
            <a:r>
              <a:rPr lang="en-US" altLang="en-US" i="1">
                <a:latin typeface="Times New Roman" pitchFamily="18" charset="0"/>
                <a:cs typeface="Arial" charset="0"/>
              </a:rPr>
              <a:t>n</a:t>
            </a:r>
            <a:r>
              <a:rPr lang="en-US" altLang="en-US">
                <a:latin typeface="Times New Roman" pitchFamily="18" charset="0"/>
                <a:cs typeface="Arial" charset="0"/>
              </a:rPr>
              <a:t> = 2</a:t>
            </a:r>
            <a:r>
              <a:rPr lang="en-US" altLang="en-US" i="1" baseline="30000"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>
                <a:latin typeface="Times New Roman" pitchFamily="18" charset="0"/>
                <a:cs typeface="Arial" charset="0"/>
              </a:rPr>
              <a:t> + 1</a:t>
            </a:r>
            <a:r>
              <a:rPr lang="en-US" altLang="en-US">
                <a:latin typeface="Times New Roman" pitchFamily="18" charset="0"/>
                <a:cs typeface="Arial" charset="0"/>
              </a:rPr>
              <a:t> – 1</a:t>
            </a:r>
            <a:endParaRPr lang="en-US" altLang="en-US">
              <a:latin typeface="Arial" charset="0"/>
              <a:cs typeface="Arial" charset="0"/>
            </a:endParaRP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The height:		</a:t>
            </a:r>
            <a:r>
              <a:rPr lang="en-US" altLang="en-US">
                <a:latin typeface="Times New Roman" pitchFamily="18" charset="0"/>
                <a:cs typeface="Arial" charset="0"/>
              </a:rPr>
              <a:t>lg(</a:t>
            </a:r>
            <a:r>
              <a:rPr lang="en-US" altLang="en-US" i="1">
                <a:latin typeface="Times New Roman" pitchFamily="18" charset="0"/>
                <a:cs typeface="Arial" charset="0"/>
              </a:rPr>
              <a:t>n</a:t>
            </a:r>
            <a:r>
              <a:rPr lang="en-US" altLang="en-US">
                <a:latin typeface="Times New Roman" pitchFamily="18" charset="0"/>
                <a:cs typeface="Arial" charset="0"/>
              </a:rPr>
              <a:t> + 1) – 1</a:t>
            </a:r>
            <a:endParaRPr lang="en-US" altLang="en-US">
              <a:latin typeface="Arial" charset="0"/>
              <a:cs typeface="Arial" charset="0"/>
            </a:endParaRP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The number of leaves:	</a:t>
            </a:r>
            <a:r>
              <a:rPr lang="en-US" altLang="en-US"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>
                <a:latin typeface="Times New Roman" pitchFamily="18" charset="0"/>
                <a:cs typeface="Arial" charset="0"/>
              </a:rPr>
              <a:t>h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Half the nodes are leaves</a:t>
            </a:r>
          </a:p>
          <a:p>
            <a:pPr lvl="2"/>
            <a:r>
              <a:rPr lang="en-US" altLang="en-US">
                <a:latin typeface="Arial" charset="0"/>
                <a:cs typeface="Arial" charset="0"/>
              </a:rPr>
              <a:t>Average depth is </a:t>
            </a:r>
            <a:r>
              <a:rPr lang="en-US" altLang="en-US">
                <a:latin typeface="Symbol" pitchFamily="18" charset="2"/>
                <a:cs typeface="Arial" charset="0"/>
              </a:rPr>
              <a:t>Q</a:t>
            </a:r>
            <a:r>
              <a:rPr lang="en-US" altLang="en-US">
                <a:latin typeface="Times New Roman" pitchFamily="18" charset="0"/>
                <a:cs typeface="Arial" charset="0"/>
              </a:rPr>
              <a:t>(ln(</a:t>
            </a:r>
            <a:r>
              <a:rPr lang="en-US" altLang="en-US" i="1">
                <a:latin typeface="Times New Roman" pitchFamily="18" charset="0"/>
                <a:cs typeface="Arial" charset="0"/>
              </a:rPr>
              <a:t>n</a:t>
            </a:r>
            <a:r>
              <a:rPr lang="en-US" altLang="en-US">
                <a:latin typeface="Times New Roman" pitchFamily="18" charset="0"/>
                <a:cs typeface="Arial" charset="0"/>
              </a:rPr>
              <a:t>))</a:t>
            </a:r>
            <a:endParaRPr lang="en-US" altLang="en-US">
              <a:latin typeface="Arial" charset="0"/>
              <a:cs typeface="Arial" charset="0"/>
            </a:endParaRP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It is an ideal case</a:t>
            </a:r>
          </a:p>
        </p:txBody>
      </p:sp>
    </p:spTree>
    <p:extLst>
      <p:ext uri="{BB962C8B-B14F-4D97-AF65-F5344CB8AC3E}">
        <p14:creationId xmlns:p14="http://schemas.microsoft.com/office/powerpoint/2010/main" val="200813075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Binary tree</a:t>
            </a:r>
          </a:p>
          <a:p>
            <a:r>
              <a:rPr lang="en-US" altLang="en-US" dirty="0">
                <a:latin typeface="Arial" charset="0"/>
                <a:cs typeface="Arial" charset="0"/>
              </a:rPr>
              <a:t>Perfect binary tree</a:t>
            </a:r>
          </a:p>
          <a:p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Complete binary tree</a:t>
            </a:r>
          </a:p>
          <a:p>
            <a:r>
              <a:rPr lang="en-US" altLang="en-US" dirty="0"/>
              <a:t>Left-child right-sibling binary tree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375924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>
                <a:latin typeface="Arial" charset="0"/>
                <a:cs typeface="Arial" charset="0"/>
              </a:rPr>
              <a:t>Outline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Introducing complete binary trees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Background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Definitions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Examples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Logarithmic height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Array storage</a:t>
            </a:r>
          </a:p>
        </p:txBody>
      </p:sp>
    </p:spTree>
    <p:extLst>
      <p:ext uri="{BB962C8B-B14F-4D97-AF65-F5344CB8AC3E}">
        <p14:creationId xmlns:p14="http://schemas.microsoft.com/office/powerpoint/2010/main" val="184740724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>
                <a:latin typeface="Arial" charset="0"/>
                <a:cs typeface="Arial" charset="0"/>
              </a:rPr>
              <a:t>Background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require binary trees which are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Similar to perfect binary trees, but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Defined for </a:t>
            </a:r>
            <a:r>
              <a:rPr lang="en-US" altLang="zh-CN" dirty="0">
                <a:latin typeface="Arial" charset="0"/>
                <a:cs typeface="Arial" charset="0"/>
              </a:rPr>
              <a:t>any number of nodes</a:t>
            </a:r>
            <a:endParaRPr lang="en-US" altLang="en-US" dirty="0"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72376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>
                <a:latin typeface="Arial" charset="0"/>
                <a:cs typeface="Arial" charset="0"/>
              </a:rPr>
              <a:t>Definition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complete binary tree filled at each depth from left to right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Identical order to that of a breadth-first traversal</a:t>
            </a:r>
          </a:p>
          <a:p>
            <a:pPr>
              <a:buFontTx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9220" name="Picture 6" descr="complete_binary_tree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2565400"/>
            <a:ext cx="5543550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056831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>
                <a:solidFill>
                  <a:srgbClr val="000000"/>
                </a:solidFill>
                <a:latin typeface="Arial" charset="0"/>
                <a:cs typeface="Arial" charset="0"/>
              </a:rPr>
              <a:t>Recursive Definition</a:t>
            </a:r>
            <a:endParaRPr lang="en-US" altLang="en-US" sz="3200">
              <a:latin typeface="Arial" charset="0"/>
              <a:cs typeface="Arial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18488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Recursive definition:  a binary tree with a single node is a complete binary tree of height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h 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= 0 </a:t>
            </a:r>
            <a:r>
              <a:rPr lang="en-US" altLang="en-US" dirty="0">
                <a:latin typeface="Arial" charset="0"/>
                <a:cs typeface="Arial" charset="0"/>
              </a:rPr>
              <a:t>and a complete binary tree of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Arial" charset="0"/>
                <a:cs typeface="Arial" charset="0"/>
              </a:rPr>
              <a:t> is a tree where either: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left sub-tree is a </a:t>
            </a:r>
            <a:r>
              <a:rPr lang="en-US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complete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  <a:r>
              <a:rPr lang="en-US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tree</a:t>
            </a:r>
            <a:r>
              <a:rPr lang="en-US" altLang="en-US" dirty="0">
                <a:latin typeface="Arial" charset="0"/>
                <a:cs typeface="Arial" charset="0"/>
              </a:rPr>
              <a:t> of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dirty="0">
                <a:latin typeface="Arial" charset="0"/>
                <a:cs typeface="Arial" charset="0"/>
              </a:rPr>
              <a:t> and the right sub-tree is a </a:t>
            </a:r>
            <a:r>
              <a:rPr lang="en-US" altLang="en-US" b="1" dirty="0">
                <a:solidFill>
                  <a:schemeClr val="hlink"/>
                </a:solidFill>
                <a:latin typeface="Arial" charset="0"/>
                <a:cs typeface="Arial" charset="0"/>
              </a:rPr>
              <a:t>perfect tree</a:t>
            </a:r>
            <a:r>
              <a:rPr lang="en-US" altLang="en-US" dirty="0">
                <a:latin typeface="Arial" charset="0"/>
                <a:cs typeface="Arial" charset="0"/>
              </a:rPr>
              <a:t> of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2</a:t>
            </a:r>
            <a:r>
              <a:rPr lang="en-US" altLang="en-US" dirty="0">
                <a:latin typeface="Arial" charset="0"/>
                <a:cs typeface="Arial" charset="0"/>
              </a:rPr>
              <a:t>, or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left sub-tree is </a:t>
            </a:r>
            <a:r>
              <a:rPr lang="en-US" altLang="en-US" b="1" dirty="0">
                <a:solidFill>
                  <a:schemeClr val="hlink"/>
                </a:solidFill>
                <a:latin typeface="Arial" charset="0"/>
                <a:cs typeface="Arial" charset="0"/>
              </a:rPr>
              <a:t>perfect tree</a:t>
            </a:r>
            <a:r>
              <a:rPr lang="en-US" altLang="en-US" dirty="0">
                <a:latin typeface="Arial" charset="0"/>
                <a:cs typeface="Arial" charset="0"/>
              </a:rPr>
              <a:t> with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dirty="0">
                <a:latin typeface="Arial" charset="0"/>
                <a:cs typeface="Arial" charset="0"/>
              </a:rPr>
              <a:t> and the right sub-tree is </a:t>
            </a:r>
            <a:r>
              <a:rPr lang="en-US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complete tree</a:t>
            </a:r>
            <a:r>
              <a:rPr lang="en-US" altLang="en-US" dirty="0">
                <a:latin typeface="Arial" charset="0"/>
                <a:cs typeface="Arial" charset="0"/>
              </a:rPr>
              <a:t> with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11268" name="Picture 7" descr="complete_binary_tree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193" y="4011141"/>
            <a:ext cx="648017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6243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Definition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</a:t>
            </a:r>
            <a:r>
              <a:rPr lang="en-US" altLang="en-US" i="1" dirty="0">
                <a:latin typeface="Arial" charset="0"/>
                <a:cs typeface="Arial" charset="0"/>
              </a:rPr>
              <a:t>full</a:t>
            </a:r>
            <a:r>
              <a:rPr lang="en-US" altLang="en-US" dirty="0">
                <a:latin typeface="Arial" charset="0"/>
                <a:cs typeface="Arial" charset="0"/>
              </a:rPr>
              <a:t> node is a node where both the left and right sub-trees are non-empty trees</a:t>
            </a: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sz="18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z="1800" dirty="0">
                <a:latin typeface="Arial" charset="0"/>
                <a:cs typeface="Arial" charset="0"/>
              </a:rPr>
              <a:t>	</a:t>
            </a:r>
            <a:endParaRPr lang="en-US" altLang="en-US" sz="11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Legend: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        full nodes            </a:t>
            </a:r>
            <a:r>
              <a:rPr lang="en-US" altLang="en-US" dirty="0">
                <a:solidFill>
                  <a:schemeClr val="hlink"/>
                </a:solidFill>
                <a:latin typeface="Arial" charset="0"/>
                <a:cs typeface="Arial" charset="0"/>
              </a:rPr>
              <a:t>neither             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>
                <a:solidFill>
                  <a:srgbClr val="008000"/>
                </a:solidFill>
                <a:latin typeface="Arial" charset="0"/>
                <a:cs typeface="Arial" charset="0"/>
              </a:rPr>
              <a:t>leaf nodes</a:t>
            </a:r>
          </a:p>
        </p:txBody>
      </p:sp>
      <p:pic>
        <p:nvPicPr>
          <p:cNvPr id="11268" name="Picture 5" descr="x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2584450"/>
            <a:ext cx="6767513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Oval 6"/>
          <p:cNvSpPr>
            <a:spLocks noChangeArrowheads="1"/>
          </p:cNvSpPr>
          <p:nvPr/>
        </p:nvSpPr>
        <p:spPr bwMode="auto">
          <a:xfrm>
            <a:off x="2600325" y="5130800"/>
            <a:ext cx="215900" cy="215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1800"/>
          </a:p>
        </p:txBody>
      </p:sp>
      <p:sp>
        <p:nvSpPr>
          <p:cNvPr id="11270" name="Oval 7"/>
          <p:cNvSpPr>
            <a:spLocks noChangeArrowheads="1"/>
          </p:cNvSpPr>
          <p:nvPr/>
        </p:nvSpPr>
        <p:spPr bwMode="auto">
          <a:xfrm>
            <a:off x="4068763" y="5141913"/>
            <a:ext cx="215900" cy="2159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1800"/>
          </a:p>
        </p:txBody>
      </p:sp>
      <p:sp>
        <p:nvSpPr>
          <p:cNvPr id="11271" name="Oval 8"/>
          <p:cNvSpPr>
            <a:spLocks noChangeArrowheads="1"/>
          </p:cNvSpPr>
          <p:nvPr/>
        </p:nvSpPr>
        <p:spPr bwMode="auto">
          <a:xfrm>
            <a:off x="6011863" y="5137150"/>
            <a:ext cx="215900" cy="2159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1800"/>
          </a:p>
        </p:txBody>
      </p:sp>
    </p:spTree>
    <p:extLst>
      <p:ext uri="{BB962C8B-B14F-4D97-AF65-F5344CB8AC3E}">
        <p14:creationId xmlns:p14="http://schemas.microsoft.com/office/powerpoint/2010/main" val="151534169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Arial" charset="0"/>
                <a:cs typeface="Arial" charset="0"/>
              </a:rPr>
              <a:t>Height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Theorem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height of a complete binary tree with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Arial" charset="0"/>
                <a:cs typeface="Arial" charset="0"/>
              </a:rPr>
              <a:t> nodes is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⌊</a:t>
            </a:r>
            <a:r>
              <a:rPr lang="en-US" altLang="en-US" dirty="0" err="1">
                <a:latin typeface="Times New Roman" pitchFamily="18" charset="0"/>
                <a:cs typeface="Arial" charset="0"/>
              </a:rPr>
              <a:t>lg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)⌋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Proof: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Base case: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When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1</a:t>
            </a:r>
            <a:r>
              <a:rPr lang="en-US" altLang="en-US" dirty="0">
                <a:latin typeface="Arial" charset="0"/>
                <a:cs typeface="Arial" charset="0"/>
              </a:rPr>
              <a:t> then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⌊</a:t>
            </a:r>
            <a:r>
              <a:rPr lang="en-US" altLang="en-US" dirty="0" err="1">
                <a:latin typeface="Times New Roman" pitchFamily="18" charset="0"/>
                <a:cs typeface="Arial" charset="0"/>
              </a:rPr>
              <a:t>lg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)⌋ = </a:t>
            </a:r>
            <a:r>
              <a:rPr lang="en-US" altLang="en-US" dirty="0">
                <a:solidFill>
                  <a:schemeClr val="hlink"/>
                </a:solidFill>
                <a:latin typeface="Times New Roman" pitchFamily="18" charset="0"/>
                <a:cs typeface="Arial" charset="0"/>
              </a:rPr>
              <a:t>0</a:t>
            </a:r>
            <a:r>
              <a:rPr lang="en-US" altLang="en-US" dirty="0">
                <a:latin typeface="Arial" charset="0"/>
                <a:cs typeface="Arial" charset="0"/>
              </a:rPr>
              <a:t> and a tree with one node is a complete tree with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</a:t>
            </a:r>
            <a:r>
              <a:rPr lang="en-US" altLang="en-US" dirty="0">
                <a:solidFill>
                  <a:schemeClr val="hlink"/>
                </a:solidFill>
                <a:latin typeface="Times New Roman" pitchFamily="18" charset="0"/>
                <a:cs typeface="Arial" charset="0"/>
              </a:rPr>
              <a:t>0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Inductive step: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Assume that a complete tree with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Arial" charset="0"/>
                <a:cs typeface="Arial" charset="0"/>
              </a:rPr>
              <a:t> nodes has height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⌊</a:t>
            </a:r>
            <a:r>
              <a:rPr lang="en-US" altLang="en-US" dirty="0" err="1">
                <a:latin typeface="Times New Roman" pitchFamily="18" charset="0"/>
                <a:cs typeface="Arial" charset="0"/>
              </a:rPr>
              <a:t>lg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)⌋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Must show that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⌊</a:t>
            </a:r>
            <a:r>
              <a:rPr lang="en-US" altLang="en-US" dirty="0" err="1">
                <a:latin typeface="Times New Roman" pitchFamily="18" charset="0"/>
                <a:cs typeface="Arial" charset="0"/>
              </a:rPr>
              <a:t>lg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+ 1)⌋</a:t>
            </a:r>
            <a:r>
              <a:rPr lang="en-US" altLang="en-US" dirty="0">
                <a:latin typeface="Arial" charset="0"/>
                <a:cs typeface="Arial" charset="0"/>
              </a:rPr>
              <a:t> gives the height of a complete tree with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+ 1</a:t>
            </a:r>
            <a:r>
              <a:rPr lang="en-US" altLang="en-US" dirty="0">
                <a:latin typeface="Arial" charset="0"/>
                <a:cs typeface="Arial" charset="0"/>
              </a:rPr>
              <a:t> nodes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Two cases:</a:t>
            </a:r>
          </a:p>
          <a:p>
            <a:pPr lvl="3"/>
            <a:r>
              <a:rPr lang="en-US" altLang="en-US" dirty="0">
                <a:latin typeface="Arial" charset="0"/>
                <a:cs typeface="Arial" charset="0"/>
              </a:rPr>
              <a:t>If the tree with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 </a:t>
            </a:r>
            <a:r>
              <a:rPr lang="en-US" altLang="en-US" dirty="0">
                <a:latin typeface="Arial" charset="0"/>
                <a:cs typeface="Arial" charset="0"/>
              </a:rPr>
              <a:t>nodes is perfect, and</a:t>
            </a:r>
          </a:p>
          <a:p>
            <a:pPr lvl="3"/>
            <a:r>
              <a:rPr lang="en-US" altLang="en-US" dirty="0">
                <a:latin typeface="Arial" charset="0"/>
                <a:cs typeface="Arial" charset="0"/>
              </a:rPr>
              <a:t>If the tree with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Arial" charset="0"/>
                <a:cs typeface="Arial" charset="0"/>
              </a:rPr>
              <a:t> nodes is complete but not perfect</a:t>
            </a:r>
          </a:p>
        </p:txBody>
      </p:sp>
    </p:spTree>
    <p:extLst>
      <p:ext uri="{BB962C8B-B14F-4D97-AF65-F5344CB8AC3E}">
        <p14:creationId xmlns:p14="http://schemas.microsoft.com/office/powerpoint/2010/main" val="290430669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>
                <a:latin typeface="Arial" charset="0"/>
                <a:cs typeface="Arial" charset="0"/>
              </a:rPr>
              <a:t>Height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Case 1 (the tree with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 </a:t>
            </a:r>
            <a:r>
              <a:rPr lang="en-US" altLang="en-US" dirty="0">
                <a:latin typeface="Arial" charset="0"/>
                <a:cs typeface="Arial" charset="0"/>
              </a:rPr>
              <a:t>nodes is perfect):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If it is a perfect tree then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It had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 + 1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dirty="0">
                <a:latin typeface="Arial" charset="0"/>
                <a:cs typeface="Arial" charset="0"/>
              </a:rPr>
              <a:t> nodes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Adding one more node must increase the height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So, the tree with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+1</a:t>
            </a:r>
            <a:r>
              <a:rPr lang="en-US" altLang="en-US" dirty="0">
                <a:latin typeface="Arial" charset="0"/>
                <a:cs typeface="Arial" charset="0"/>
              </a:rPr>
              <a:t> nodes has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h+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1</a:t>
            </a:r>
            <a:r>
              <a:rPr lang="en-US" altLang="en-US" dirty="0">
                <a:latin typeface="Arial" charset="0"/>
                <a:cs typeface="Arial" charset="0"/>
              </a:rPr>
              <a:t> and we have:</a:t>
            </a:r>
          </a:p>
        </p:txBody>
      </p:sp>
      <p:graphicFrame>
        <p:nvGraphicFramePr>
          <p:cNvPr id="102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5452707"/>
              </p:ext>
            </p:extLst>
          </p:nvPr>
        </p:nvGraphicFramePr>
        <p:xfrm>
          <a:off x="2159794" y="3284984"/>
          <a:ext cx="4824412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022560" imgH="304560" progId="Equation.DSMT4">
                  <p:embed/>
                </p:oleObj>
              </mc:Choice>
              <mc:Fallback>
                <p:oleObj name="Equation" r:id="rId3" imgW="30225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794" y="3284984"/>
                        <a:ext cx="4824412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43113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Arial" charset="0"/>
                <a:cs typeface="Arial" charset="0"/>
              </a:rPr>
              <a:t>Height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Case 2 (the tree with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 </a:t>
            </a:r>
            <a:r>
              <a:rPr lang="en-US" altLang="en-US" dirty="0">
                <a:latin typeface="Arial" charset="0"/>
                <a:cs typeface="Arial" charset="0"/>
              </a:rPr>
              <a:t>nodes is complete but not perfect):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If it is not a perfect tree then</a:t>
            </a:r>
          </a:p>
          <a:p>
            <a:pPr lvl="2"/>
            <a:endParaRPr lang="en-US" altLang="en-US" dirty="0">
              <a:latin typeface="Arial" charset="0"/>
              <a:cs typeface="Arial" charset="0"/>
            </a:endParaRPr>
          </a:p>
          <a:p>
            <a:pPr lvl="2"/>
            <a:endParaRPr lang="en-US" altLang="en-US" dirty="0">
              <a:latin typeface="Arial" charset="0"/>
              <a:cs typeface="Arial" charset="0"/>
            </a:endParaRPr>
          </a:p>
          <a:p>
            <a:pPr lvl="2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So, the tree with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+1</a:t>
            </a:r>
            <a:r>
              <a:rPr lang="en-US" altLang="en-US" dirty="0">
                <a:latin typeface="Arial" charset="0"/>
                <a:cs typeface="Arial" charset="0"/>
              </a:rPr>
              <a:t> nodes has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Arial" charset="0"/>
                <a:cs typeface="Arial" charset="0"/>
              </a:rPr>
              <a:t> and we have </a:t>
            </a:r>
            <a:r>
              <a:rPr lang="en-US" altLang="en-US" sz="2000" dirty="0">
                <a:latin typeface="Times New Roman" pitchFamily="18" charset="0"/>
                <a:cs typeface="Arial" charset="0"/>
              </a:rPr>
              <a:t>⌊lg( </a:t>
            </a:r>
            <a:r>
              <a:rPr lang="en-US" altLang="en-US" sz="2000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sz="2000" dirty="0">
                <a:latin typeface="Times New Roman" pitchFamily="18" charset="0"/>
                <a:cs typeface="Arial" charset="0"/>
              </a:rPr>
              <a:t> + 1 )⌋ = </a:t>
            </a:r>
            <a:r>
              <a:rPr lang="en-US" altLang="en-US" sz="2000" i="1" dirty="0">
                <a:latin typeface="Times New Roman" pitchFamily="18" charset="0"/>
                <a:cs typeface="Arial" charset="0"/>
              </a:rPr>
              <a:t>h</a:t>
            </a:r>
            <a:endParaRPr lang="en-US" altLang="en-US" sz="2000" dirty="0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By mathematical induction, the statement must be true for all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≥ 1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2051050" y="2276475"/>
          <a:ext cx="4383088" cy="186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565360" imgH="1091880" progId="Equation.DSMT4">
                  <p:embed/>
                </p:oleObj>
              </mc:Choice>
              <mc:Fallback>
                <p:oleObj name="Equation" r:id="rId3" imgW="2565360" imgH="1091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276475"/>
                        <a:ext cx="4383088" cy="186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577798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Array storage</a:t>
            </a:r>
            <a:endParaRPr lang="en-US" altLang="en-US" sz="3200" dirty="0">
              <a:latin typeface="Arial" charset="0"/>
              <a:cs typeface="Arial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are able to store a complete tree as an array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Traverse the tree in breadth-first order, placing the entries into the array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13316" name="Picture 5" descr="g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613" y="2708275"/>
            <a:ext cx="4656137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876363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Array storage</a:t>
            </a:r>
            <a:endParaRPr lang="en-US" altLang="en-US" sz="3200" dirty="0">
              <a:latin typeface="Arial" charset="0"/>
              <a:cs typeface="Arial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are able to store a complete tree as an array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Traverse the tree in breadth-first order, placing the entries into the array</a:t>
            </a: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14340" name="Picture 12" descr="g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939" y="2708275"/>
            <a:ext cx="6058573" cy="272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901890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Array storage</a:t>
            </a:r>
            <a:endParaRPr lang="en-US" altLang="en-US" sz="3200" dirty="0">
              <a:latin typeface="Arial" charset="0"/>
              <a:cs typeface="Arial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To insert another node while maintaining the complete-binary-tree structure, we must insert into the next array location</a:t>
            </a:r>
          </a:p>
        </p:txBody>
      </p:sp>
      <p:pic>
        <p:nvPicPr>
          <p:cNvPr id="15364" name="Picture 6" descr="g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3057525"/>
            <a:ext cx="889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7" descr="g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3057525"/>
            <a:ext cx="889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13" descr="g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363" y="2708275"/>
            <a:ext cx="5169297" cy="272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862158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Array storage</a:t>
            </a:r>
            <a:endParaRPr lang="en-US" altLang="en-US" sz="3200" dirty="0">
              <a:latin typeface="Arial" charset="0"/>
              <a:cs typeface="Arial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To remove a node while keeping the complete-tree structure, we must remove the last element in the array</a:t>
            </a:r>
          </a:p>
        </p:txBody>
      </p:sp>
      <p:pic>
        <p:nvPicPr>
          <p:cNvPr id="16388" name="Picture 4" descr="g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3051175"/>
            <a:ext cx="6985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5" descr="g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3051175"/>
            <a:ext cx="6985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8" descr="g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363" y="2708275"/>
            <a:ext cx="5170487" cy="272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314627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000" dirty="0">
                <a:solidFill>
                  <a:srgbClr val="000000"/>
                </a:solidFill>
              </a:rPr>
              <a:t>	Leaving the first entry blank yields a bonus:</a:t>
            </a:r>
          </a:p>
          <a:p>
            <a:pPr lvl="1">
              <a:spcBef>
                <a:spcPct val="20000"/>
              </a:spcBef>
              <a:buFont typeface="Arial" charset="0"/>
              <a:buChar char="–"/>
            </a:pPr>
            <a:r>
              <a:rPr lang="en-US" altLang="en-US" dirty="0">
                <a:solidFill>
                  <a:srgbClr val="000000"/>
                </a:solidFill>
              </a:rPr>
              <a:t>The children of the node with index </a:t>
            </a:r>
            <a:r>
              <a:rPr lang="en-US" altLang="en-US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altLang="en-US" dirty="0">
                <a:solidFill>
                  <a:srgbClr val="000000"/>
                </a:solidFill>
              </a:rPr>
              <a:t> are in 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en-US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altLang="en-US" dirty="0">
                <a:solidFill>
                  <a:srgbClr val="000000"/>
                </a:solidFill>
              </a:rPr>
              <a:t> and 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en-US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</a:rPr>
              <a:t> + 1</a:t>
            </a:r>
          </a:p>
          <a:p>
            <a:pPr lvl="1">
              <a:spcBef>
                <a:spcPct val="20000"/>
              </a:spcBef>
              <a:buFont typeface="Arial" charset="0"/>
              <a:buChar char="–"/>
            </a:pPr>
            <a:r>
              <a:rPr lang="en-US" altLang="en-US" dirty="0">
                <a:solidFill>
                  <a:srgbClr val="000000"/>
                </a:solidFill>
              </a:rPr>
              <a:t>The parent of node with index </a:t>
            </a:r>
            <a:r>
              <a:rPr lang="en-US" altLang="en-US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altLang="en-US" dirty="0">
                <a:solidFill>
                  <a:srgbClr val="000000"/>
                </a:solidFill>
              </a:rPr>
              <a:t> is in </a:t>
            </a:r>
            <a:r>
              <a:rPr lang="en-US" altLang="en-US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÷ 2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Array storage</a:t>
            </a:r>
            <a:endParaRPr lang="en-US" altLang="en-US" sz="3200" dirty="0">
              <a:latin typeface="Arial" charset="0"/>
              <a:cs typeface="Arial" charset="0"/>
            </a:endParaRPr>
          </a:p>
        </p:txBody>
      </p:sp>
      <p:pic>
        <p:nvPicPr>
          <p:cNvPr id="17412" name="Picture 7" descr="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2708275"/>
            <a:ext cx="5165725" cy="272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Text Box 8"/>
          <p:cNvSpPr txBox="1">
            <a:spLocks noChangeArrowheads="1"/>
          </p:cNvSpPr>
          <p:nvPr/>
        </p:nvSpPr>
        <p:spPr bwMode="auto">
          <a:xfrm>
            <a:off x="2122488" y="4892675"/>
            <a:ext cx="5545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FF0000"/>
                </a:solidFill>
              </a:rPr>
              <a:t>  </a:t>
            </a:r>
            <a:r>
              <a:rPr lang="en-US" altLang="en-US" sz="900" b="1">
                <a:solidFill>
                  <a:srgbClr val="FF0000"/>
                </a:solidFill>
              </a:rPr>
              <a:t>0       1      2       3       4       5       6       7       8       9     10     11     12     13     14    15     16     17</a:t>
            </a:r>
          </a:p>
        </p:txBody>
      </p:sp>
      <p:sp>
        <p:nvSpPr>
          <p:cNvPr id="2" name="Down Arrow 1"/>
          <p:cNvSpPr/>
          <p:nvPr/>
        </p:nvSpPr>
        <p:spPr>
          <a:xfrm flipV="1">
            <a:off x="2106514" y="5445013"/>
            <a:ext cx="484632" cy="3574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674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000" dirty="0">
                <a:solidFill>
                  <a:srgbClr val="000000"/>
                </a:solidFill>
              </a:rPr>
              <a:t>	Leaving the first entry blank yields a bonus:</a:t>
            </a:r>
          </a:p>
          <a:p>
            <a:pPr lvl="1">
              <a:spcBef>
                <a:spcPct val="20000"/>
              </a:spcBef>
              <a:buFont typeface="Arial" charset="0"/>
              <a:buChar char="–"/>
            </a:pPr>
            <a:r>
              <a:rPr lang="en-US" altLang="en-US" dirty="0">
                <a:solidFill>
                  <a:srgbClr val="000000"/>
                </a:solidFill>
              </a:rPr>
              <a:t>In C++, this simplifies the calculations:</a:t>
            </a:r>
            <a:endParaRPr lang="en-US" alt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Array storage</a:t>
            </a:r>
            <a:endParaRPr lang="en-US" altLang="en-US" sz="3200" dirty="0">
              <a:latin typeface="Arial" charset="0"/>
              <a:cs typeface="Arial" charset="0"/>
            </a:endParaRPr>
          </a:p>
        </p:txBody>
      </p:sp>
      <p:pic>
        <p:nvPicPr>
          <p:cNvPr id="17412" name="Picture 7" descr="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2708275"/>
            <a:ext cx="5165725" cy="272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Text Box 8"/>
          <p:cNvSpPr txBox="1">
            <a:spLocks noChangeArrowheads="1"/>
          </p:cNvSpPr>
          <p:nvPr/>
        </p:nvSpPr>
        <p:spPr bwMode="auto">
          <a:xfrm>
            <a:off x="2122488" y="4892675"/>
            <a:ext cx="5545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FF0000"/>
                </a:solidFill>
              </a:rPr>
              <a:t>  </a:t>
            </a:r>
            <a:r>
              <a:rPr lang="en-US" altLang="en-US" sz="900" b="1">
                <a:solidFill>
                  <a:srgbClr val="FF0000"/>
                </a:solidFill>
              </a:rPr>
              <a:t>0       1      2       3       4       5       6       7       8       9     10     11     12     13     14    15     16     17</a:t>
            </a:r>
          </a:p>
        </p:txBody>
      </p:sp>
      <p:sp>
        <p:nvSpPr>
          <p:cNvPr id="2" name="Rectangle 1"/>
          <p:cNvSpPr/>
          <p:nvPr/>
        </p:nvSpPr>
        <p:spPr>
          <a:xfrm>
            <a:off x="5381710" y="1988840"/>
            <a:ext cx="34387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parent = k &gt;&gt; 1;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left_child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k &lt;&lt; 1;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right_child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left_child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1;</a:t>
            </a:r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43929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7" descr="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2700338"/>
            <a:ext cx="5165725" cy="272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Array storage</a:t>
            </a:r>
            <a:endParaRPr lang="en-US" altLang="en-US" sz="3200" dirty="0">
              <a:latin typeface="Arial" charset="0"/>
              <a:cs typeface="Arial" charset="0"/>
            </a:endParaRP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For example, node 10 has index </a:t>
            </a:r>
            <a:r>
              <a:rPr lang="en-US" altLang="en-US">
                <a:solidFill>
                  <a:srgbClr val="FF0000"/>
                </a:solidFill>
                <a:latin typeface="Arial" charset="0"/>
                <a:cs typeface="Arial" charset="0"/>
              </a:rPr>
              <a:t>5</a:t>
            </a:r>
            <a:r>
              <a:rPr lang="en-US" altLang="en-US">
                <a:latin typeface="Arial" charset="0"/>
                <a:cs typeface="Arial" charset="0"/>
              </a:rPr>
              <a:t>: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Its children 13 and 23 have indices </a:t>
            </a:r>
            <a:r>
              <a:rPr lang="en-US" altLang="en-US">
                <a:solidFill>
                  <a:srgbClr val="00B0F0"/>
                </a:solidFill>
                <a:latin typeface="Arial" charset="0"/>
                <a:cs typeface="Arial" charset="0"/>
              </a:rPr>
              <a:t>10 </a:t>
            </a:r>
            <a:r>
              <a:rPr lang="en-US" altLang="en-US">
                <a:latin typeface="Arial" charset="0"/>
                <a:cs typeface="Arial" charset="0"/>
              </a:rPr>
              <a:t>and </a:t>
            </a:r>
            <a:r>
              <a:rPr lang="en-US" altLang="en-US">
                <a:solidFill>
                  <a:srgbClr val="00B0F0"/>
                </a:solidFill>
                <a:latin typeface="Arial" charset="0"/>
                <a:cs typeface="Arial" charset="0"/>
              </a:rPr>
              <a:t>11</a:t>
            </a:r>
            <a:r>
              <a:rPr lang="en-US" altLang="en-US">
                <a:latin typeface="Arial" charset="0"/>
                <a:cs typeface="Arial" charset="0"/>
              </a:rPr>
              <a:t>, respectively</a:t>
            </a:r>
          </a:p>
        </p:txBody>
      </p:sp>
      <p:pic>
        <p:nvPicPr>
          <p:cNvPr id="18437" name="Picture 5" descr="g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3055938"/>
            <a:ext cx="889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6" descr="g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3055938"/>
            <a:ext cx="889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3813175" y="3757613"/>
            <a:ext cx="500063" cy="5000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2122488" y="4884738"/>
            <a:ext cx="5545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FF0000"/>
                </a:solidFill>
              </a:rPr>
              <a:t>  </a:t>
            </a:r>
            <a:r>
              <a:rPr lang="en-US" altLang="en-US" sz="900" b="1"/>
              <a:t>0       1      </a:t>
            </a:r>
            <a:r>
              <a:rPr lang="en-US" altLang="en-US" sz="900" b="1">
                <a:solidFill>
                  <a:srgbClr val="0070C0"/>
                </a:solidFill>
              </a:rPr>
              <a:t>2   </a:t>
            </a:r>
            <a:r>
              <a:rPr lang="en-US" altLang="en-US" sz="900" b="1">
                <a:solidFill>
                  <a:srgbClr val="FF0000"/>
                </a:solidFill>
              </a:rPr>
              <a:t>    </a:t>
            </a:r>
            <a:r>
              <a:rPr lang="en-US" altLang="en-US" sz="900" b="1"/>
              <a:t>3       4       </a:t>
            </a:r>
            <a:r>
              <a:rPr lang="en-US" altLang="en-US" sz="900" b="1">
                <a:solidFill>
                  <a:srgbClr val="FF0000"/>
                </a:solidFill>
              </a:rPr>
              <a:t>5       </a:t>
            </a:r>
            <a:r>
              <a:rPr lang="en-US" altLang="en-US" sz="900" b="1"/>
              <a:t>6       7       8       9     </a:t>
            </a:r>
            <a:r>
              <a:rPr lang="en-US" altLang="en-US" sz="900" b="1">
                <a:solidFill>
                  <a:srgbClr val="00B0F0"/>
                </a:solidFill>
              </a:rPr>
              <a:t>10     11     </a:t>
            </a:r>
            <a:r>
              <a:rPr lang="en-US" altLang="en-US" sz="900" b="1"/>
              <a:t>12     13     14    15     16     17</a:t>
            </a:r>
          </a:p>
        </p:txBody>
      </p:sp>
      <p:sp>
        <p:nvSpPr>
          <p:cNvPr id="9" name="Oval 8"/>
          <p:cNvSpPr/>
          <p:nvPr/>
        </p:nvSpPr>
        <p:spPr>
          <a:xfrm>
            <a:off x="3586163" y="5060950"/>
            <a:ext cx="333375" cy="3286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4991100" y="5060950"/>
            <a:ext cx="333375" cy="32861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5276850" y="5060950"/>
            <a:ext cx="333375" cy="32861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3492500" y="4327525"/>
            <a:ext cx="500063" cy="50006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4157663" y="4327525"/>
            <a:ext cx="500062" cy="50006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735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Definition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17663"/>
            <a:ext cx="8229600" cy="45259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An </a:t>
            </a:r>
            <a:r>
              <a:rPr lang="en-US" altLang="en-US" i="1" dirty="0">
                <a:latin typeface="Arial" charset="0"/>
                <a:cs typeface="Arial" charset="0"/>
              </a:rPr>
              <a:t>empty node</a:t>
            </a:r>
            <a:r>
              <a:rPr lang="en-US" altLang="en-US" dirty="0">
                <a:latin typeface="Arial" charset="0"/>
                <a:cs typeface="Arial" charset="0"/>
              </a:rPr>
              <a:t> or a </a:t>
            </a:r>
            <a:r>
              <a:rPr lang="en-US" altLang="en-US" i="1" dirty="0">
                <a:latin typeface="Arial" charset="0"/>
                <a:cs typeface="Arial" charset="0"/>
              </a:rPr>
              <a:t>null sub-tree</a:t>
            </a:r>
            <a:r>
              <a:rPr lang="en-US" altLang="en-US" dirty="0">
                <a:latin typeface="Arial" charset="0"/>
                <a:cs typeface="Arial" charset="0"/>
              </a:rPr>
              <a:t>  is any location where a new leaf node could be appended</a:t>
            </a:r>
          </a:p>
          <a:p>
            <a:pPr>
              <a:buFontTx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12292" name="Picture 5" descr="x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2581275"/>
            <a:ext cx="6767513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011728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7" descr="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2700338"/>
            <a:ext cx="5165725" cy="272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Array storage</a:t>
            </a:r>
            <a:endParaRPr lang="en-US" altLang="en-US" sz="3200" dirty="0">
              <a:latin typeface="Arial" charset="0"/>
              <a:cs typeface="Arial" charset="0"/>
            </a:endParaRP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example, node 10 has index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5</a:t>
            </a:r>
            <a:r>
              <a:rPr lang="en-US" altLang="en-US" dirty="0">
                <a:latin typeface="Arial" charset="0"/>
                <a:cs typeface="Arial" charset="0"/>
              </a:rPr>
              <a:t>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Its children 13 and 23 have indices </a:t>
            </a:r>
            <a:r>
              <a:rPr lang="en-US" altLang="en-US" dirty="0">
                <a:solidFill>
                  <a:srgbClr val="00B0F0"/>
                </a:solidFill>
                <a:latin typeface="Arial" charset="0"/>
                <a:cs typeface="Arial" charset="0"/>
              </a:rPr>
              <a:t>10 </a:t>
            </a:r>
            <a:r>
              <a:rPr lang="en-US" altLang="en-US" dirty="0">
                <a:latin typeface="Arial" charset="0"/>
                <a:cs typeface="Arial" charset="0"/>
              </a:rPr>
              <a:t>and </a:t>
            </a:r>
            <a:r>
              <a:rPr lang="en-US" altLang="en-US" dirty="0">
                <a:solidFill>
                  <a:srgbClr val="00B0F0"/>
                </a:solidFill>
                <a:latin typeface="Arial" charset="0"/>
                <a:cs typeface="Arial" charset="0"/>
              </a:rPr>
              <a:t>11</a:t>
            </a:r>
            <a:r>
              <a:rPr lang="en-US" altLang="en-US" dirty="0">
                <a:latin typeface="Arial" charset="0"/>
                <a:cs typeface="Arial" charset="0"/>
              </a:rPr>
              <a:t>, respectively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Its parent is node 9 with index 5/2 = </a:t>
            </a:r>
            <a:r>
              <a:rPr lang="en-US" altLang="en-US" b="1" dirty="0">
                <a:solidFill>
                  <a:srgbClr val="FF00FF"/>
                </a:solidFill>
                <a:latin typeface="Arial" charset="0"/>
                <a:cs typeface="Arial" charset="0"/>
              </a:rPr>
              <a:t>2</a:t>
            </a:r>
            <a:endParaRPr lang="en-US" altLang="en-US" b="1" dirty="0">
              <a:solidFill>
                <a:srgbClr val="FF00FF"/>
              </a:solidFill>
              <a:latin typeface="Times New Roman" pitchFamily="18" charset="0"/>
              <a:cs typeface="Arial" charset="0"/>
            </a:endParaRPr>
          </a:p>
        </p:txBody>
      </p:sp>
      <p:pic>
        <p:nvPicPr>
          <p:cNvPr id="19461" name="Picture 5" descr="g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3055938"/>
            <a:ext cx="889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6" descr="g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3055938"/>
            <a:ext cx="889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3813175" y="3757613"/>
            <a:ext cx="500063" cy="5000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2122488" y="4884738"/>
            <a:ext cx="5545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FF0000"/>
                </a:solidFill>
              </a:rPr>
              <a:t>  </a:t>
            </a:r>
            <a:r>
              <a:rPr lang="en-US" altLang="en-US" sz="900" b="1"/>
              <a:t>0       1      </a:t>
            </a:r>
            <a:r>
              <a:rPr lang="en-US" altLang="en-US" sz="900" b="1">
                <a:solidFill>
                  <a:srgbClr val="FF00FF"/>
                </a:solidFill>
              </a:rPr>
              <a:t>2</a:t>
            </a:r>
            <a:r>
              <a:rPr lang="en-US" altLang="en-US" sz="900" b="1">
                <a:solidFill>
                  <a:srgbClr val="0070C0"/>
                </a:solidFill>
              </a:rPr>
              <a:t>   </a:t>
            </a:r>
            <a:r>
              <a:rPr lang="en-US" altLang="en-US" sz="900" b="1">
                <a:solidFill>
                  <a:srgbClr val="FF0000"/>
                </a:solidFill>
              </a:rPr>
              <a:t>    </a:t>
            </a:r>
            <a:r>
              <a:rPr lang="en-US" altLang="en-US" sz="900" b="1"/>
              <a:t>3       4       </a:t>
            </a:r>
            <a:r>
              <a:rPr lang="en-US" altLang="en-US" sz="900" b="1">
                <a:solidFill>
                  <a:srgbClr val="FF0000"/>
                </a:solidFill>
              </a:rPr>
              <a:t>5       </a:t>
            </a:r>
            <a:r>
              <a:rPr lang="en-US" altLang="en-US" sz="900" b="1"/>
              <a:t>6       7       8       9     10     11     12     13     14    15     16     17</a:t>
            </a:r>
          </a:p>
        </p:txBody>
      </p:sp>
      <p:sp>
        <p:nvSpPr>
          <p:cNvPr id="9" name="Oval 8"/>
          <p:cNvSpPr/>
          <p:nvPr/>
        </p:nvSpPr>
        <p:spPr>
          <a:xfrm>
            <a:off x="3586163" y="5060950"/>
            <a:ext cx="333375" cy="3286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2732088" y="5060950"/>
            <a:ext cx="333375" cy="328613"/>
          </a:xfrm>
          <a:prstGeom prst="ellips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3167063" y="3189288"/>
            <a:ext cx="500062" cy="500062"/>
          </a:xfrm>
          <a:prstGeom prst="ellips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375362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Array storage</a:t>
            </a:r>
            <a:endParaRPr lang="en-US" altLang="en-US" sz="3200" dirty="0">
              <a:latin typeface="Arial" charset="0"/>
              <a:cs typeface="Arial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Question: why not store any binary tree as an array in this way?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There is a significant potential for a lot of wasted memory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Consider this tree with 12 nodes would require an array of size 32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Adding a child to node K doubles the required memory 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20484" name="Picture 16" descr="b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8" y="3644900"/>
            <a:ext cx="5705475" cy="217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1574800" y="4684713"/>
            <a:ext cx="5487988" cy="569912"/>
            <a:chOff x="1574800" y="4684713"/>
            <a:chExt cx="5487988" cy="569912"/>
          </a:xfrm>
        </p:grpSpPr>
        <p:sp>
          <p:nvSpPr>
            <p:cNvPr id="6" name="Oval 5"/>
            <p:cNvSpPr/>
            <p:nvPr/>
          </p:nvSpPr>
          <p:spPr>
            <a:xfrm>
              <a:off x="1735138" y="4684713"/>
              <a:ext cx="214312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11" name="Oval 10"/>
            <p:cNvSpPr/>
            <p:nvPr/>
          </p:nvSpPr>
          <p:spPr>
            <a:xfrm>
              <a:off x="3144838" y="4684713"/>
              <a:ext cx="214312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13" name="Oval 12"/>
            <p:cNvSpPr/>
            <p:nvPr/>
          </p:nvSpPr>
          <p:spPr>
            <a:xfrm>
              <a:off x="4545013" y="4684713"/>
              <a:ext cx="214312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14" name="Oval 13"/>
            <p:cNvSpPr/>
            <p:nvPr/>
          </p:nvSpPr>
          <p:spPr>
            <a:xfrm>
              <a:off x="5245100" y="4684713"/>
              <a:ext cx="214313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15" name="Oval 14"/>
            <p:cNvSpPr/>
            <p:nvPr/>
          </p:nvSpPr>
          <p:spPr>
            <a:xfrm>
              <a:off x="5964238" y="4684713"/>
              <a:ext cx="214312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17" name="Oval 16"/>
            <p:cNvSpPr/>
            <p:nvPr/>
          </p:nvSpPr>
          <p:spPr>
            <a:xfrm>
              <a:off x="1574800" y="5040313"/>
              <a:ext cx="214313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52" name="Oval 51"/>
            <p:cNvSpPr/>
            <p:nvPr/>
          </p:nvSpPr>
          <p:spPr>
            <a:xfrm>
              <a:off x="1931988" y="5040313"/>
              <a:ext cx="214312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53" name="Oval 52"/>
            <p:cNvSpPr/>
            <p:nvPr/>
          </p:nvSpPr>
          <p:spPr>
            <a:xfrm>
              <a:off x="2290763" y="5040313"/>
              <a:ext cx="214312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54" name="Oval 53"/>
            <p:cNvSpPr/>
            <p:nvPr/>
          </p:nvSpPr>
          <p:spPr>
            <a:xfrm>
              <a:off x="2649538" y="5040313"/>
              <a:ext cx="214312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55" name="Oval 54"/>
            <p:cNvSpPr/>
            <p:nvPr/>
          </p:nvSpPr>
          <p:spPr>
            <a:xfrm>
              <a:off x="2994025" y="5040313"/>
              <a:ext cx="214313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56" name="Oval 55"/>
            <p:cNvSpPr/>
            <p:nvPr/>
          </p:nvSpPr>
          <p:spPr>
            <a:xfrm>
              <a:off x="3352800" y="5040313"/>
              <a:ext cx="214313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58" name="Oval 57"/>
            <p:cNvSpPr/>
            <p:nvPr/>
          </p:nvSpPr>
          <p:spPr>
            <a:xfrm>
              <a:off x="4071938" y="5040313"/>
              <a:ext cx="214312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59" name="Oval 58"/>
            <p:cNvSpPr/>
            <p:nvPr/>
          </p:nvSpPr>
          <p:spPr>
            <a:xfrm>
              <a:off x="4406900" y="5040313"/>
              <a:ext cx="214313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60" name="Oval 59"/>
            <p:cNvSpPr/>
            <p:nvPr/>
          </p:nvSpPr>
          <p:spPr>
            <a:xfrm>
              <a:off x="4748213" y="5040313"/>
              <a:ext cx="214312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61" name="Oval 60"/>
            <p:cNvSpPr/>
            <p:nvPr/>
          </p:nvSpPr>
          <p:spPr>
            <a:xfrm>
              <a:off x="5097463" y="5040313"/>
              <a:ext cx="214312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62" name="Oval 61"/>
            <p:cNvSpPr/>
            <p:nvPr/>
          </p:nvSpPr>
          <p:spPr>
            <a:xfrm>
              <a:off x="5443538" y="5040313"/>
              <a:ext cx="214312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63" name="Oval 62"/>
            <p:cNvSpPr/>
            <p:nvPr/>
          </p:nvSpPr>
          <p:spPr>
            <a:xfrm>
              <a:off x="5816600" y="5040313"/>
              <a:ext cx="214313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64" name="Oval 63"/>
            <p:cNvSpPr/>
            <p:nvPr/>
          </p:nvSpPr>
          <p:spPr>
            <a:xfrm>
              <a:off x="6162675" y="5040313"/>
              <a:ext cx="214313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66" name="Oval 65"/>
            <p:cNvSpPr/>
            <p:nvPr/>
          </p:nvSpPr>
          <p:spPr>
            <a:xfrm>
              <a:off x="6848475" y="5040313"/>
              <a:ext cx="214313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831267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13" descr="bb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1125538"/>
            <a:ext cx="6624638" cy="458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Array storage</a:t>
            </a:r>
            <a:endParaRPr lang="en-US" altLang="en-US" sz="3200" dirty="0">
              <a:latin typeface="Arial" charset="0"/>
              <a:cs typeface="Arial" charset="0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 the worst case, an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exponential</a:t>
            </a:r>
            <a:b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</a:b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amount of memory</a:t>
            </a:r>
            <a:r>
              <a:rPr lang="en-US" altLang="en-US" dirty="0">
                <a:latin typeface="Arial" charset="0"/>
                <a:cs typeface="Arial" charset="0"/>
              </a:rPr>
              <a:t> is required</a:t>
            </a: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These nodes would be stored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in entries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1</a:t>
            </a:r>
            <a:r>
              <a:rPr lang="en-US" altLang="en-US" dirty="0">
                <a:latin typeface="Arial" charset="0"/>
                <a:cs typeface="Arial" charset="0"/>
              </a:rPr>
              <a:t>,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3</a:t>
            </a:r>
            <a:r>
              <a:rPr lang="en-US" altLang="en-US" dirty="0">
                <a:latin typeface="Arial" charset="0"/>
                <a:cs typeface="Arial" charset="0"/>
              </a:rPr>
              <a:t>,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6</a:t>
            </a:r>
            <a:r>
              <a:rPr lang="en-US" altLang="en-US" dirty="0">
                <a:latin typeface="Arial" charset="0"/>
                <a:cs typeface="Arial" charset="0"/>
              </a:rPr>
              <a:t>,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13</a:t>
            </a:r>
            <a:r>
              <a:rPr lang="en-US" altLang="en-US" dirty="0">
                <a:latin typeface="Arial" charset="0"/>
                <a:cs typeface="Arial" charset="0"/>
              </a:rPr>
              <a:t>,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26</a:t>
            </a:r>
            <a:r>
              <a:rPr lang="en-US" altLang="en-US" dirty="0">
                <a:latin typeface="Arial" charset="0"/>
                <a:cs typeface="Arial" charset="0"/>
              </a:rPr>
              <a:t>,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52</a:t>
            </a:r>
            <a:r>
              <a:rPr lang="en-US" altLang="en-US" dirty="0">
                <a:latin typeface="Arial" charset="0"/>
                <a:cs typeface="Arial" charset="0"/>
              </a:rPr>
              <a:t>,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105</a:t>
            </a:r>
          </a:p>
        </p:txBody>
      </p:sp>
      <p:sp>
        <p:nvSpPr>
          <p:cNvPr id="21509" name="Line 14"/>
          <p:cNvSpPr>
            <a:spLocks noChangeShapeType="1"/>
          </p:cNvSpPr>
          <p:nvPr/>
        </p:nvSpPr>
        <p:spPr bwMode="auto">
          <a:xfrm>
            <a:off x="6157913" y="5157788"/>
            <a:ext cx="503237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1510" name="Line 15"/>
          <p:cNvSpPr>
            <a:spLocks noChangeShapeType="1"/>
          </p:cNvSpPr>
          <p:nvPr/>
        </p:nvSpPr>
        <p:spPr bwMode="auto">
          <a:xfrm flipH="1">
            <a:off x="3997325" y="4510088"/>
            <a:ext cx="1727200" cy="1081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1511" name="Line 16"/>
          <p:cNvSpPr>
            <a:spLocks noChangeShapeType="1"/>
          </p:cNvSpPr>
          <p:nvPr/>
        </p:nvSpPr>
        <p:spPr bwMode="auto">
          <a:xfrm flipH="1">
            <a:off x="2700338" y="3860800"/>
            <a:ext cx="3168650" cy="1728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1512" name="Line 17"/>
          <p:cNvSpPr>
            <a:spLocks noChangeShapeType="1"/>
          </p:cNvSpPr>
          <p:nvPr/>
        </p:nvSpPr>
        <p:spPr bwMode="auto">
          <a:xfrm flipH="1">
            <a:off x="2052638" y="3284538"/>
            <a:ext cx="4105275" cy="2305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1513" name="Line 18"/>
          <p:cNvSpPr>
            <a:spLocks noChangeShapeType="1"/>
          </p:cNvSpPr>
          <p:nvPr/>
        </p:nvSpPr>
        <p:spPr bwMode="auto">
          <a:xfrm flipH="1">
            <a:off x="1692275" y="2708275"/>
            <a:ext cx="3889375" cy="2881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195632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>
                <a:latin typeface="Arial" charset="0"/>
                <a:cs typeface="Arial" charset="0"/>
              </a:rPr>
              <a:t>Summary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In this topic, we have covered the concept of a complete binary tree: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A useful relaxation of the concept of a perfect binary tree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It has a compact array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234720065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Binary tree</a:t>
            </a:r>
          </a:p>
          <a:p>
            <a:r>
              <a:rPr lang="en-US" altLang="en-US" dirty="0">
                <a:latin typeface="Arial" charset="0"/>
                <a:cs typeface="Arial" charset="0"/>
              </a:rPr>
              <a:t>Perfect binary tree</a:t>
            </a:r>
          </a:p>
          <a:p>
            <a:r>
              <a:rPr lang="en-US" altLang="en-US" dirty="0">
                <a:latin typeface="Arial" charset="0"/>
                <a:cs typeface="Arial" charset="0"/>
              </a:rPr>
              <a:t>Complete binary tree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Left-child right-sibling binary tree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47240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Background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US" altLang="en-US" dirty="0"/>
              <a:t>	Our simple tree data structure is node-based where children are stored as a linked list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Is it possible to store a general tree as a binary tree?</a:t>
            </a:r>
          </a:p>
        </p:txBody>
      </p:sp>
    </p:spTree>
    <p:extLst>
      <p:ext uri="{BB962C8B-B14F-4D97-AF65-F5344CB8AC3E}">
        <p14:creationId xmlns:p14="http://schemas.microsoft.com/office/powerpoint/2010/main" val="294230543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Idea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US" altLang="en-US" dirty="0"/>
              <a:t>	Consider the following:</a:t>
            </a:r>
          </a:p>
          <a:p>
            <a:pPr lvl="1"/>
            <a:r>
              <a:rPr lang="en-US" altLang="en-US" dirty="0"/>
              <a:t>The first child of each node is its left sub-tree</a:t>
            </a: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en-US" dirty="0"/>
              <a:t>The next sibling of each node is in its right sub-tree</a:t>
            </a:r>
          </a:p>
          <a:p>
            <a:pPr lvl="1"/>
            <a:endParaRPr lang="en-US" altLang="en-US" dirty="0"/>
          </a:p>
          <a:p>
            <a:pPr marL="360363" indent="-360363">
              <a:buNone/>
            </a:pPr>
            <a:r>
              <a:rPr lang="en-US" altLang="en-US" dirty="0"/>
              <a:t>	This is called a left-child—right-sibling binary tree</a:t>
            </a:r>
          </a:p>
        </p:txBody>
      </p:sp>
    </p:spTree>
    <p:extLst>
      <p:ext uri="{BB962C8B-B14F-4D97-AF65-F5344CB8AC3E}">
        <p14:creationId xmlns:p14="http://schemas.microsoft.com/office/powerpoint/2010/main" val="236797603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US" altLang="en-US" dirty="0"/>
              <a:t>	Consider this general tree</a:t>
            </a:r>
          </a:p>
        </p:txBody>
      </p:sp>
      <p:pic>
        <p:nvPicPr>
          <p:cNvPr id="82946" name="Picture 2" descr="A general tree where the root A has four children:  B, C, D, E.&#10;B has no children.&#10;C has three children F, G, H.&#10;D has two children I, J.&#10;E has four children K, L, M, N.&#10;F has two children O, P.&#10;I has one child Q.&#10;K has one child R.&#10;M has two children S, T.&#10;P ans one child U.&#10;Q has two children V, W.&#10;T has three children X, Y, Z." title="A general 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492896"/>
            <a:ext cx="5255616" cy="257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alt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70827108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2" name="Picture 4" descr="A has left child B.&#10;B has right child C, which has right child D, which as right child E." title="A binary tre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464" y="1772816"/>
            <a:ext cx="4860032" cy="486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Example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CA" altLang="en-US" dirty="0"/>
              <a:t>	B, the first child of A, is the left child of A</a:t>
            </a:r>
          </a:p>
          <a:p>
            <a:pPr>
              <a:buFont typeface="Arial" pitchFamily="34" charset="0"/>
              <a:buNone/>
            </a:pPr>
            <a:endParaRPr lang="en-CA" altLang="en-US" dirty="0"/>
          </a:p>
          <a:p>
            <a:pPr>
              <a:buFont typeface="Arial" pitchFamily="34" charset="0"/>
              <a:buNone/>
            </a:pPr>
            <a:r>
              <a:rPr lang="en-CA" altLang="en-US" dirty="0"/>
              <a:t>	For the three siblings C, D, E:</a:t>
            </a:r>
          </a:p>
          <a:p>
            <a:pPr lvl="1"/>
            <a:r>
              <a:rPr lang="en-CA" altLang="en-US" dirty="0"/>
              <a:t>C is the right sub-tree of B</a:t>
            </a:r>
          </a:p>
          <a:p>
            <a:pPr lvl="1"/>
            <a:r>
              <a:rPr lang="en-CA" altLang="en-US" dirty="0"/>
              <a:t>D is the right sub-tree of C</a:t>
            </a:r>
          </a:p>
          <a:p>
            <a:pPr lvl="1"/>
            <a:r>
              <a:rPr lang="en-CA" altLang="en-US" dirty="0"/>
              <a:t>E is the right sub-tree of D</a:t>
            </a:r>
          </a:p>
        </p:txBody>
      </p:sp>
      <p:pic>
        <p:nvPicPr>
          <p:cNvPr id="11" name="Picture 2" descr="A general tree where the root A has four children:  B, C, D, E.&#10;B has no children.&#10;C has three children F, G, H.&#10;D has two children I, J.&#10;E has four children K, L, M, N.&#10;F has two children O, P.&#10;I has one child Q.&#10;K has one child R.&#10;M has two children S, T.&#10;P ans one child U.&#10;Q has two children V, W.&#10;T has three children X, Y, Z." title="A general tree (from page 4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358088"/>
            <a:ext cx="4608512" cy="225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29991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dded to the binary tree on the previous page,&#10;C has a left child F, which has a right child G, which has a right child H." title="A binary tre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464" y="1772816"/>
            <a:ext cx="4860032" cy="486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Example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CA" altLang="en-US" dirty="0"/>
              <a:t>	B has no children, so it’s left sub-tree is empty</a:t>
            </a:r>
          </a:p>
          <a:p>
            <a:pPr>
              <a:buFont typeface="Arial" pitchFamily="34" charset="0"/>
              <a:buNone/>
            </a:pPr>
            <a:endParaRPr lang="en-CA" altLang="en-US" dirty="0"/>
          </a:p>
          <a:p>
            <a:pPr>
              <a:buFont typeface="Arial" pitchFamily="34" charset="0"/>
              <a:buNone/>
            </a:pPr>
            <a:r>
              <a:rPr lang="en-CA" altLang="en-US" dirty="0"/>
              <a:t>	F, the first child of C, is the left sub-tree of C</a:t>
            </a:r>
            <a:br>
              <a:rPr lang="en-CA" altLang="en-US" dirty="0"/>
            </a:br>
            <a:endParaRPr lang="en-CA" altLang="en-US" dirty="0"/>
          </a:p>
          <a:p>
            <a:pPr>
              <a:buFont typeface="Arial" pitchFamily="34" charset="0"/>
              <a:buNone/>
            </a:pPr>
            <a:r>
              <a:rPr lang="en-CA" altLang="en-US" dirty="0"/>
              <a:t>	For the next two siblings:</a:t>
            </a:r>
          </a:p>
          <a:p>
            <a:pPr lvl="1"/>
            <a:r>
              <a:rPr lang="en-CA" altLang="en-US" dirty="0"/>
              <a:t>G is the right sub-tree of F</a:t>
            </a:r>
          </a:p>
          <a:p>
            <a:pPr lvl="1"/>
            <a:r>
              <a:rPr lang="en-CA" altLang="en-US" dirty="0"/>
              <a:t>H is the right sub-tree of G</a:t>
            </a:r>
          </a:p>
        </p:txBody>
      </p:sp>
      <p:pic>
        <p:nvPicPr>
          <p:cNvPr id="7" name="Picture 2" descr="A general tree where the root A has four children:  B, C, D, E.&#10;B has no children.&#10;C has three children F, G, H.&#10;D has two children I, J.&#10;E has four children K, L, M, N.&#10;F has two children O, P.&#10;I has one child Q.&#10;K has one child R.&#10;M has two children S, T.&#10;P ans one child U.&#10;Q has two children V, W.&#10;T has three children X, Y, Z." title="A general tree (from page 4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358088"/>
            <a:ext cx="4608512" cy="225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12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7" descr="x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8" y="2579688"/>
            <a:ext cx="6769100" cy="206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Definition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</a:t>
            </a:r>
            <a:r>
              <a:rPr lang="en-US" altLang="en-US" i="1" dirty="0">
                <a:solidFill>
                  <a:srgbClr val="FF0000"/>
                </a:solidFill>
                <a:latin typeface="Arial" charset="0"/>
                <a:cs typeface="Arial" charset="0"/>
              </a:rPr>
              <a:t>full binary tree</a:t>
            </a:r>
            <a:r>
              <a:rPr lang="en-US" altLang="en-US" dirty="0">
                <a:latin typeface="Arial" charset="0"/>
                <a:cs typeface="Arial" charset="0"/>
              </a:rPr>
              <a:t> is where each node is: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 full node, or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 leaf node</a:t>
            </a: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These have applications in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Expression trees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Huffman encoding</a:t>
            </a:r>
          </a:p>
        </p:txBody>
      </p:sp>
    </p:spTree>
    <p:extLst>
      <p:ext uri="{BB962C8B-B14F-4D97-AF65-F5344CB8AC3E}">
        <p14:creationId xmlns:p14="http://schemas.microsoft.com/office/powerpoint/2010/main" val="203559998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Added to the binary tree on the previous page:&#10;D has a left child I which has a right child J." title="A binary tre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464" y="1772816"/>
            <a:ext cx="4860032" cy="486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Example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CA" altLang="en-US" dirty="0"/>
              <a:t>	I, the first child of D, is the left child of D</a:t>
            </a:r>
          </a:p>
          <a:p>
            <a:pPr>
              <a:buFont typeface="Arial" pitchFamily="34" charset="0"/>
              <a:buNone/>
            </a:pPr>
            <a:endParaRPr lang="en-CA" altLang="en-US" dirty="0"/>
          </a:p>
          <a:p>
            <a:pPr>
              <a:buFont typeface="Arial" pitchFamily="34" charset="0"/>
              <a:buNone/>
            </a:pPr>
            <a:r>
              <a:rPr lang="en-CA" altLang="en-US" dirty="0"/>
              <a:t>	Its sibling J is the right sub-tree of I</a:t>
            </a:r>
          </a:p>
        </p:txBody>
      </p:sp>
      <p:pic>
        <p:nvPicPr>
          <p:cNvPr id="7" name="Picture 2" descr="A general tree where the root A has four children:  B, C, D, E.&#10;B has no children.&#10;C has three children F, G, H.&#10;D has two children I, J.&#10;E has four children K, L, M, N.&#10;F has two children O, P.&#10;I has one child Q.&#10;K has one child R.&#10;M has two children S, T.&#10;P ans one child U.&#10;Q has two children V, W.&#10;T has three children X, Y, Z." title="A general tree (from page 4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358088"/>
            <a:ext cx="4608512" cy="225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81316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Added to the binary tree on the previous page,&#10;E has a left child K, which has a right child L, which has a right child M, which has a right child N." title="A binary tre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464" y="1772816"/>
            <a:ext cx="4860032" cy="486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Example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CA" altLang="en-US" dirty="0"/>
              <a:t>	Similarly, the four children of E start with K forming</a:t>
            </a:r>
            <a:br>
              <a:rPr lang="en-CA" altLang="en-US" dirty="0"/>
            </a:br>
            <a:r>
              <a:rPr lang="en-CA" altLang="en-US" dirty="0"/>
              <a:t>the left sub-tree of E and its three siblings form</a:t>
            </a:r>
            <a:br>
              <a:rPr lang="en-CA" altLang="en-US" dirty="0"/>
            </a:br>
            <a:r>
              <a:rPr lang="en-CA" altLang="en-US" dirty="0"/>
              <a:t>a chain along the </a:t>
            </a:r>
            <a:r>
              <a:rPr lang="en-US" altLang="zh-CN" dirty="0"/>
              <a:t>right </a:t>
            </a:r>
            <a:r>
              <a:rPr lang="en-CA" altLang="en-US" dirty="0"/>
              <a:t>sub-trees</a:t>
            </a:r>
          </a:p>
        </p:txBody>
      </p:sp>
      <p:pic>
        <p:nvPicPr>
          <p:cNvPr id="7" name="Picture 2" descr="A general tree where the root A has four children:  B, C, D, E.&#10;B has no children.&#10;C has three children F, G, H.&#10;D has two children I, J.&#10;E has four children K, L, M, N.&#10;F has two children O, P.&#10;I has one child Q.&#10;K has one child R.&#10;M has two children S, T.&#10;P ans one child U.&#10;Q has two children V, W.&#10;T has three children X, Y, Z." title="A general tree (from page 4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358088"/>
            <a:ext cx="4608512" cy="225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554589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Example</a:t>
            </a:r>
          </a:p>
        </p:txBody>
      </p:sp>
      <p:pic>
        <p:nvPicPr>
          <p:cNvPr id="5" name="Picture 3" descr="Added to the binary tree from the previous page:&#10;&#10;The children of F are marked as O being the left child of F, and P being the right child of O.&#10;U, the child of P, is marked as the left child of P.&#10;Q, the child of I, is marked as the left child of I.&#10;The children of Q are marked as V being the left child of Q and W being the right child of V.&#10;R, the child of K, is marked as the left child of K.&#10;The children of M are marked as S being the left child of M and T being the right child of T.&#10;The children of T are marked as X being the left child of T, Y being the right child of X, and Z being the right child of Z." title="A binary tre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464" y="1772816"/>
            <a:ext cx="4860032" cy="486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A general tree where the root A has four children:  B, C, D, E.&#10;B has no children.&#10;C has three children F, G, H.&#10;D has two children I, J.&#10;E has four children K, L, M, N.&#10;F has two children O, P.&#10;I has one child Q.&#10;K has one child R.&#10;M has two children S, T.&#10;P ans one child U.&#10;Q has two children V, W.&#10;T has three children X, Y, Z." title="A general tree (from page 4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358088"/>
            <a:ext cx="4608512" cy="225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316759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Example</a:t>
            </a:r>
          </a:p>
        </p:txBody>
      </p:sp>
      <p:pic>
        <p:nvPicPr>
          <p:cNvPr id="5" name="Picture 3" descr="Those nodes with no children (being those nodes in the representation with no left sub-tree) are B, O, U, G, H, V, W, J, R, L, S, N, X, Y, and Z." title="A binary tre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464" y="1772816"/>
            <a:ext cx="4860032" cy="486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dwharder\Desktop\a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358088"/>
            <a:ext cx="4608512" cy="225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6768336" y="2092773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4103856" y="3232869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4115888" y="3989045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4872064" y="3232869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5244136" y="3604941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5628240" y="3989045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6000312" y="4361117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6768152" y="3616973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7152256" y="3988861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7908432" y="3988861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8664608" y="4745037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7908431" y="5501213"/>
            <a:ext cx="43200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/>
          <p:cNvSpPr/>
          <p:nvPr/>
        </p:nvSpPr>
        <p:spPr>
          <a:xfrm>
            <a:off x="8292351" y="5897165"/>
            <a:ext cx="432000" cy="43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/>
          <p:cNvSpPr/>
          <p:nvPr/>
        </p:nvSpPr>
        <p:spPr>
          <a:xfrm>
            <a:off x="8676271" y="6269053"/>
            <a:ext cx="43200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/>
          <p:cNvSpPr/>
          <p:nvPr/>
        </p:nvSpPr>
        <p:spPr>
          <a:xfrm>
            <a:off x="4380040" y="6209260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Oval 22"/>
          <p:cNvSpPr/>
          <p:nvPr/>
        </p:nvSpPr>
        <p:spPr>
          <a:xfrm>
            <a:off x="3923927" y="6209260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Oval 23"/>
          <p:cNvSpPr/>
          <p:nvPr/>
        </p:nvSpPr>
        <p:spPr>
          <a:xfrm>
            <a:off x="3443750" y="6209260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Oval 24"/>
          <p:cNvSpPr/>
          <p:nvPr/>
        </p:nvSpPr>
        <p:spPr>
          <a:xfrm>
            <a:off x="2027656" y="6209260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Oval 25"/>
          <p:cNvSpPr/>
          <p:nvPr/>
        </p:nvSpPr>
        <p:spPr>
          <a:xfrm>
            <a:off x="623594" y="6209260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Oval 26"/>
          <p:cNvSpPr/>
          <p:nvPr/>
        </p:nvSpPr>
        <p:spPr>
          <a:xfrm>
            <a:off x="1559696" y="6209260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/>
          <p:cNvSpPr/>
          <p:nvPr/>
        </p:nvSpPr>
        <p:spPr>
          <a:xfrm>
            <a:off x="155448" y="5741117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/>
          <p:cNvSpPr/>
          <p:nvPr/>
        </p:nvSpPr>
        <p:spPr>
          <a:xfrm>
            <a:off x="2735703" y="5741116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/>
          <p:cNvSpPr/>
          <p:nvPr/>
        </p:nvSpPr>
        <p:spPr>
          <a:xfrm>
            <a:off x="3443751" y="5741115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Oval 30"/>
          <p:cNvSpPr/>
          <p:nvPr/>
        </p:nvSpPr>
        <p:spPr>
          <a:xfrm>
            <a:off x="4151983" y="5273157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Oval 31"/>
          <p:cNvSpPr/>
          <p:nvPr/>
        </p:nvSpPr>
        <p:spPr>
          <a:xfrm>
            <a:off x="3203848" y="5273157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Oval 32"/>
          <p:cNvSpPr/>
          <p:nvPr/>
        </p:nvSpPr>
        <p:spPr>
          <a:xfrm>
            <a:off x="2267745" y="5273157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Oval 33"/>
          <p:cNvSpPr/>
          <p:nvPr/>
        </p:nvSpPr>
        <p:spPr>
          <a:xfrm>
            <a:off x="1331642" y="5273157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Oval 34"/>
          <p:cNvSpPr/>
          <p:nvPr/>
        </p:nvSpPr>
        <p:spPr>
          <a:xfrm>
            <a:off x="851648" y="5273157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Oval 35"/>
          <p:cNvSpPr/>
          <p:nvPr/>
        </p:nvSpPr>
        <p:spPr>
          <a:xfrm>
            <a:off x="335560" y="4805012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/>
          <p:cNvSpPr/>
          <p:nvPr/>
        </p:nvSpPr>
        <p:spPr>
          <a:xfrm>
            <a:off x="7908248" y="4745037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CA" altLang="en-US" dirty="0"/>
              <a:t>	An empty left sub-tree indicates no children</a:t>
            </a:r>
          </a:p>
        </p:txBody>
      </p:sp>
    </p:spTree>
    <p:extLst>
      <p:ext uri="{BB962C8B-B14F-4D97-AF65-F5344CB8AC3E}">
        <p14:creationId xmlns:p14="http://schemas.microsoft.com/office/powerpoint/2010/main" val="266005299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Those children with no subsequent siblings are represented as having no right sub-tree, including A (the root), U, P, H, W, Q, J, E, R, N, T and Z." title="A binary tre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464" y="1767363"/>
            <a:ext cx="4860032" cy="486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Example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CA" altLang="en-US" dirty="0"/>
              <a:t>	An empty right sub-tree indicates the node is</a:t>
            </a:r>
            <a:br>
              <a:rPr lang="en-CA" altLang="en-US" dirty="0"/>
            </a:br>
            <a:r>
              <a:rPr lang="en-CA" altLang="en-US" dirty="0"/>
              <a:t>the last of its siblings</a:t>
            </a:r>
          </a:p>
          <a:p>
            <a:pPr lvl="1"/>
            <a:r>
              <a:rPr lang="en-CA" altLang="en-US" dirty="0"/>
              <a:t>The root node, has no siblings</a:t>
            </a:r>
          </a:p>
        </p:txBody>
      </p:sp>
      <p:pic>
        <p:nvPicPr>
          <p:cNvPr id="7" name="Picture 2" descr="C:\Users\dwharder\Desktop\a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352635"/>
            <a:ext cx="4608512" cy="225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7152256" y="1715248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4499992" y="3587456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4115888" y="3983592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5244136" y="3599488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6000128" y="3599488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6000312" y="4355664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6768152" y="3611520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7152256" y="3983408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7908432" y="3227416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8664608" y="4739584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/>
          <p:cNvSpPr/>
          <p:nvPr/>
        </p:nvSpPr>
        <p:spPr>
          <a:xfrm>
            <a:off x="8676271" y="6263600"/>
            <a:ext cx="43200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/>
          <p:cNvSpPr/>
          <p:nvPr/>
        </p:nvSpPr>
        <p:spPr>
          <a:xfrm>
            <a:off x="4380040" y="6203807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Oval 24"/>
          <p:cNvSpPr/>
          <p:nvPr/>
        </p:nvSpPr>
        <p:spPr>
          <a:xfrm>
            <a:off x="2027656" y="6203807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Oval 25"/>
          <p:cNvSpPr/>
          <p:nvPr/>
        </p:nvSpPr>
        <p:spPr>
          <a:xfrm>
            <a:off x="623594" y="6203807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Oval 26"/>
          <p:cNvSpPr/>
          <p:nvPr/>
        </p:nvSpPr>
        <p:spPr>
          <a:xfrm>
            <a:off x="1799599" y="5735664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/>
          <p:cNvSpPr/>
          <p:nvPr/>
        </p:nvSpPr>
        <p:spPr>
          <a:xfrm>
            <a:off x="611560" y="5735664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/>
          <p:cNvSpPr/>
          <p:nvPr/>
        </p:nvSpPr>
        <p:spPr>
          <a:xfrm>
            <a:off x="2735703" y="5735663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/>
          <p:cNvSpPr/>
          <p:nvPr/>
        </p:nvSpPr>
        <p:spPr>
          <a:xfrm>
            <a:off x="3911895" y="5735662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Oval 30"/>
          <p:cNvSpPr/>
          <p:nvPr/>
        </p:nvSpPr>
        <p:spPr>
          <a:xfrm>
            <a:off x="4151983" y="5267704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Oval 32"/>
          <p:cNvSpPr/>
          <p:nvPr/>
        </p:nvSpPr>
        <p:spPr>
          <a:xfrm>
            <a:off x="2267745" y="5267704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Oval 33"/>
          <p:cNvSpPr/>
          <p:nvPr/>
        </p:nvSpPr>
        <p:spPr>
          <a:xfrm>
            <a:off x="1331642" y="5267704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Oval 34"/>
          <p:cNvSpPr/>
          <p:nvPr/>
        </p:nvSpPr>
        <p:spPr>
          <a:xfrm>
            <a:off x="1883639" y="4331600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Oval 35"/>
          <p:cNvSpPr/>
          <p:nvPr/>
        </p:nvSpPr>
        <p:spPr>
          <a:xfrm>
            <a:off x="3443936" y="4799559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/>
          <p:cNvSpPr/>
          <p:nvPr/>
        </p:nvSpPr>
        <p:spPr>
          <a:xfrm>
            <a:off x="8292352" y="5123688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442060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Transformation</a:t>
            </a:r>
          </a:p>
        </p:txBody>
      </p:sp>
      <p:sp>
        <p:nvSpPr>
          <p:cNvPr id="1536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CA" altLang="en-US" dirty="0"/>
              <a:t>	The transformation of a general tree into a left-child right-sibling binary tree has been called the Knuth transform</a:t>
            </a:r>
          </a:p>
          <a:p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85291289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dwharder\Desktop\a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460" y="4077072"/>
            <a:ext cx="3172492" cy="155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Those children with no subsequent siblings are represented as having no right sub-tree, including A (the root), U, P, H, W, Q, J, E, R, N, T and Z." title="A binary tre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464" y="2276872"/>
            <a:ext cx="4176000" cy="41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Traversals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7188" indent="-357188">
              <a:buNone/>
            </a:pPr>
            <a:r>
              <a:rPr lang="en-CA" dirty="0"/>
              <a:t>	A </a:t>
            </a:r>
            <a:r>
              <a:rPr lang="en-CA" dirty="0">
                <a:solidFill>
                  <a:srgbClr val="FF0000"/>
                </a:solidFill>
              </a:rPr>
              <a:t>pre-order</a:t>
            </a:r>
            <a:r>
              <a:rPr lang="en-CA" dirty="0"/>
              <a:t> traversal of the original tree is identical</a:t>
            </a:r>
            <a:br>
              <a:rPr lang="en-CA" dirty="0"/>
            </a:br>
            <a:r>
              <a:rPr lang="en-CA" dirty="0"/>
              <a:t>to the </a:t>
            </a:r>
            <a:r>
              <a:rPr lang="en-CA" dirty="0">
                <a:solidFill>
                  <a:srgbClr val="FF0000"/>
                </a:solidFill>
              </a:rPr>
              <a:t>pre-order</a:t>
            </a:r>
            <a:r>
              <a:rPr lang="en-CA" dirty="0"/>
              <a:t> traversal of the Knuth transform</a:t>
            </a:r>
          </a:p>
          <a:p>
            <a:pPr marL="357188" indent="-357188">
              <a:buNone/>
            </a:pPr>
            <a:r>
              <a:rPr lang="en-CA" sz="1600" dirty="0"/>
              <a:t>		A B C F O P U G H D I Q V W J E K R L M S T X Y Z N</a:t>
            </a:r>
          </a:p>
          <a:p>
            <a:pPr marL="357188" indent="-357188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5862079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dwharder\Desktop\a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460" y="4077072"/>
            <a:ext cx="3172492" cy="155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Those children with no subsequent siblings are represented as having no right sub-tree, including A (the root), U, P, H, W, Q, J, E, R, N, T and Z." title="A binary tre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464" y="2276872"/>
            <a:ext cx="4176000" cy="41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Traversals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7188" indent="-357188">
              <a:buNone/>
            </a:pPr>
            <a:r>
              <a:rPr lang="en-CA" altLang="zh-CN" dirty="0"/>
              <a:t>	A </a:t>
            </a:r>
            <a:r>
              <a:rPr lang="en-CA" altLang="zh-CN" dirty="0">
                <a:solidFill>
                  <a:srgbClr val="FF0000"/>
                </a:solidFill>
              </a:rPr>
              <a:t>post-order</a:t>
            </a:r>
            <a:r>
              <a:rPr lang="en-CA" altLang="zh-CN" dirty="0"/>
              <a:t> traversal of the original tree is identical</a:t>
            </a:r>
            <a:br>
              <a:rPr lang="en-CA" altLang="zh-CN" dirty="0"/>
            </a:br>
            <a:r>
              <a:rPr lang="en-CA" altLang="zh-CN" dirty="0"/>
              <a:t>to the </a:t>
            </a:r>
            <a:r>
              <a:rPr lang="en-CA" altLang="zh-CN" dirty="0">
                <a:solidFill>
                  <a:srgbClr val="FF0000"/>
                </a:solidFill>
              </a:rPr>
              <a:t>in-order</a:t>
            </a:r>
            <a:r>
              <a:rPr lang="en-CA" altLang="zh-CN" dirty="0"/>
              <a:t> traversal of the Knuth transform</a:t>
            </a:r>
            <a:endParaRPr lang="en-CA" altLang="zh-CN" sz="1200" dirty="0">
              <a:solidFill>
                <a:prstClr val="black"/>
              </a:solidFill>
            </a:endParaRPr>
          </a:p>
          <a:p>
            <a:pPr marL="357188" indent="-357188">
              <a:buNone/>
            </a:pPr>
            <a:r>
              <a:rPr lang="en-CA" altLang="zh-CN" sz="1200" dirty="0">
                <a:solidFill>
                  <a:prstClr val="black"/>
                </a:solidFill>
              </a:rPr>
              <a:t>		</a:t>
            </a:r>
            <a:r>
              <a:rPr lang="en-CA" altLang="zh-CN" sz="1600" dirty="0">
                <a:solidFill>
                  <a:prstClr val="black"/>
                </a:solidFill>
              </a:rPr>
              <a:t>B O U P F G H C V W Q I J D R K L S X Y Z T M N E A </a:t>
            </a:r>
          </a:p>
          <a:p>
            <a:pPr marL="357188" indent="-357188">
              <a:buNone/>
            </a:pPr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329984896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has children E and B&#10;B has children F and C.&#10;F has children O and G.&#10;O has a right child P.&#10;P has  a left child U.&#10;G has a right child H.&#10;C has children I and D.&#10;I has children Q and J.&#10;Q has a left child V.&#10;V has a right child W.&#10;D has a left child K.&#10;K has children R and L.&#10;L has a right child M.&#10;M has children S and N.&#10;S has a right child T.&#10;T has a left child X.&#10;X has a right child Y.&#10;Y has a right child Z." title="A forest as a binary tree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1" y="2636120"/>
            <a:ext cx="4176464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Forests</a:t>
            </a:r>
          </a:p>
        </p:txBody>
      </p:sp>
      <p:sp>
        <p:nvSpPr>
          <p:cNvPr id="1536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CA" altLang="en-US" dirty="0"/>
              <a:t>	A forest can be stored in this representation as follows:</a:t>
            </a:r>
          </a:p>
          <a:p>
            <a:pPr lvl="1"/>
            <a:r>
              <a:rPr lang="en-CA" altLang="en-US" dirty="0"/>
              <a:t>Choose one of the roots of the trees as the root of the binary tree</a:t>
            </a:r>
          </a:p>
          <a:p>
            <a:pPr lvl="1"/>
            <a:r>
              <a:rPr lang="en-CA" altLang="en-US" dirty="0"/>
              <a:t>Let each subsequent root of a tree be a right child of the previous root</a:t>
            </a:r>
          </a:p>
          <a:p>
            <a:pPr lvl="1"/>
            <a:r>
              <a:rPr lang="en-CA" altLang="en-US" dirty="0"/>
              <a:t>This is the binary-tree representation of this forest</a:t>
            </a:r>
          </a:p>
          <a:p>
            <a:pPr lvl="1"/>
            <a:r>
              <a:rPr lang="en-CA" altLang="en-US" dirty="0"/>
              <a:t>Think of the roots as siblings of each other</a:t>
            </a:r>
          </a:p>
          <a:p>
            <a:pPr lvl="1"/>
            <a:endParaRPr lang="en-CA" altLang="en-US" dirty="0"/>
          </a:p>
        </p:txBody>
      </p:sp>
      <p:pic>
        <p:nvPicPr>
          <p:cNvPr id="1028" name="Picture 4" descr="A forest of four trees:&#10;First tree, A has a child E.&#10;Second tree has a root B with children F, G, and H.&#10;F has two children O and P, and P has a child U.&#10;Third tree has a root C with two children I and J.&#10;I has a child Q, and Q has children V and W.&#10;Fourth tree has a root D with children K, L, M and N.&#10;K has a child R.&#10;M has children S and T.&#10;T has children X, Y and Z." title="A fores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725144"/>
            <a:ext cx="4341491" cy="1553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198970" y="4992156"/>
            <a:ext cx="3816424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ounded Rectangle 7"/>
          <p:cNvSpPr/>
          <p:nvPr/>
        </p:nvSpPr>
        <p:spPr>
          <a:xfrm rot="2746128">
            <a:off x="6849354" y="3370186"/>
            <a:ext cx="1924058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726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Implementation</a:t>
            </a:r>
          </a:p>
        </p:txBody>
      </p:sp>
      <p:sp>
        <p:nvSpPr>
          <p:cNvPr id="1536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CA" altLang="en-US" dirty="0"/>
              <a:t>	The class is similar to that of a binary tree</a:t>
            </a:r>
          </a:p>
          <a:p>
            <a:pPr>
              <a:buFont typeface="Arial" pitchFamily="34" charset="0"/>
              <a:buNone/>
            </a:pPr>
            <a:endParaRPr lang="en-CA" altLang="en-US" dirty="0"/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template &lt;typename Type&gt;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private: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Type element;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*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first_child_tree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*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next_sibling_tree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public: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*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first_child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*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next_sibling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// ...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};</a:t>
            </a:r>
          </a:p>
          <a:p>
            <a:pPr>
              <a:buFont typeface="Arial" pitchFamily="34" charset="0"/>
              <a:buNone/>
            </a:pPr>
            <a:endParaRPr lang="en-CA" altLang="en-US" dirty="0"/>
          </a:p>
          <a:p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14775381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16250</TotalTime>
  <Words>4859</Words>
  <Application>Microsoft Office PowerPoint</Application>
  <PresentationFormat>全屏显示(4:3)</PresentationFormat>
  <Paragraphs>786</Paragraphs>
  <Slides>108</Slides>
  <Notes>69</Notes>
  <HiddenSlides>29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108</vt:i4>
      </vt:variant>
    </vt:vector>
  </HeadingPairs>
  <TitlesOfParts>
    <vt:vector size="117" baseType="lpstr">
      <vt:lpstr>Courier</vt:lpstr>
      <vt:lpstr>Arial</vt:lpstr>
      <vt:lpstr>Calibri</vt:lpstr>
      <vt:lpstr>Consolas</vt:lpstr>
      <vt:lpstr>Courier New</vt:lpstr>
      <vt:lpstr>Symbol</vt:lpstr>
      <vt:lpstr>Times New Roman</vt:lpstr>
      <vt:lpstr>Custom Design</vt:lpstr>
      <vt:lpstr>Equation</vt:lpstr>
      <vt:lpstr>CS101 Data Structures</vt:lpstr>
      <vt:lpstr>Orders of DFS traversal</vt:lpstr>
      <vt:lpstr>Outline</vt:lpstr>
      <vt:lpstr>Outline</vt:lpstr>
      <vt:lpstr>Definition</vt:lpstr>
      <vt:lpstr>Definition</vt:lpstr>
      <vt:lpstr>Definition</vt:lpstr>
      <vt:lpstr>Definition</vt:lpstr>
      <vt:lpstr>Definition</vt:lpstr>
      <vt:lpstr>Binary Node Class</vt:lpstr>
      <vt:lpstr>Binary Node Class</vt:lpstr>
      <vt:lpstr>Binary Node Class</vt:lpstr>
      <vt:lpstr>Binary Node Class</vt:lpstr>
      <vt:lpstr>Size</vt:lpstr>
      <vt:lpstr>Height</vt:lpstr>
      <vt:lpstr>Clear</vt:lpstr>
      <vt:lpstr>Run Times</vt:lpstr>
      <vt:lpstr>Run Times</vt:lpstr>
      <vt:lpstr>Application:  Ropes</vt:lpstr>
      <vt:lpstr>Application:  Ropes</vt:lpstr>
      <vt:lpstr>Application:  Ropes</vt:lpstr>
      <vt:lpstr>Application:  Ropes</vt:lpstr>
      <vt:lpstr>Application:  Ropes</vt:lpstr>
      <vt:lpstr>Application:  Ropes</vt:lpstr>
      <vt:lpstr>Application:  Ropes</vt:lpstr>
      <vt:lpstr>Application:  Expression Trees</vt:lpstr>
      <vt:lpstr>Application:  Expression Trees</vt:lpstr>
      <vt:lpstr>Application:  Expression Trees</vt:lpstr>
      <vt:lpstr>Application:  Expression Trees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Summary</vt:lpstr>
      <vt:lpstr>Usage Notes</vt:lpstr>
      <vt:lpstr>Outline</vt:lpstr>
      <vt:lpstr>Outline</vt:lpstr>
      <vt:lpstr>Definition</vt:lpstr>
      <vt:lpstr>Definition</vt:lpstr>
      <vt:lpstr>Examples</vt:lpstr>
      <vt:lpstr>Examples</vt:lpstr>
      <vt:lpstr>Examples</vt:lpstr>
      <vt:lpstr>Theorems</vt:lpstr>
      <vt:lpstr>2h + 1 – 1 Nodes</vt:lpstr>
      <vt:lpstr>2h + 1 – 1 Nodes</vt:lpstr>
      <vt:lpstr>2h + 1 – 1 Nodes</vt:lpstr>
      <vt:lpstr>2h + 1 – 1 Nodes</vt:lpstr>
      <vt:lpstr>2h + 1 – 1 Nodes</vt:lpstr>
      <vt:lpstr>2h + 1 – 1 Nodes</vt:lpstr>
      <vt:lpstr>Logarithmic Height</vt:lpstr>
      <vt:lpstr>Logarithmic Height</vt:lpstr>
      <vt:lpstr>2h Leaf Nodes</vt:lpstr>
      <vt:lpstr>The Average Depth of a Node</vt:lpstr>
      <vt:lpstr>Applications</vt:lpstr>
      <vt:lpstr>Summary</vt:lpstr>
      <vt:lpstr>Outline</vt:lpstr>
      <vt:lpstr>Outline</vt:lpstr>
      <vt:lpstr>Background</vt:lpstr>
      <vt:lpstr>Definition</vt:lpstr>
      <vt:lpstr>Recursive Definition</vt:lpstr>
      <vt:lpstr>Height</vt:lpstr>
      <vt:lpstr>Height</vt:lpstr>
      <vt:lpstr>Height</vt:lpstr>
      <vt:lpstr>Array storage</vt:lpstr>
      <vt:lpstr>Array storage</vt:lpstr>
      <vt:lpstr>Array storage</vt:lpstr>
      <vt:lpstr>Array storage</vt:lpstr>
      <vt:lpstr>Array storage</vt:lpstr>
      <vt:lpstr>Array storage</vt:lpstr>
      <vt:lpstr>Array storage</vt:lpstr>
      <vt:lpstr>Array storage</vt:lpstr>
      <vt:lpstr>Array storage</vt:lpstr>
      <vt:lpstr>Array storage</vt:lpstr>
      <vt:lpstr>Summary</vt:lpstr>
      <vt:lpstr>Outline</vt:lpstr>
      <vt:lpstr>Background</vt:lpstr>
      <vt:lpstr>The Idea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Transformation</vt:lpstr>
      <vt:lpstr>Traversals</vt:lpstr>
      <vt:lpstr>Traversals</vt:lpstr>
      <vt:lpstr>Forests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Summary</vt:lpstr>
      <vt:lpstr>References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ECE 250 Algorithms and Data Structures</dc:title>
  <dc:creator>dwharder</dc:creator>
  <cp:lastModifiedBy>23</cp:lastModifiedBy>
  <cp:revision>519</cp:revision>
  <dcterms:created xsi:type="dcterms:W3CDTF">2009-09-11T23:00:44Z</dcterms:created>
  <dcterms:modified xsi:type="dcterms:W3CDTF">2022-10-17T09:40:21Z</dcterms:modified>
</cp:coreProperties>
</file>