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8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562" r:id="rId38"/>
    <p:sldId id="563" r:id="rId39"/>
    <p:sldId id="427" r:id="rId40"/>
    <p:sldId id="428" r:id="rId41"/>
    <p:sldId id="429" r:id="rId42"/>
    <p:sldId id="430" r:id="rId43"/>
    <p:sldId id="431" r:id="rId44"/>
    <p:sldId id="432" r:id="rId45"/>
    <p:sldId id="559" r:id="rId46"/>
    <p:sldId id="445" r:id="rId47"/>
    <p:sldId id="433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555" r:id="rId61"/>
    <p:sldId id="463" r:id="rId62"/>
    <p:sldId id="464" r:id="rId63"/>
    <p:sldId id="465" r:id="rId64"/>
    <p:sldId id="466" r:id="rId65"/>
    <p:sldId id="467" r:id="rId66"/>
    <p:sldId id="468" r:id="rId67"/>
    <p:sldId id="551" r:id="rId68"/>
    <p:sldId id="476" r:id="rId69"/>
    <p:sldId id="469" r:id="rId70"/>
    <p:sldId id="470" r:id="rId71"/>
    <p:sldId id="472" r:id="rId72"/>
    <p:sldId id="473" r:id="rId73"/>
    <p:sldId id="474" r:id="rId74"/>
    <p:sldId id="475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8" r:id="rId91"/>
    <p:sldId id="503" r:id="rId92"/>
    <p:sldId id="504" r:id="rId93"/>
    <p:sldId id="505" r:id="rId94"/>
    <p:sldId id="506" r:id="rId95"/>
    <p:sldId id="507" r:id="rId96"/>
    <p:sldId id="508" r:id="rId97"/>
    <p:sldId id="509" r:id="rId98"/>
    <p:sldId id="510" r:id="rId99"/>
    <p:sldId id="511" r:id="rId100"/>
    <p:sldId id="512" r:id="rId101"/>
    <p:sldId id="513" r:id="rId102"/>
    <p:sldId id="514" r:id="rId103"/>
    <p:sldId id="515" r:id="rId104"/>
    <p:sldId id="516" r:id="rId105"/>
    <p:sldId id="517" r:id="rId106"/>
    <p:sldId id="519" r:id="rId107"/>
    <p:sldId id="520" r:id="rId108"/>
    <p:sldId id="521" r:id="rId109"/>
    <p:sldId id="522" r:id="rId110"/>
    <p:sldId id="560" r:id="rId111"/>
    <p:sldId id="523" r:id="rId112"/>
    <p:sldId id="524" r:id="rId113"/>
    <p:sldId id="525" r:id="rId114"/>
    <p:sldId id="526" r:id="rId115"/>
    <p:sldId id="556" r:id="rId116"/>
    <p:sldId id="528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57" r:id="rId1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562"/>
            <p14:sldId id="563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4" autoAdjust="0"/>
    <p:restoredTop sz="84621" autoAdjust="0"/>
  </p:normalViewPr>
  <p:slideViewPr>
    <p:cSldViewPr>
      <p:cViewPr varScale="1">
        <p:scale>
          <a:sx n="104" d="100"/>
          <a:sy n="104" d="100"/>
        </p:scale>
        <p:origin x="1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7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9/18/22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重点应该是落在各种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symbol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的意义，关系，以及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best worst average case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Outline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里面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个主题都留了基础的需要总结讲解的例子，后面有一些具体的例子比如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selection sort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因为后面要单独讲就隐藏了。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只要max被选出来</a:t>
            </a:r>
            <a:r>
              <a:rPr lang="zh-CN" altLang="en-US" dirty="0"/>
              <a:t>，后面就不需要执行了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  <a:p>
            <a:endParaRPr lang="en-US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Note that for small values of </a:t>
            </a:r>
            <a:r>
              <a:rPr lang="en-CA" altLang="zh-CN" i="1" dirty="0"/>
              <a:t>n</a:t>
            </a:r>
            <a:r>
              <a:rPr lang="en-CA" altLang="zh-CN" dirty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Defining</a:t>
            </a:r>
            <a:r>
              <a:rPr lang="en-CA" baseline="0" dirty="0"/>
              <a:t> big-O with multiple variables is tricky. Ref: http://people.cs.ksu.edu/~rhowell/asymptotic.pdf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6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7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8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9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0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96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4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5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6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7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48.bin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10" Type="http://schemas.openxmlformats.org/officeDocument/2006/relationships/image" Target="../media/image16.jp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-visualizer.jasonpark.me/#path=search/binary_search/recursiv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3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/>
              <a:t>Algorithm Analysis</a:t>
            </a: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2,3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7" name="Chart" r:id="rId3" imgW="5201107" imgH="3200705" progId="Excel.Chart.8">
                  <p:embed/>
                </p:oleObj>
              </mc:Choice>
              <mc:Fallback>
                <p:oleObj name="Chart" r:id="rId3" imgW="5201107" imgH="32007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array is sorted:</a:t>
            </a:r>
          </a:p>
        </p:txBody>
      </p:sp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5757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8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2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5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60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3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71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72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73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search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Binary search</a:t>
            </a:r>
          </a:p>
          <a:p>
            <a:pPr lvl="1"/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So binary search is better than linear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Best-, worst-, and average-case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list is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then there is a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sum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32" name="Equation" r:id="rId4" imgW="1688760" imgH="482400" progId="Equation.3">
                  <p:embed/>
                </p:oleObj>
              </mc:Choice>
              <mc:Fallback>
                <p:oleObj name="Equation" r:id="rId4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altLang="zh-CN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6" name="Equation" r:id="rId4" imgW="1168200" imgH="482400" progId="Equation.3">
                  <p:embed/>
                </p:oleObj>
              </mc:Choice>
              <mc:Fallback>
                <p:oleObj name="Equation" r:id="rId4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time</a:t>
            </a:r>
          </a:p>
          <a:p>
            <a:pPr lvl="1"/>
            <a:r>
              <a:rPr lang="en-US" altLang="zh-CN" dirty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/>
              <a:t>Average-case analysis may tell us more about the choice of distributions than about the algorithm itself.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/>
              <a:t>Most widely used to capture efficiency in practice.</a:t>
            </a:r>
          </a:p>
          <a:p>
            <a:pPr lvl="1" eaLnBrk="1" hangingPunct="1"/>
            <a:r>
              <a:rPr lang="en-US" altLang="zh-CN" dirty="0"/>
              <a:t>Draconian view, but hard to find effective alternative. </a:t>
            </a:r>
          </a:p>
          <a:p>
            <a:pPr lvl="1"/>
            <a:r>
              <a:rPr lang="en-US" altLang="zh-CN" dirty="0"/>
              <a:t>Exceptions: some worst-case exponential-time algorithms are widely used because the worst-case instances seem to be rare.</a:t>
            </a:r>
          </a:p>
          <a:p>
            <a:pPr lvl="2"/>
            <a:r>
              <a:rPr lang="en-US" altLang="zh-CN" dirty="0"/>
              <a:t>E.g., the simplex algorithm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This example is taken from </a:t>
            </a:r>
            <a:r>
              <a:rPr lang="en-US" dirty="0" err="1">
                <a:latin typeface="Arial" charset="0"/>
                <a:cs typeface="Arial" charset="0"/>
              </a:rPr>
              <a:t>Preiss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worst case was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value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, there are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dirty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9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this by the </a:t>
            </a:r>
            <a:r>
              <a:rPr lang="en-US" dirty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  <a:r>
              <a:rPr lang="en-US" dirty="0">
                <a:latin typeface="Arial" charset="0"/>
                <a:cs typeface="Arial" charset="0"/>
              </a:rPr>
              <a:t> integrated from </a:t>
            </a:r>
            <a:r>
              <a:rPr 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From calculus: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3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errors can be </a:t>
            </a:r>
            <a:r>
              <a:rPr lang="en-US" i="1" dirty="0">
                <a:latin typeface="Arial" charset="0"/>
                <a:cs typeface="Arial" charset="0"/>
              </a:rPr>
              <a:t>fit</a:t>
            </a:r>
            <a:r>
              <a:rPr lang="en-US" dirty="0">
                <a:latin typeface="Arial" charset="0"/>
                <a:cs typeface="Arial" charset="0"/>
              </a:rPr>
              <a:t> into the box </a:t>
            </a:r>
            <a:r>
              <a:rPr lang="en-US" dirty="0">
                <a:latin typeface="Times New Roman" pitchFamily="18" charset="0"/>
                <a:cs typeface="Arial" charset="0"/>
              </a:rPr>
              <a:t>[0, 1]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error must be </a:t>
            </a:r>
            <a:r>
              <a:rPr lang="en-US" dirty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fact, it converges to </a:t>
            </a:r>
            <a:r>
              <a:rPr lang="en-US" dirty="0">
                <a:latin typeface="Symbol" pitchFamily="18" charset="2"/>
                <a:cs typeface="Arial" charset="0"/>
              </a:rPr>
              <a:t>g</a:t>
            </a:r>
            <a:r>
              <a:rPr lang="en-US" dirty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error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Cases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dirty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	is </a:t>
            </a:r>
            <a:endParaRPr lang="en-US" sz="1050" b="1" dirty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7" name="Equation" r:id="rId4" imgW="2857320" imgH="457200" progId="Equation.DSMT4">
                  <p:embed/>
                </p:oleObj>
              </mc:Choice>
              <mc:Fallback>
                <p:oleObj name="Equation" r:id="rId4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Justification for analysis</a:t>
            </a:r>
          </a:p>
          <a:p>
            <a:r>
              <a:rPr lang="en-US"/>
              <a:t>Landau symbols</a:t>
            </a:r>
          </a:p>
          <a:p>
            <a:pPr lvl="1"/>
            <a:r>
              <a:rPr lang="en-US" altLang="zh-CN" b="1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>
                <a:latin typeface="Arial" charset="0"/>
                <a:cs typeface="Arial" charset="0"/>
              </a:rPr>
              <a:t> </a:t>
            </a:r>
            <a:r>
              <a:rPr lang="en-US" altLang="zh-CN" b="1">
                <a:latin typeface="Symbol" pitchFamily="18" charset="2"/>
                <a:cs typeface="Arial" charset="0"/>
              </a:rPr>
              <a:t> Q  W  w</a:t>
            </a:r>
            <a:endParaRPr lang="en-US"/>
          </a:p>
          <a:p>
            <a:r>
              <a:rPr lang="en-US" altLang="zh-CN"/>
              <a:t>Run time of programs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Recursive functions</a:t>
            </a:r>
            <a:endParaRPr lang="en-US" altLang="zh-CN"/>
          </a:p>
          <a:p>
            <a:r>
              <a:rPr lang="en-US" altLang="zh-CN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040"/>
            <a:ext cx="4248472" cy="28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9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  and   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dirty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case,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What if the coefficients of the leading terms were different?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 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Consider the following definitions:</a:t>
            </a:r>
          </a:p>
          <a:p>
            <a:pPr lvl="1"/>
            <a:r>
              <a:rPr lang="en-CA" dirty="0"/>
              <a:t>We will consider two functions to be equivalent,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will state that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 if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For functions we are interested in, these define 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4" name="Equation" r:id="rId3" imgW="621760" imgH="177646" progId="Equation.3">
                  <p:embed/>
                </p:oleObj>
              </mc:Choice>
              <mc:Fallback>
                <p:oleObj name="Equation" r:id="rId3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5" name="Equation" r:id="rId5" imgW="749160" imgH="406080" progId="Equation.DSMT4">
                  <p:embed/>
                </p:oleObj>
              </mc:Choice>
              <mc:Fallback>
                <p:oleObj name="Equation" r:id="rId5" imgW="7491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6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Let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describe the run-time of two algorithms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it is </a:t>
            </a:r>
            <a:r>
              <a:rPr lang="en-CA" dirty="0">
                <a:solidFill>
                  <a:srgbClr val="FF0000"/>
                </a:solidFill>
              </a:rPr>
              <a:t>always possible </a:t>
            </a:r>
            <a:r>
              <a:rPr lang="en-CA" dirty="0"/>
              <a:t>to improve the performance of one function over the other by purchasing a faster computer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you can </a:t>
            </a:r>
            <a:r>
              <a:rPr lang="en-CA" u="sng" dirty="0">
                <a:solidFill>
                  <a:srgbClr val="FF0000"/>
                </a:solidFill>
              </a:rPr>
              <a:t>never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Some Assumptions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defined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r>
              <a:rPr lang="en-US" dirty="0">
                <a:latin typeface="Arial" charset="0"/>
                <a:cs typeface="Arial" charset="0"/>
              </a:rPr>
              <a:t>In fact,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for some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Better known as big O notation </a:t>
            </a: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exists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38100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Landau symbol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 positive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70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are polynomials of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same degree </a:t>
            </a:r>
            <a:r>
              <a:rPr lang="en-US" dirty="0">
                <a:latin typeface="Arial" charset="0"/>
                <a:cs typeface="Arial" charset="0"/>
              </a:rPr>
              <a:t>with positive leading coefficients: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0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1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Arial" charset="0"/>
                <a:cs typeface="Arial" charset="0"/>
              </a:rPr>
              <a:t> there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exists a 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>
                <a:latin typeface="Arial" charset="0"/>
                <a:cs typeface="Arial" charset="0"/>
              </a:rPr>
              <a:t>such that                          </a:t>
            </a:r>
            <a:r>
              <a:rPr lang="zh-CN" alt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whenever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2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3" name="Equation" r:id="rId10" imgW="1193760" imgH="419040" progId="Equation.3">
                  <p:embed/>
                </p:oleObj>
              </mc:Choice>
              <mc:Fallback>
                <p:oleObj name="Equation" r:id="rId10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4" name="Equation" r:id="rId12" imgW="1854000" imgH="215640" progId="Equation.3">
                  <p:embed/>
                </p:oleObj>
              </mc:Choice>
              <mc:Fallback>
                <p:oleObj name="Equation" r:id="rId12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8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9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5402"/>
              </p:ext>
            </p:extLst>
          </p:nvPr>
        </p:nvGraphicFramePr>
        <p:xfrm>
          <a:off x="2673350" y="2362671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0" name="Equation" r:id="rId8" imgW="1854000" imgH="215640" progId="Equation.3">
                  <p:embed/>
                </p:oleObj>
              </mc:Choice>
              <mc:Fallback>
                <p:oleObj name="Equation" r:id="rId8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62671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01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5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41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42"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43" name="Equation" r:id="rId8" imgW="774360" imgH="419040" progId="Equation.3">
                  <p:embed/>
                </p:oleObj>
              </mc:Choice>
              <mc:Fallback>
                <p:oleObj name="Equation" r:id="rId8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4"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5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6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7" name="Equation" r:id="rId10" imgW="927000" imgH="203040" progId="Equation.3">
                  <p:embed/>
                </p:oleObj>
              </mc:Choice>
              <mc:Fallback>
                <p:oleObj name="Equation" r:id="rId10" imgW="927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8" name="Equation" r:id="rId12" imgW="825480" imgH="419040" progId="Equation.3">
                  <p:embed/>
                </p:oleObj>
              </mc:Choice>
              <mc:Fallback>
                <p:oleObj name="Equation" r:id="rId12" imgW="825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9" name="Equation" r:id="rId14" imgW="1091880" imgH="419040" progId="Equation.3">
                  <p:embed/>
                </p:oleObj>
              </mc:Choice>
              <mc:Fallback>
                <p:oleObj name="Equation" r:id="rId14" imgW="1091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0" name="Equation" r:id="rId16" imgW="825480" imgH="419040" progId="Equation.3">
                  <p:embed/>
                </p:oleObj>
              </mc:Choice>
              <mc:Fallback>
                <p:oleObj name="Equation" r:id="rId16" imgW="825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1" name="Equation" r:id="rId18" imgW="939600" imgH="203040" progId="Equation.3">
                  <p:embed/>
                </p:oleObj>
              </mc:Choice>
              <mc:Fallback>
                <p:oleObj name="Equation" r:id="rId18" imgW="939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2" name="Equation" r:id="rId20" imgW="939600" imgH="203040" progId="Equation.3">
                  <p:embed/>
                </p:oleObj>
              </mc:Choice>
              <mc:Fallback>
                <p:oleObj name="Equation" r:id="rId20" imgW="939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3" name="Equation" r:id="rId22" imgW="863280" imgH="419040" progId="Equation.3">
                  <p:embed/>
                </p:oleObj>
              </mc:Choice>
              <mc:Fallback>
                <p:oleObj name="Equation" r:id="rId22" imgW="863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have two algorithms. How can we tell which is better?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if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functions we are interested in, it can be said that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1.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and only if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2.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3.   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+ 61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+ 7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are big-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dirty="0">
                <a:latin typeface="Arial" charset="0"/>
                <a:cs typeface="Arial" charset="0"/>
              </a:rPr>
              <a:t>	E.g</a:t>
            </a:r>
            <a:r>
              <a:rPr lang="en-US" dirty="0">
                <a:latin typeface="Arial" charset="0"/>
                <a:cs typeface="Arial" charset="0"/>
              </a:rPr>
              <a:t>., </a:t>
            </a:r>
            <a:r>
              <a:rPr lang="en-US" dirty="0">
                <a:latin typeface="Times New Roman" pitchFamily="18" charset="0"/>
                <a:cs typeface="Arial" charset="0"/>
              </a:rPr>
              <a:t>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could choose any function</a:t>
            </a:r>
            <a:r>
              <a:rPr lang="en-US" dirty="0">
                <a:latin typeface="Arial" charset="0"/>
                <a:cs typeface="Arial" charset="0"/>
              </a:rPr>
              <a:t>, but this is the simplest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			</a:t>
            </a:r>
            <a:r>
              <a:rPr lang="en-US" dirty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log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...</a:t>
            </a: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dirty="0">
                <a:latin typeface="Arial" charset="0"/>
                <a:cs typeface="Arial" charset="0"/>
              </a:rPr>
              <a:t>exponential</a:t>
            </a:r>
            <a:endParaRPr lang="en-US" baseline="30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" y="1600200"/>
            <a:ext cx="899579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 plot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31983" cy="48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function</a:t>
            </a:r>
            <a:r>
              <a:rPr lang="en-US" dirty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7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item in a sorted array of length N</a:t>
            </a:r>
          </a:p>
          <a:p>
            <a:r>
              <a:rPr lang="en-US" altLang="zh-CN" dirty="0"/>
              <a:t>Algorithm 1: Linear search (check each item from left to right)</a:t>
            </a:r>
          </a:p>
          <a:p>
            <a:pPr lvl="1"/>
            <a:r>
              <a:rPr lang="en-US" altLang="zh-CN" dirty="0"/>
              <a:t>Do you use this approach when looking up a word in a dictionary?</a:t>
            </a:r>
          </a:p>
          <a:p>
            <a:r>
              <a:rPr lang="en-US" altLang="zh-CN" dirty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for any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Proof:  Using </a:t>
            </a:r>
            <a:r>
              <a:rPr lang="en-US" dirty="0" err="1">
                <a:latin typeface="Arial" charset="0"/>
                <a:cs typeface="Arial" charset="0"/>
              </a:rPr>
              <a:t>l’Hôpital’s</a:t>
            </a:r>
            <a:r>
              <a:rPr lang="en-US" dirty="0">
                <a:latin typeface="Arial" charset="0"/>
                <a:cs typeface="Arial" charset="0"/>
              </a:rPr>
              <a:t> rule, we have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Conversely, </a:t>
            </a:r>
            <a:r>
              <a:rPr lang="en-US" dirty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029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0" name="Equation" r:id="rId4" imgW="2908080" imgH="419040" progId="Equation.3">
                  <p:embed/>
                </p:oleObj>
              </mc:Choice>
              <mc:Fallback>
                <p:oleObj name="Equation" r:id="rId4" imgW="2908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Arial" charset="0"/>
                    <a:cs typeface="Arial" charset="0"/>
                  </a:rPr>
                  <a:t>	</a:t>
                </a:r>
                <a:r>
                  <a:rPr lang="en-US" dirty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q</a:t>
                </a: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It follows that 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which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never true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or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algorithms. E.g.,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Algorithm </a:t>
            </a:r>
            <a:r>
              <a:rPr lang="en-US" altLang="zh-CN" dirty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(key 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(key, 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in ECE 222</a:t>
            </a:r>
          </a:p>
        </p:txBody>
      </p:sp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There is a close relationship between basic operations and machine instructions, so we may assume each operation requires a fixed number of CPU cycles, i.e.,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Variable assignment	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Relational operations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quick test on </a:t>
            </a:r>
            <a:r>
              <a:rPr lang="en-US">
                <a:latin typeface="Consolas" pitchFamily="49" charset="0"/>
                <a:cs typeface="Arial" charset="0"/>
              </a:rPr>
              <a:t>eceunix</a:t>
            </a:r>
            <a:r>
              <a:rPr lang="en-US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constructor may not run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time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Run time: 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 b="1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M,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000" b="1" dirty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capacity !=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capacity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minMN</a:t>
            </a:r>
            <a:r>
              <a:rPr lang="en-US" sz="1000" b="1" dirty="0">
                <a:latin typeface="Consolas" pitchFamily="49" charset="0"/>
                <a:cs typeface="Arial" charset="0"/>
              </a:rPr>
              <a:t>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diagonal[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&lt;= M;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A.size</a:t>
            </a:r>
            <a:r>
              <a:rPr lang="en-US" sz="1000" b="1" dirty="0">
                <a:latin typeface="Consolas" pitchFamily="49" charset="0"/>
                <a:cs typeface="Arial" charset="0"/>
              </a:rPr>
              <a:t>();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}</a:t>
            </a: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4248942" y="165920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4252612" y="301758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817140" y="3834036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4259262" y="539943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4248942" y="61261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21160" y="4568490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397822" y="1561082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3978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create an array [0,1,2,</a:t>
            </a:r>
            <a:r>
              <a:rPr lang="is-I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What if we have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both big O and big Theta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// do something...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for(j=0; j&lt;m;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}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randomly distributed, then??? We don’t know.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big O analysis</a:t>
            </a:r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9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6" name="Chart" r:id="rId3" imgW="5429707" imgH="2448154" progId="Excel.Chart.8">
                  <p:embed/>
                </p:oleObj>
              </mc:Choice>
              <mc:Fallback>
                <p:oleObj name="Chart" r:id="rId3" imgW="5429707" imgH="244815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</a:t>
            </a:r>
            <a:r>
              <a:rPr lang="en-US" sz="1800" b="1">
                <a:latin typeface="Consolas" pitchFamily="49" charset="0"/>
                <a:cs typeface="Arial" charset="0"/>
              </a:rPr>
              <a:t>	</a:t>
            </a:r>
            <a:r>
              <a:rPr lang="en-US" sz="180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endParaRPr lang="en-US" sz="1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    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9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Arial" charset="0"/>
                <a:cs typeface="Arial" charset="0"/>
              </a:rPr>
              <a:t> time where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>
                <a:latin typeface="Arial" charset="0"/>
                <a:cs typeface="Arial" charset="0"/>
              </a:rPr>
              <a:t>not</a:t>
            </a:r>
            <a:r>
              <a:rPr lang="en-US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0" name="Chart" r:id="rId3" imgW="5477256" imgH="2877007" progId="Excel.Chart.8">
                  <p:embed/>
                </p:oleObj>
              </mc:Choice>
              <mc:Fallback>
                <p:oleObj name="Chart" r:id="rId3" imgW="5477256" imgH="28770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	We will assume that the overhead required to make a function call and 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</a:t>
            </a:r>
            <a:r>
              <a:rPr lang="en-US" dirty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Arial" charset="0"/>
              </a:rPr>
              <a:t>T</a:t>
            </a:r>
            <a:r>
              <a:rPr lang="en-US" baseline="-25000">
                <a:latin typeface="Times New Roman" pitchFamily="18" charset="0"/>
                <a:cs typeface="Arial" charset="0"/>
              </a:rPr>
              <a:t>f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800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as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Consider this function: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	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0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1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4" name="Chart" r:id="rId3" imgW="5191354" imgH="3191256" progId="Excel.Chart.8">
                  <p:embed/>
                </p:oleObj>
              </mc:Choice>
              <mc:Fallback>
                <p:oleObj name="Chart" r:id="rId3" imgW="5191354" imgH="3191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>
                <a:latin typeface="Arial" charset="0"/>
                <a:cs typeface="Arial" charset="0"/>
              </a:rPr>
              <a:t>–</a:t>
            </a:r>
            <a:r>
              <a:rPr lang="en-US" sz="1200" b="1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}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41955</TotalTime>
  <Words>8106</Words>
  <Application>Microsoft Macintosh PowerPoint</Application>
  <PresentationFormat>全屏显示(4:3)</PresentationFormat>
  <Paragraphs>1118</Paragraphs>
  <Slides>126</Slides>
  <Notes>112</Notes>
  <HiddenSlides>41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126</vt:i4>
      </vt:variant>
    </vt:vector>
  </HeadingPairs>
  <TitlesOfParts>
    <vt:vector size="137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Custom Design</vt:lpstr>
      <vt:lpstr>Equation</vt:lpstr>
      <vt:lpstr>Chart</vt:lpstr>
      <vt:lpstr>Algorithm Analysis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演示文稿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Empirical comparison</vt:lpstr>
      <vt:lpstr>Empirical comparison plot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1421</cp:revision>
  <dcterms:created xsi:type="dcterms:W3CDTF">2009-09-11T23:00:44Z</dcterms:created>
  <dcterms:modified xsi:type="dcterms:W3CDTF">2022-09-18T13:29:12Z</dcterms:modified>
</cp:coreProperties>
</file>