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78"/>
  </p:handoutMasterIdLst>
  <p:sldIdLst>
    <p:sldId id="393" r:id="rId3"/>
    <p:sldId id="394" r:id="rId5"/>
    <p:sldId id="411" r:id="rId6"/>
    <p:sldId id="542" r:id="rId7"/>
    <p:sldId id="468" r:id="rId8"/>
    <p:sldId id="469" r:id="rId9"/>
    <p:sldId id="470" r:id="rId10"/>
    <p:sldId id="471" r:id="rId11"/>
    <p:sldId id="472" r:id="rId12"/>
    <p:sldId id="473" r:id="rId13"/>
    <p:sldId id="474" r:id="rId14"/>
    <p:sldId id="475" r:id="rId15"/>
    <p:sldId id="476" r:id="rId16"/>
    <p:sldId id="477" r:id="rId17"/>
    <p:sldId id="543" r:id="rId18"/>
    <p:sldId id="478" r:id="rId19"/>
    <p:sldId id="479" r:id="rId20"/>
    <p:sldId id="480" r:id="rId21"/>
    <p:sldId id="481" r:id="rId22"/>
    <p:sldId id="484" r:id="rId23"/>
    <p:sldId id="485" r:id="rId24"/>
    <p:sldId id="486" r:id="rId25"/>
    <p:sldId id="544" r:id="rId26"/>
    <p:sldId id="487" r:id="rId27"/>
    <p:sldId id="488" r:id="rId28"/>
    <p:sldId id="489" r:id="rId29"/>
    <p:sldId id="490" r:id="rId30"/>
    <p:sldId id="491" r:id="rId31"/>
    <p:sldId id="492" r:id="rId32"/>
    <p:sldId id="493" r:id="rId33"/>
    <p:sldId id="494" r:id="rId34"/>
    <p:sldId id="495" r:id="rId35"/>
    <p:sldId id="496" r:id="rId36"/>
    <p:sldId id="497" r:id="rId37"/>
    <p:sldId id="498" r:id="rId38"/>
    <p:sldId id="499" r:id="rId39"/>
    <p:sldId id="500" r:id="rId40"/>
    <p:sldId id="501" r:id="rId41"/>
    <p:sldId id="502" r:id="rId42"/>
    <p:sldId id="503" r:id="rId43"/>
    <p:sldId id="504" r:id="rId44"/>
    <p:sldId id="545" r:id="rId45"/>
    <p:sldId id="505" r:id="rId46"/>
    <p:sldId id="506" r:id="rId47"/>
    <p:sldId id="507" r:id="rId48"/>
    <p:sldId id="508" r:id="rId49"/>
    <p:sldId id="509" r:id="rId50"/>
    <p:sldId id="510" r:id="rId51"/>
    <p:sldId id="511" r:id="rId52"/>
    <p:sldId id="512" r:id="rId53"/>
    <p:sldId id="513" r:id="rId54"/>
    <p:sldId id="514" r:id="rId55"/>
    <p:sldId id="515" r:id="rId56"/>
    <p:sldId id="516" r:id="rId57"/>
    <p:sldId id="517" r:id="rId58"/>
    <p:sldId id="518" r:id="rId59"/>
    <p:sldId id="520" r:id="rId60"/>
    <p:sldId id="521" r:id="rId61"/>
    <p:sldId id="522" r:id="rId62"/>
    <p:sldId id="523" r:id="rId63"/>
    <p:sldId id="524" r:id="rId64"/>
    <p:sldId id="525" r:id="rId65"/>
    <p:sldId id="526" r:id="rId66"/>
    <p:sldId id="527" r:id="rId67"/>
    <p:sldId id="528" r:id="rId68"/>
    <p:sldId id="529" r:id="rId69"/>
    <p:sldId id="530" r:id="rId70"/>
    <p:sldId id="531" r:id="rId71"/>
    <p:sldId id="532" r:id="rId72"/>
    <p:sldId id="533" r:id="rId73"/>
    <p:sldId id="534" r:id="rId74"/>
    <p:sldId id="535" r:id="rId75"/>
    <p:sldId id="536" r:id="rId76"/>
    <p:sldId id="537" r:id="rId77"/>
  </p:sldIdLst>
  <p:sldSz cx="9144000" cy="6858000" type="screen4x3"/>
  <p:notesSz cx="6858000" cy="9144000"/>
  <p:custDataLst>
    <p:tags r:id="rId82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38BD5705-CCAD-4742-84C1-4E8FEB00F927}">
          <p14:sldIdLst>
            <p14:sldId id="393"/>
            <p14:sldId id="394"/>
          </p14:sldIdLst>
        </p14:section>
        <p14:section name="Untitled Section" id="{02CDE9B4-A3F0-4ABC-AB3A-F5D47A20D1E2}">
          <p14:sldIdLst>
            <p14:sldId id="411"/>
          </p14:sldIdLst>
        </p14:section>
        <p14:section name="Untitled Section" id="{8DDFD851-5DF3-4797-BBEC-BB0318DE75B3}">
          <p14:sldIdLst>
            <p14:sldId id="542"/>
            <p14:sldId id="468"/>
            <p14:sldId id="469"/>
            <p14:sldId id="470"/>
            <p14:sldId id="471"/>
            <p14:sldId id="472"/>
            <p14:sldId id="473"/>
            <p14:sldId id="474"/>
            <p14:sldId id="475"/>
            <p14:sldId id="476"/>
            <p14:sldId id="477"/>
            <p14:sldId id="543"/>
            <p14:sldId id="478"/>
            <p14:sldId id="479"/>
            <p14:sldId id="480"/>
            <p14:sldId id="481"/>
            <p14:sldId id="484"/>
            <p14:sldId id="485"/>
            <p14:sldId id="486"/>
            <p14:sldId id="544"/>
            <p14:sldId id="487"/>
            <p14:sldId id="488"/>
            <p14:sldId id="489"/>
            <p14:sldId id="490"/>
            <p14:sldId id="491"/>
            <p14:sldId id="492"/>
            <p14:sldId id="493"/>
            <p14:sldId id="494"/>
            <p14:sldId id="495"/>
            <p14:sldId id="496"/>
            <p14:sldId id="497"/>
            <p14:sldId id="498"/>
            <p14:sldId id="499"/>
            <p14:sldId id="500"/>
            <p14:sldId id="501"/>
            <p14:sldId id="502"/>
            <p14:sldId id="503"/>
            <p14:sldId id="504"/>
            <p14:sldId id="545"/>
            <p14:sldId id="505"/>
            <p14:sldId id="506"/>
            <p14:sldId id="507"/>
            <p14:sldId id="508"/>
            <p14:sldId id="509"/>
            <p14:sldId id="510"/>
            <p14:sldId id="511"/>
            <p14:sldId id="512"/>
            <p14:sldId id="513"/>
            <p14:sldId id="514"/>
            <p14:sldId id="515"/>
            <p14:sldId id="516"/>
            <p14:sldId id="517"/>
            <p14:sldId id="518"/>
            <p14:sldId id="520"/>
            <p14:sldId id="521"/>
            <p14:sldId id="522"/>
            <p14:sldId id="523"/>
            <p14:sldId id="524"/>
            <p14:sldId id="525"/>
            <p14:sldId id="526"/>
            <p14:sldId id="527"/>
            <p14:sldId id="528"/>
            <p14:sldId id="529"/>
            <p14:sldId id="530"/>
            <p14:sldId id="531"/>
            <p14:sldId id="532"/>
            <p14:sldId id="533"/>
            <p14:sldId id="534"/>
            <p14:sldId id="535"/>
            <p14:sldId id="536"/>
            <p14:sldId id="537"/>
          </p14:sldIdLst>
        </p14:section>
        <p14:section name="Untitled Section" id="{BF113219-389F-43D0-B691-60E109D9829D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320" autoAdjust="0"/>
    <p:restoredTop sz="89982" autoAdjust="0"/>
  </p:normalViewPr>
  <p:slideViewPr>
    <p:cSldViewPr snapToGrid="0" showGuides="1">
      <p:cViewPr varScale="1">
        <p:scale>
          <a:sx n="92" d="100"/>
          <a:sy n="92" d="100"/>
        </p:scale>
        <p:origin x="1578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0" d="100"/>
        <a:sy n="110" d="100"/>
      </p:scale>
      <p:origin x="0" y="-20412"/>
    </p:cViewPr>
  </p:sorterViewPr>
  <p:notesViewPr>
    <p:cSldViewPr snapToGrid="0">
      <p:cViewPr varScale="1">
        <p:scale>
          <a:sx n="67" d="100"/>
          <a:sy n="67" d="100"/>
        </p:scale>
        <p:origin x="-2544" y="-102"/>
      </p:cViewPr>
      <p:guideLst>
        <p:guide orient="horz" pos="2880"/>
        <p:guide pos="216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2" Type="http://schemas.openxmlformats.org/officeDocument/2006/relationships/tags" Target="tags/tag1.xml"/><Relationship Id="rId81" Type="http://schemas.openxmlformats.org/officeDocument/2006/relationships/tableStyles" Target="tableStyles.xml"/><Relationship Id="rId80" Type="http://schemas.openxmlformats.org/officeDocument/2006/relationships/viewProps" Target="viewProps.xml"/><Relationship Id="rId8" Type="http://schemas.openxmlformats.org/officeDocument/2006/relationships/slide" Target="slides/slide5.xml"/><Relationship Id="rId79" Type="http://schemas.openxmlformats.org/officeDocument/2006/relationships/presProps" Target="presProps.xml"/><Relationship Id="rId78" Type="http://schemas.openxmlformats.org/officeDocument/2006/relationships/handoutMaster" Target="handoutMasters/handoutMaster1.xml"/><Relationship Id="rId77" Type="http://schemas.openxmlformats.org/officeDocument/2006/relationships/slide" Target="slides/slide74.xml"/><Relationship Id="rId76" Type="http://schemas.openxmlformats.org/officeDocument/2006/relationships/slide" Target="slides/slide73.xml"/><Relationship Id="rId75" Type="http://schemas.openxmlformats.org/officeDocument/2006/relationships/slide" Target="slides/slide72.xml"/><Relationship Id="rId74" Type="http://schemas.openxmlformats.org/officeDocument/2006/relationships/slide" Target="slides/slide71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4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w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w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w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w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w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w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w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wmf"/></Relationships>
</file>

<file path=ppt/drawings/_rels/vmlDrawing3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7.wmf"/></Relationships>
</file>

<file path=ppt/drawings/_rels/vmlDrawing4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wmf"/></Relationships>
</file>

<file path=ppt/drawings/_rels/vmlDrawing4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wmf"/></Relationships>
</file>

<file path=ppt/drawings/_rels/vmlDrawing4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4.wmf"/><Relationship Id="rId2" Type="http://schemas.openxmlformats.org/officeDocument/2006/relationships/image" Target="../media/image53.wmf"/><Relationship Id="rId1" Type="http://schemas.openxmlformats.org/officeDocument/2006/relationships/image" Target="../media/image52.wmf"/></Relationships>
</file>

<file path=ppt/drawings/_rels/vmlDrawing4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4.wmf"/><Relationship Id="rId2" Type="http://schemas.openxmlformats.org/officeDocument/2006/relationships/image" Target="../media/image53.wmf"/><Relationship Id="rId1" Type="http://schemas.openxmlformats.org/officeDocument/2006/relationships/image" Target="../media/image52.wmf"/></Relationships>
</file>

<file path=ppt/drawings/_rels/vmlDrawing44.vml.rels><?xml version="1.0" encoding="UTF-8" standalone="yes"?>
<Relationships xmlns="http://schemas.openxmlformats.org/package/2006/relationships"><Relationship Id="rId3" Type="http://schemas.openxmlformats.org/officeDocument/2006/relationships/image" Target="../media/image54.wmf"/><Relationship Id="rId2" Type="http://schemas.openxmlformats.org/officeDocument/2006/relationships/image" Target="../media/image53.wmf"/><Relationship Id="rId1" Type="http://schemas.openxmlformats.org/officeDocument/2006/relationships/image" Target="../media/image52.wmf"/></Relationships>
</file>

<file path=ppt/drawings/_rels/vmlDrawing45.vml.rels><?xml version="1.0" encoding="UTF-8" standalone="yes"?>
<Relationships xmlns="http://schemas.openxmlformats.org/package/2006/relationships"><Relationship Id="rId3" Type="http://schemas.openxmlformats.org/officeDocument/2006/relationships/image" Target="../media/image57.wmf"/><Relationship Id="rId2" Type="http://schemas.openxmlformats.org/officeDocument/2006/relationships/image" Target="../media/image56.wmf"/><Relationship Id="rId1" Type="http://schemas.openxmlformats.org/officeDocument/2006/relationships/image" Target="../media/image55.wmf"/></Relationships>
</file>

<file path=ppt/drawings/_rels/vmlDrawing46.vml.rels><?xml version="1.0" encoding="UTF-8" standalone="yes"?>
<Relationships xmlns="http://schemas.openxmlformats.org/package/2006/relationships"><Relationship Id="rId3" Type="http://schemas.openxmlformats.org/officeDocument/2006/relationships/image" Target="../media/image57.wmf"/><Relationship Id="rId2" Type="http://schemas.openxmlformats.org/officeDocument/2006/relationships/image" Target="../media/image56.wmf"/><Relationship Id="rId1" Type="http://schemas.openxmlformats.org/officeDocument/2006/relationships/image" Target="../media/image55.wmf"/></Relationships>
</file>

<file path=ppt/drawings/_rels/vmlDrawing47.vml.rels><?xml version="1.0" encoding="UTF-8" standalone="yes"?>
<Relationships xmlns="http://schemas.openxmlformats.org/package/2006/relationships"><Relationship Id="rId3" Type="http://schemas.openxmlformats.org/officeDocument/2006/relationships/image" Target="../media/image60.wmf"/><Relationship Id="rId2" Type="http://schemas.openxmlformats.org/officeDocument/2006/relationships/image" Target="../media/image59.wmf"/><Relationship Id="rId1" Type="http://schemas.openxmlformats.org/officeDocument/2006/relationships/image" Target="../media/image58.wmf"/></Relationships>
</file>

<file path=ppt/drawings/_rels/vmlDrawing48.vml.rels><?xml version="1.0" encoding="UTF-8" standalone="yes"?>
<Relationships xmlns="http://schemas.openxmlformats.org/package/2006/relationships"><Relationship Id="rId3" Type="http://schemas.openxmlformats.org/officeDocument/2006/relationships/image" Target="../media/image60.wmf"/><Relationship Id="rId2" Type="http://schemas.openxmlformats.org/officeDocument/2006/relationships/image" Target="../media/image62.wmf"/><Relationship Id="rId1" Type="http://schemas.openxmlformats.org/officeDocument/2006/relationships/image" Target="../media/image61.wmf"/></Relationships>
</file>

<file path=ppt/drawings/_rels/vmlDrawing49.vml.rels><?xml version="1.0" encoding="UTF-8" standalone="yes"?>
<Relationships xmlns="http://schemas.openxmlformats.org/package/2006/relationships"><Relationship Id="rId3" Type="http://schemas.openxmlformats.org/officeDocument/2006/relationships/image" Target="../media/image60.wmf"/><Relationship Id="rId2" Type="http://schemas.openxmlformats.org/officeDocument/2006/relationships/image" Target="../media/image62.wmf"/><Relationship Id="rId1" Type="http://schemas.openxmlformats.org/officeDocument/2006/relationships/image" Target="../media/image61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50.vml.rels><?xml version="1.0" encoding="UTF-8" standalone="yes"?>
<Relationships xmlns="http://schemas.openxmlformats.org/package/2006/relationships"><Relationship Id="rId3" Type="http://schemas.openxmlformats.org/officeDocument/2006/relationships/image" Target="../media/image60.wmf"/><Relationship Id="rId2" Type="http://schemas.openxmlformats.org/officeDocument/2006/relationships/image" Target="../media/image62.wmf"/><Relationship Id="rId1" Type="http://schemas.openxmlformats.org/officeDocument/2006/relationships/image" Target="../media/image61.wmf"/></Relationships>
</file>

<file path=ppt/drawings/_rels/vmlDrawing5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4.wmf"/><Relationship Id="rId2" Type="http://schemas.openxmlformats.org/officeDocument/2006/relationships/image" Target="../media/image63.wmf"/><Relationship Id="rId1" Type="http://schemas.openxmlformats.org/officeDocument/2006/relationships/image" Target="../media/image61.wmf"/></Relationships>
</file>

<file path=ppt/drawings/_rels/vmlDrawing5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4.wmf"/><Relationship Id="rId2" Type="http://schemas.openxmlformats.org/officeDocument/2006/relationships/image" Target="../media/image65.wmf"/><Relationship Id="rId1" Type="http://schemas.openxmlformats.org/officeDocument/2006/relationships/image" Target="../media/image61.wmf"/></Relationships>
</file>

<file path=ppt/drawings/_rels/vmlDrawing5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8.wmf"/><Relationship Id="rId2" Type="http://schemas.openxmlformats.org/officeDocument/2006/relationships/image" Target="../media/image67.wmf"/><Relationship Id="rId1" Type="http://schemas.openxmlformats.org/officeDocument/2006/relationships/image" Target="../media/image66.wmf"/></Relationships>
</file>

<file path=ppt/drawings/_rels/vmlDrawing54.vml.rels><?xml version="1.0" encoding="UTF-8" standalone="yes"?>
<Relationships xmlns="http://schemas.openxmlformats.org/package/2006/relationships"><Relationship Id="rId3" Type="http://schemas.openxmlformats.org/officeDocument/2006/relationships/image" Target="../media/image71.wmf"/><Relationship Id="rId2" Type="http://schemas.openxmlformats.org/officeDocument/2006/relationships/image" Target="../media/image70.wmf"/><Relationship Id="rId1" Type="http://schemas.openxmlformats.org/officeDocument/2006/relationships/image" Target="../media/image69.wmf"/></Relationships>
</file>

<file path=ppt/drawings/_rels/vmlDrawing5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1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0F04F0-ED99-4A7D-AD7F-22DD5823387D}" type="datetimeFigureOut">
              <a:rPr lang="en-CA" smtClean="0"/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EDBF7C-66B1-4946-B091-A4A819905A03}" type="slidenum">
              <a:rPr lang="en-CA" smtClean="0"/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4A6F3147-B3C0-4B2A-B964-AB106F786BE1}" type="datetimeFigureOut">
              <a:rPr lang="en-US"/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CA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  <a:p>
            <a:pPr lvl="3"/>
            <a:r>
              <a:rPr lang="en-US" noProof="0"/>
              <a:t>Fourth level</a:t>
            </a:r>
            <a:endParaRPr lang="en-US" noProof="0"/>
          </a:p>
          <a:p>
            <a:pPr lvl="4"/>
            <a:r>
              <a:rPr lang="en-US" noProof="0"/>
              <a:t>Fifth level</a:t>
            </a:r>
            <a:endParaRPr lang="en-CA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1BF7B1FF-DFE5-4B27-8E0E-F1DDF2FB76BC}" type="slidenum">
              <a:rPr lang="en-CA"/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CA" altLang="zh-CN" sz="1200" dirty="0">
                <a:solidFill>
                  <a:srgbClr val="000000"/>
                </a:solidFill>
                <a:latin typeface="Arial" panose="020B0604020202020204"/>
                <a:cs typeface="+mn-cs"/>
              </a:rPr>
              <a:t>Adapted from the slides by Douglas Wilhelm Harder of U Waterloo (https://ece.uwaterloo.ca/~dwharder/aads/Lecture_materials/)</a:t>
            </a:r>
            <a:endParaRPr lang="en-CA" altLang="zh-CN" sz="1200" dirty="0">
              <a:solidFill>
                <a:srgbClr val="000000"/>
              </a:solidFill>
              <a:latin typeface="Arial" panose="020B0604020202020204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CA" altLang="zh-CN" sz="1200" dirty="0">
                <a:solidFill>
                  <a:srgbClr val="000000"/>
                </a:solidFill>
                <a:latin typeface="Arial" panose="020B0604020202020204"/>
                <a:cs typeface="+mn-cs"/>
              </a:rPr>
              <a:t>May also contain</a:t>
            </a:r>
            <a:r>
              <a:rPr lang="en-CA" altLang="zh-CN" sz="1200" baseline="0" dirty="0">
                <a:solidFill>
                  <a:srgbClr val="000000"/>
                </a:solidFill>
                <a:latin typeface="Arial" panose="020B0604020202020204"/>
                <a:cs typeface="+mn-cs"/>
              </a:rPr>
              <a:t> material from the s</a:t>
            </a:r>
            <a:r>
              <a:rPr lang="en-US" altLang="zh-CN" dirty="0" err="1"/>
              <a:t>lides</a:t>
            </a:r>
            <a:r>
              <a:rPr lang="en-US" altLang="zh-CN" dirty="0"/>
              <a:t> at https://courses.cs.washington.edu/courses/cse326/03wi/326lecturesb.shtml (by Dan </a:t>
            </a:r>
            <a:r>
              <a:rPr lang="en-US" altLang="zh-CN" dirty="0" err="1"/>
              <a:t>Suciu</a:t>
            </a:r>
            <a:r>
              <a:rPr lang="en-US" altLang="zh-CN" dirty="0"/>
              <a:t> of U Washington)</a:t>
            </a:r>
            <a:endParaRPr lang="en-US" altLang="zh-CN" dirty="0"/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E6226FB-55D5-4CAA-90EF-D8DC53E1A20F}" type="slidenum">
              <a:rPr lang="en-CA" smtClean="0">
                <a:solidFill>
                  <a:prstClr val="black"/>
                </a:solidFill>
              </a:rPr>
            </a:fld>
            <a:endParaRPr lang="en-CA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B24AA76-FC2A-439C-BA0F-A326597265D0}" type="slidenum">
              <a:rPr lang="en-CA" smtClean="0"/>
            </a:fld>
            <a:endParaRPr lang="en-CA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B24AA76-FC2A-439C-BA0F-A326597265D0}" type="slidenum">
              <a:rPr lang="en-CA" smtClean="0"/>
            </a:fld>
            <a:endParaRPr lang="en-CA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B24AA76-FC2A-439C-BA0F-A326597265D0}" type="slidenum">
              <a:rPr lang="en-CA" smtClean="0"/>
            </a:fld>
            <a:endParaRPr lang="en-CA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B24AA76-FC2A-439C-BA0F-A326597265D0}" type="slidenum">
              <a:rPr lang="en-CA" smtClean="0"/>
            </a:fld>
            <a:endParaRPr lang="en-CA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CA" altLang="zh-CN" dirty="0"/>
              <a:t>To simplify the notation, we can remove the superscripts in </a:t>
            </a:r>
            <a:r>
              <a:rPr lang="en-CA" altLang="zh-CN" dirty="0" err="1"/>
              <a:t>d^k</a:t>
            </a:r>
            <a:endParaRPr lang="en-CA" altLang="zh-CN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B24AA76-FC2A-439C-BA0F-A326597265D0}" type="slidenum">
              <a:rPr lang="en-CA" smtClean="0"/>
            </a:fld>
            <a:endParaRPr lang="en-CA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B24AA76-FC2A-439C-BA0F-A326597265D0}" type="slidenum">
              <a:rPr lang="en-CA" smtClean="0"/>
            </a:fld>
            <a:endParaRPr lang="en-CA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B24AA76-FC2A-439C-BA0F-A326597265D0}" type="slidenum">
              <a:rPr lang="en-CA" smtClean="0"/>
            </a:fld>
            <a:endParaRPr lang="en-CA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en-CA"/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0B7217A8-0F67-4909-B0F1-6694DC8A49BC}" type="slidenum">
              <a:rPr lang="en-CA" sz="1200">
                <a:latin typeface="+mn-lt"/>
                <a:cs typeface="+mn-cs"/>
              </a:rPr>
            </a:fld>
            <a:endParaRPr lang="en-CA" sz="1200">
              <a:latin typeface="+mn-lt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30CF567-2443-4A29-ACAF-37DAA967277C}" type="slidenum">
              <a:rPr lang="en-CA" smtClean="0"/>
            </a:fld>
            <a:endParaRPr lang="en-CA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30CF567-2443-4A29-ACAF-37DAA967277C}" type="slidenum">
              <a:rPr lang="en-CA" smtClean="0"/>
            </a:fld>
            <a:endParaRPr lang="en-CA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C81EFBF-4CDE-43DD-95AF-E8CCAABE60A9}" type="slidenum">
              <a:rPr lang="en-CA" smtClean="0"/>
            </a:fld>
            <a:endParaRPr lang="en-CA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B24AA76-FC2A-439C-BA0F-A326597265D0}" type="slidenum">
              <a:rPr lang="en-CA" smtClean="0"/>
            </a:fld>
            <a:endParaRPr lang="en-CA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B24AA76-FC2A-439C-BA0F-A326597265D0}" type="slidenum">
              <a:rPr lang="en-CA" smtClean="0"/>
            </a:fld>
            <a:endParaRPr lang="en-CA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B24AA76-FC2A-439C-BA0F-A326597265D0}" type="slidenum">
              <a:rPr lang="en-CA" smtClean="0"/>
            </a:fld>
            <a:endParaRPr lang="en-CA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B24AA76-FC2A-439C-BA0F-A326597265D0}" type="slidenum">
              <a:rPr lang="en-CA" smtClean="0"/>
            </a:fld>
            <a:endParaRPr lang="en-CA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B24AA76-FC2A-439C-BA0F-A326597265D0}" type="slidenum">
              <a:rPr lang="en-CA" smtClean="0"/>
            </a:fld>
            <a:endParaRPr lang="en-CA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pic>
        <p:nvPicPr>
          <p:cNvPr id="5" name="Picture 2" descr="C:\Users\dwharder\Desktop\cc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97863" y="6373813"/>
            <a:ext cx="679450" cy="33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174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7.xml"/><Relationship Id="rId7" Type="http://schemas.openxmlformats.org/officeDocument/2006/relationships/vmlDrawing" Target="../drawings/vmlDrawing5.v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2.wmf"/><Relationship Id="rId4" Type="http://schemas.openxmlformats.org/officeDocument/2006/relationships/oleObject" Target="../embeddings/oleObject9.bin"/><Relationship Id="rId3" Type="http://schemas.openxmlformats.org/officeDocument/2006/relationships/image" Target="../media/image11.wmf"/><Relationship Id="rId2" Type="http://schemas.openxmlformats.org/officeDocument/2006/relationships/oleObject" Target="../embeddings/oleObject8.bin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8.xml"/><Relationship Id="rId7" Type="http://schemas.openxmlformats.org/officeDocument/2006/relationships/vmlDrawing" Target="../drawings/vmlDrawing6.v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4.wmf"/><Relationship Id="rId4" Type="http://schemas.openxmlformats.org/officeDocument/2006/relationships/oleObject" Target="../embeddings/oleObject11.bin"/><Relationship Id="rId3" Type="http://schemas.openxmlformats.org/officeDocument/2006/relationships/image" Target="../media/image13.wmf"/><Relationship Id="rId2" Type="http://schemas.openxmlformats.org/officeDocument/2006/relationships/oleObject" Target="../embeddings/oleObject10.bin"/><Relationship Id="rId1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0.xml"/><Relationship Id="rId5" Type="http://schemas.openxmlformats.org/officeDocument/2006/relationships/vmlDrawing" Target="../drawings/vmlDrawing7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6.png"/><Relationship Id="rId2" Type="http://schemas.openxmlformats.org/officeDocument/2006/relationships/image" Target="../media/image15.wmf"/><Relationship Id="rId1" Type="http://schemas.openxmlformats.org/officeDocument/2006/relationships/oleObject" Target="../embeddings/oleObject12.bin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1.xml"/><Relationship Id="rId5" Type="http://schemas.openxmlformats.org/officeDocument/2006/relationships/vmlDrawing" Target="../drawings/vmlDrawing8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8.png"/><Relationship Id="rId2" Type="http://schemas.openxmlformats.org/officeDocument/2006/relationships/image" Target="../media/image17.wmf"/><Relationship Id="rId1" Type="http://schemas.openxmlformats.org/officeDocument/2006/relationships/oleObject" Target="../embeddings/oleObject13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3.xml"/><Relationship Id="rId5" Type="http://schemas.openxmlformats.org/officeDocument/2006/relationships/vmlDrawing" Target="../drawings/vmlDrawing9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9.png"/><Relationship Id="rId2" Type="http://schemas.openxmlformats.org/officeDocument/2006/relationships/image" Target="../media/image20.wmf"/><Relationship Id="rId1" Type="http://schemas.openxmlformats.org/officeDocument/2006/relationships/oleObject" Target="../embeddings/oleObject14.bin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4.xml"/><Relationship Id="rId5" Type="http://schemas.openxmlformats.org/officeDocument/2006/relationships/vmlDrawing" Target="../drawings/vmlDrawing10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7.wmf"/><Relationship Id="rId2" Type="http://schemas.openxmlformats.org/officeDocument/2006/relationships/oleObject" Target="../embeddings/oleObject15.bin"/><Relationship Id="rId1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6.xml"/><Relationship Id="rId4" Type="http://schemas.openxmlformats.org/officeDocument/2006/relationships/vmlDrawing" Target="../drawings/vmlDrawing1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2.wmf"/><Relationship Id="rId1" Type="http://schemas.openxmlformats.org/officeDocument/2006/relationships/oleObject" Target="../embeddings/oleObject16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2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3.png"/><Relationship Id="rId2" Type="http://schemas.openxmlformats.org/officeDocument/2006/relationships/image" Target="../media/image24.wmf"/><Relationship Id="rId1" Type="http://schemas.openxmlformats.org/officeDocument/2006/relationships/oleObject" Target="../embeddings/oleObject17.bin"/></Relationships>
</file>

<file path=ppt/slides/_rels/slide22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3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4.wmf"/><Relationship Id="rId2" Type="http://schemas.openxmlformats.org/officeDocument/2006/relationships/oleObject" Target="../embeddings/oleObject18.bin"/><Relationship Id="rId1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4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4.wmf"/><Relationship Id="rId2" Type="http://schemas.openxmlformats.org/officeDocument/2006/relationships/oleObject" Target="../embeddings/oleObject19.bin"/><Relationship Id="rId1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5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4.wmf"/><Relationship Id="rId2" Type="http://schemas.openxmlformats.org/officeDocument/2006/relationships/oleObject" Target="../embeddings/oleObject20.bin"/><Relationship Id="rId1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6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4.wmf"/><Relationship Id="rId2" Type="http://schemas.openxmlformats.org/officeDocument/2006/relationships/oleObject" Target="../embeddings/oleObject21.bin"/><Relationship Id="rId1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7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4.wmf"/><Relationship Id="rId2" Type="http://schemas.openxmlformats.org/officeDocument/2006/relationships/oleObject" Target="../embeddings/oleObject22.bin"/><Relationship Id="rId1" Type="http://schemas.openxmlformats.org/officeDocument/2006/relationships/image" Target="../media/image23.png"/></Relationships>
</file>

<file path=ppt/slides/_rels/slide27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8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5.wmf"/><Relationship Id="rId2" Type="http://schemas.openxmlformats.org/officeDocument/2006/relationships/oleObject" Target="../embeddings/oleObject23.bin"/><Relationship Id="rId1" Type="http://schemas.openxmlformats.org/officeDocument/2006/relationships/image" Target="../media/image23.png"/></Relationships>
</file>

<file path=ppt/slides/_rels/slide28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9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6.wmf"/><Relationship Id="rId2" Type="http://schemas.openxmlformats.org/officeDocument/2006/relationships/oleObject" Target="../embeddings/oleObject24.bin"/><Relationship Id="rId1" Type="http://schemas.openxmlformats.org/officeDocument/2006/relationships/image" Target="../media/image23.png"/></Relationships>
</file>

<file path=ppt/slides/_rels/slide29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20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7.wmf"/><Relationship Id="rId2" Type="http://schemas.openxmlformats.org/officeDocument/2006/relationships/oleObject" Target="../embeddings/oleObject25.bin"/><Relationship Id="rId1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21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7.wmf"/><Relationship Id="rId2" Type="http://schemas.openxmlformats.org/officeDocument/2006/relationships/oleObject" Target="../embeddings/oleObject26.bin"/><Relationship Id="rId1" Type="http://schemas.openxmlformats.org/officeDocument/2006/relationships/image" Target="../media/image23.png"/></Relationships>
</file>

<file path=ppt/slides/_rels/slide31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22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8.wmf"/><Relationship Id="rId2" Type="http://schemas.openxmlformats.org/officeDocument/2006/relationships/oleObject" Target="../embeddings/oleObject27.bin"/><Relationship Id="rId1" Type="http://schemas.openxmlformats.org/officeDocument/2006/relationships/image" Target="../media/image23.png"/></Relationships>
</file>

<file path=ppt/slides/_rels/slide32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23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9.wmf"/><Relationship Id="rId2" Type="http://schemas.openxmlformats.org/officeDocument/2006/relationships/oleObject" Target="../embeddings/oleObject28.bin"/><Relationship Id="rId1" Type="http://schemas.openxmlformats.org/officeDocument/2006/relationships/image" Target="../media/image23.png"/></Relationships>
</file>

<file path=ppt/slides/_rels/slide33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24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0.wmf"/><Relationship Id="rId2" Type="http://schemas.openxmlformats.org/officeDocument/2006/relationships/oleObject" Target="../embeddings/oleObject29.bin"/><Relationship Id="rId1" Type="http://schemas.openxmlformats.org/officeDocument/2006/relationships/image" Target="../media/image23.png"/></Relationships>
</file>

<file path=ppt/slides/_rels/slide34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25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1.wmf"/><Relationship Id="rId2" Type="http://schemas.openxmlformats.org/officeDocument/2006/relationships/oleObject" Target="../embeddings/oleObject30.bin"/><Relationship Id="rId1" Type="http://schemas.openxmlformats.org/officeDocument/2006/relationships/image" Target="../media/image23.png"/></Relationships>
</file>

<file path=ppt/slides/_rels/slide35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26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3.png"/><Relationship Id="rId2" Type="http://schemas.openxmlformats.org/officeDocument/2006/relationships/image" Target="../media/image32.wmf"/><Relationship Id="rId1" Type="http://schemas.openxmlformats.org/officeDocument/2006/relationships/oleObject" Target="../embeddings/oleObject31.bin"/></Relationships>
</file>

<file path=ppt/slides/_rels/slide36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27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3.png"/><Relationship Id="rId2" Type="http://schemas.openxmlformats.org/officeDocument/2006/relationships/image" Target="../media/image33.wmf"/><Relationship Id="rId1" Type="http://schemas.openxmlformats.org/officeDocument/2006/relationships/oleObject" Target="../embeddings/oleObject32.bin"/></Relationships>
</file>

<file path=ppt/slides/_rels/slide37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28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3.png"/><Relationship Id="rId2" Type="http://schemas.openxmlformats.org/officeDocument/2006/relationships/image" Target="../media/image34.wmf"/><Relationship Id="rId1" Type="http://schemas.openxmlformats.org/officeDocument/2006/relationships/oleObject" Target="../embeddings/oleObject33.bin"/></Relationships>
</file>

<file path=ppt/slides/_rels/slide38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29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3.png"/><Relationship Id="rId2" Type="http://schemas.openxmlformats.org/officeDocument/2006/relationships/image" Target="../media/image35.wmf"/><Relationship Id="rId1" Type="http://schemas.openxmlformats.org/officeDocument/2006/relationships/oleObject" Target="../embeddings/oleObject34.bin"/></Relationships>
</file>

<file path=ppt/slides/_rels/slide39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30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6.wmf"/><Relationship Id="rId2" Type="http://schemas.openxmlformats.org/officeDocument/2006/relationships/oleObject" Target="../embeddings/oleObject35.bin"/><Relationship Id="rId1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7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7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7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8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9.png"/></Relationships>
</file>

<file path=ppt/slides/_rels/slide4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0.wmf"/><Relationship Id="rId1" Type="http://schemas.openxmlformats.org/officeDocument/2006/relationships/oleObject" Target="../embeddings/oleObject36.bin"/></Relationships>
</file>

<file path=ppt/slides/_rels/slide4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1.wmf"/><Relationship Id="rId1" Type="http://schemas.openxmlformats.org/officeDocument/2006/relationships/oleObject" Target="../embeddings/oleObject37.bin"/></Relationships>
</file>

<file path=ppt/slides/_rels/slide48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33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2.wmf"/><Relationship Id="rId2" Type="http://schemas.openxmlformats.org/officeDocument/2006/relationships/oleObject" Target="../embeddings/oleObject38.bin"/><Relationship Id="rId1" Type="http://schemas.openxmlformats.org/officeDocument/2006/relationships/image" Target="../media/image23.png"/></Relationships>
</file>

<file path=ppt/slides/_rels/slide49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34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3.png"/><Relationship Id="rId2" Type="http://schemas.openxmlformats.org/officeDocument/2006/relationships/image" Target="../media/image42.wmf"/><Relationship Id="rId1" Type="http://schemas.openxmlformats.org/officeDocument/2006/relationships/oleObject" Target="../embeddings/oleObject39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35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3.png"/><Relationship Id="rId2" Type="http://schemas.openxmlformats.org/officeDocument/2006/relationships/image" Target="../media/image43.wmf"/><Relationship Id="rId1" Type="http://schemas.openxmlformats.org/officeDocument/2006/relationships/oleObject" Target="../embeddings/oleObject40.bin"/></Relationships>
</file>

<file path=ppt/slides/_rels/slide51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36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4.wmf"/><Relationship Id="rId2" Type="http://schemas.openxmlformats.org/officeDocument/2006/relationships/oleObject" Target="../embeddings/oleObject41.bin"/><Relationship Id="rId1" Type="http://schemas.openxmlformats.org/officeDocument/2006/relationships/image" Target="../media/image23.png"/></Relationships>
</file>

<file path=ppt/slides/_rels/slide52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37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5.png"/><Relationship Id="rId2" Type="http://schemas.openxmlformats.org/officeDocument/2006/relationships/image" Target="../media/image44.wmf"/><Relationship Id="rId1" Type="http://schemas.openxmlformats.org/officeDocument/2006/relationships/oleObject" Target="../embeddings/oleObject42.bin"/></Relationships>
</file>

<file path=ppt/slides/_rels/slide53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38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4.wmf"/><Relationship Id="rId2" Type="http://schemas.openxmlformats.org/officeDocument/2006/relationships/oleObject" Target="../embeddings/oleObject43.bin"/><Relationship Id="rId1" Type="http://schemas.openxmlformats.org/officeDocument/2006/relationships/image" Target="../media/image46.png"/></Relationships>
</file>

<file path=ppt/slides/_rels/slide54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39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4.wmf"/><Relationship Id="rId2" Type="http://schemas.openxmlformats.org/officeDocument/2006/relationships/oleObject" Target="../embeddings/oleObject44.bin"/><Relationship Id="rId1" Type="http://schemas.openxmlformats.org/officeDocument/2006/relationships/image" Target="../media/image47.png"/></Relationships>
</file>

<file path=ppt/slides/_rels/slide55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40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4.wmf"/><Relationship Id="rId2" Type="http://schemas.openxmlformats.org/officeDocument/2006/relationships/oleObject" Target="../embeddings/oleObject45.bin"/><Relationship Id="rId1" Type="http://schemas.openxmlformats.org/officeDocument/2006/relationships/image" Target="../media/image48.png"/></Relationships>
</file>

<file path=ppt/slides/_rels/slide56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41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4.wmf"/><Relationship Id="rId2" Type="http://schemas.openxmlformats.org/officeDocument/2006/relationships/oleObject" Target="../embeddings/oleObject46.bin"/><Relationship Id="rId1" Type="http://schemas.openxmlformats.org/officeDocument/2006/relationships/image" Target="../media/image49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0.png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2.wmf"/><Relationship Id="rId1" Type="http://schemas.openxmlformats.org/officeDocument/2006/relationships/oleObject" Target="../embeddings/oleObject1.bin"/></Relationships>
</file>

<file path=ppt/slides/_rels/slide60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42.vml"/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54.wmf"/><Relationship Id="rId6" Type="http://schemas.openxmlformats.org/officeDocument/2006/relationships/oleObject" Target="../embeddings/oleObject49.bin"/><Relationship Id="rId5" Type="http://schemas.openxmlformats.org/officeDocument/2006/relationships/image" Target="../media/image53.wmf"/><Relationship Id="rId4" Type="http://schemas.openxmlformats.org/officeDocument/2006/relationships/oleObject" Target="../embeddings/oleObject48.bin"/><Relationship Id="rId3" Type="http://schemas.openxmlformats.org/officeDocument/2006/relationships/image" Target="../media/image52.wmf"/><Relationship Id="rId2" Type="http://schemas.openxmlformats.org/officeDocument/2006/relationships/oleObject" Target="../embeddings/oleObject47.bin"/><Relationship Id="rId1" Type="http://schemas.openxmlformats.org/officeDocument/2006/relationships/image" Target="../media/image51.png"/></Relationships>
</file>

<file path=ppt/slides/_rels/slide61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43.vml"/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54.wmf"/><Relationship Id="rId6" Type="http://schemas.openxmlformats.org/officeDocument/2006/relationships/oleObject" Target="../embeddings/oleObject52.bin"/><Relationship Id="rId5" Type="http://schemas.openxmlformats.org/officeDocument/2006/relationships/image" Target="../media/image53.wmf"/><Relationship Id="rId4" Type="http://schemas.openxmlformats.org/officeDocument/2006/relationships/oleObject" Target="../embeddings/oleObject51.bin"/><Relationship Id="rId3" Type="http://schemas.openxmlformats.org/officeDocument/2006/relationships/image" Target="../media/image52.wmf"/><Relationship Id="rId2" Type="http://schemas.openxmlformats.org/officeDocument/2006/relationships/oleObject" Target="../embeddings/oleObject50.bin"/><Relationship Id="rId1" Type="http://schemas.openxmlformats.org/officeDocument/2006/relationships/image" Target="../media/image51.png"/></Relationships>
</file>

<file path=ppt/slides/_rels/slide62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44.vml"/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54.wmf"/><Relationship Id="rId6" Type="http://schemas.openxmlformats.org/officeDocument/2006/relationships/oleObject" Target="../embeddings/oleObject55.bin"/><Relationship Id="rId5" Type="http://schemas.openxmlformats.org/officeDocument/2006/relationships/image" Target="../media/image53.wmf"/><Relationship Id="rId4" Type="http://schemas.openxmlformats.org/officeDocument/2006/relationships/oleObject" Target="../embeddings/oleObject54.bin"/><Relationship Id="rId3" Type="http://schemas.openxmlformats.org/officeDocument/2006/relationships/image" Target="../media/image52.wmf"/><Relationship Id="rId2" Type="http://schemas.openxmlformats.org/officeDocument/2006/relationships/oleObject" Target="../embeddings/oleObject53.bin"/><Relationship Id="rId1" Type="http://schemas.openxmlformats.org/officeDocument/2006/relationships/image" Target="../media/image51.png"/></Relationships>
</file>

<file path=ppt/slides/_rels/slide63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45.vml"/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57.wmf"/><Relationship Id="rId6" Type="http://schemas.openxmlformats.org/officeDocument/2006/relationships/oleObject" Target="../embeddings/oleObject58.bin"/><Relationship Id="rId5" Type="http://schemas.openxmlformats.org/officeDocument/2006/relationships/image" Target="../media/image56.wmf"/><Relationship Id="rId4" Type="http://schemas.openxmlformats.org/officeDocument/2006/relationships/oleObject" Target="../embeddings/oleObject57.bin"/><Relationship Id="rId3" Type="http://schemas.openxmlformats.org/officeDocument/2006/relationships/image" Target="../media/image55.wmf"/><Relationship Id="rId2" Type="http://schemas.openxmlformats.org/officeDocument/2006/relationships/oleObject" Target="../embeddings/oleObject56.bin"/><Relationship Id="rId1" Type="http://schemas.openxmlformats.org/officeDocument/2006/relationships/image" Target="../media/image51.png"/></Relationships>
</file>

<file path=ppt/slides/_rels/slide64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46.vml"/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57.wmf"/><Relationship Id="rId6" Type="http://schemas.openxmlformats.org/officeDocument/2006/relationships/oleObject" Target="../embeddings/oleObject61.bin"/><Relationship Id="rId5" Type="http://schemas.openxmlformats.org/officeDocument/2006/relationships/image" Target="../media/image56.wmf"/><Relationship Id="rId4" Type="http://schemas.openxmlformats.org/officeDocument/2006/relationships/oleObject" Target="../embeddings/oleObject60.bin"/><Relationship Id="rId3" Type="http://schemas.openxmlformats.org/officeDocument/2006/relationships/image" Target="../media/image55.wmf"/><Relationship Id="rId2" Type="http://schemas.openxmlformats.org/officeDocument/2006/relationships/oleObject" Target="../embeddings/oleObject59.bin"/><Relationship Id="rId1" Type="http://schemas.openxmlformats.org/officeDocument/2006/relationships/image" Target="../media/image51.png"/></Relationships>
</file>

<file path=ppt/slides/_rels/slide65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47.vml"/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60.wmf"/><Relationship Id="rId6" Type="http://schemas.openxmlformats.org/officeDocument/2006/relationships/oleObject" Target="../embeddings/oleObject64.bin"/><Relationship Id="rId5" Type="http://schemas.openxmlformats.org/officeDocument/2006/relationships/image" Target="../media/image59.wmf"/><Relationship Id="rId4" Type="http://schemas.openxmlformats.org/officeDocument/2006/relationships/oleObject" Target="../embeddings/oleObject63.bin"/><Relationship Id="rId3" Type="http://schemas.openxmlformats.org/officeDocument/2006/relationships/image" Target="../media/image58.wmf"/><Relationship Id="rId2" Type="http://schemas.openxmlformats.org/officeDocument/2006/relationships/oleObject" Target="../embeddings/oleObject62.bin"/><Relationship Id="rId1" Type="http://schemas.openxmlformats.org/officeDocument/2006/relationships/image" Target="../media/image51.png"/></Relationships>
</file>

<file path=ppt/slides/_rels/slide66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48.vml"/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60.wmf"/><Relationship Id="rId6" Type="http://schemas.openxmlformats.org/officeDocument/2006/relationships/oleObject" Target="../embeddings/oleObject67.bin"/><Relationship Id="rId5" Type="http://schemas.openxmlformats.org/officeDocument/2006/relationships/image" Target="../media/image62.wmf"/><Relationship Id="rId4" Type="http://schemas.openxmlformats.org/officeDocument/2006/relationships/oleObject" Target="../embeddings/oleObject66.bin"/><Relationship Id="rId3" Type="http://schemas.openxmlformats.org/officeDocument/2006/relationships/image" Target="../media/image61.wmf"/><Relationship Id="rId2" Type="http://schemas.openxmlformats.org/officeDocument/2006/relationships/oleObject" Target="../embeddings/oleObject65.bin"/><Relationship Id="rId1" Type="http://schemas.openxmlformats.org/officeDocument/2006/relationships/image" Target="../media/image51.png"/></Relationships>
</file>

<file path=ppt/slides/_rels/slide67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49.vml"/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60.wmf"/><Relationship Id="rId6" Type="http://schemas.openxmlformats.org/officeDocument/2006/relationships/oleObject" Target="../embeddings/oleObject70.bin"/><Relationship Id="rId5" Type="http://schemas.openxmlformats.org/officeDocument/2006/relationships/image" Target="../media/image62.wmf"/><Relationship Id="rId4" Type="http://schemas.openxmlformats.org/officeDocument/2006/relationships/oleObject" Target="../embeddings/oleObject69.bin"/><Relationship Id="rId3" Type="http://schemas.openxmlformats.org/officeDocument/2006/relationships/image" Target="../media/image61.wmf"/><Relationship Id="rId2" Type="http://schemas.openxmlformats.org/officeDocument/2006/relationships/oleObject" Target="../embeddings/oleObject68.bin"/><Relationship Id="rId1" Type="http://schemas.openxmlformats.org/officeDocument/2006/relationships/image" Target="../media/image51.png"/></Relationships>
</file>

<file path=ppt/slides/_rels/slide68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50.vml"/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60.wmf"/><Relationship Id="rId6" Type="http://schemas.openxmlformats.org/officeDocument/2006/relationships/oleObject" Target="../embeddings/oleObject73.bin"/><Relationship Id="rId5" Type="http://schemas.openxmlformats.org/officeDocument/2006/relationships/image" Target="../media/image62.wmf"/><Relationship Id="rId4" Type="http://schemas.openxmlformats.org/officeDocument/2006/relationships/oleObject" Target="../embeddings/oleObject72.bin"/><Relationship Id="rId3" Type="http://schemas.openxmlformats.org/officeDocument/2006/relationships/image" Target="../media/image61.wmf"/><Relationship Id="rId2" Type="http://schemas.openxmlformats.org/officeDocument/2006/relationships/oleObject" Target="../embeddings/oleObject71.bin"/><Relationship Id="rId1" Type="http://schemas.openxmlformats.org/officeDocument/2006/relationships/image" Target="../media/image51.png"/></Relationships>
</file>

<file path=ppt/slides/_rels/slide69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51.vml"/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64.wmf"/><Relationship Id="rId6" Type="http://schemas.openxmlformats.org/officeDocument/2006/relationships/oleObject" Target="../embeddings/oleObject76.bin"/><Relationship Id="rId5" Type="http://schemas.openxmlformats.org/officeDocument/2006/relationships/image" Target="../media/image63.wmf"/><Relationship Id="rId4" Type="http://schemas.openxmlformats.org/officeDocument/2006/relationships/oleObject" Target="../embeddings/oleObject75.bin"/><Relationship Id="rId3" Type="http://schemas.openxmlformats.org/officeDocument/2006/relationships/image" Target="../media/image61.wmf"/><Relationship Id="rId2" Type="http://schemas.openxmlformats.org/officeDocument/2006/relationships/oleObject" Target="../embeddings/oleObject74.bin"/><Relationship Id="rId1" Type="http://schemas.openxmlformats.org/officeDocument/2006/relationships/image" Target="../media/image51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wmf"/><Relationship Id="rId1" Type="http://schemas.openxmlformats.org/officeDocument/2006/relationships/oleObject" Target="../embeddings/oleObject3.bin"/></Relationships>
</file>

<file path=ppt/slides/_rels/slide70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52.vml"/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64.wmf"/><Relationship Id="rId6" Type="http://schemas.openxmlformats.org/officeDocument/2006/relationships/oleObject" Target="../embeddings/oleObject79.bin"/><Relationship Id="rId5" Type="http://schemas.openxmlformats.org/officeDocument/2006/relationships/image" Target="../media/image65.wmf"/><Relationship Id="rId4" Type="http://schemas.openxmlformats.org/officeDocument/2006/relationships/oleObject" Target="../embeddings/oleObject78.bin"/><Relationship Id="rId3" Type="http://schemas.openxmlformats.org/officeDocument/2006/relationships/image" Target="../media/image61.wmf"/><Relationship Id="rId2" Type="http://schemas.openxmlformats.org/officeDocument/2006/relationships/oleObject" Target="../embeddings/oleObject77.bin"/><Relationship Id="rId1" Type="http://schemas.openxmlformats.org/officeDocument/2006/relationships/image" Target="../media/image51.png"/></Relationships>
</file>

<file path=ppt/slides/_rels/slide71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53.vml"/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68.wmf"/><Relationship Id="rId6" Type="http://schemas.openxmlformats.org/officeDocument/2006/relationships/oleObject" Target="../embeddings/oleObject82.bin"/><Relationship Id="rId5" Type="http://schemas.openxmlformats.org/officeDocument/2006/relationships/image" Target="../media/image67.wmf"/><Relationship Id="rId4" Type="http://schemas.openxmlformats.org/officeDocument/2006/relationships/oleObject" Target="../embeddings/oleObject81.bin"/><Relationship Id="rId3" Type="http://schemas.openxmlformats.org/officeDocument/2006/relationships/image" Target="../media/image66.wmf"/><Relationship Id="rId2" Type="http://schemas.openxmlformats.org/officeDocument/2006/relationships/oleObject" Target="../embeddings/oleObject80.bin"/><Relationship Id="rId1" Type="http://schemas.openxmlformats.org/officeDocument/2006/relationships/image" Target="../media/image51.png"/></Relationships>
</file>

<file path=ppt/slides/_rels/slide72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54.vml"/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71.wmf"/><Relationship Id="rId6" Type="http://schemas.openxmlformats.org/officeDocument/2006/relationships/oleObject" Target="../embeddings/oleObject85.bin"/><Relationship Id="rId5" Type="http://schemas.openxmlformats.org/officeDocument/2006/relationships/image" Target="../media/image70.wmf"/><Relationship Id="rId4" Type="http://schemas.openxmlformats.org/officeDocument/2006/relationships/oleObject" Target="../embeddings/oleObject84.bin"/><Relationship Id="rId3" Type="http://schemas.openxmlformats.org/officeDocument/2006/relationships/image" Target="../media/image69.wmf"/><Relationship Id="rId2" Type="http://schemas.openxmlformats.org/officeDocument/2006/relationships/oleObject" Target="../embeddings/oleObject83.bin"/><Relationship Id="rId1" Type="http://schemas.openxmlformats.org/officeDocument/2006/relationships/image" Target="../media/image51.png"/></Relationships>
</file>

<file path=ppt/slides/_rels/slide73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55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1.wmf"/><Relationship Id="rId2" Type="http://schemas.openxmlformats.org/officeDocument/2006/relationships/oleObject" Target="../embeddings/oleObject86.bin"/><Relationship Id="rId1" Type="http://schemas.openxmlformats.org/officeDocument/2006/relationships/image" Target="../media/image72.png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.xml"/><Relationship Id="rId6" Type="http://schemas.openxmlformats.org/officeDocument/2006/relationships/vmlDrawing" Target="../drawings/vmlDrawing3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6.wmf"/><Relationship Id="rId3" Type="http://schemas.openxmlformats.org/officeDocument/2006/relationships/oleObject" Target="../embeddings/oleObject5.bin"/><Relationship Id="rId2" Type="http://schemas.openxmlformats.org/officeDocument/2006/relationships/image" Target="../media/image5.wmf"/><Relationship Id="rId1" Type="http://schemas.openxmlformats.org/officeDocument/2006/relationships/oleObject" Target="../embeddings/oleObject4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6.xml"/><Relationship Id="rId7" Type="http://schemas.openxmlformats.org/officeDocument/2006/relationships/vmlDrawing" Target="../drawings/vmlDrawing4.v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7.bin"/><Relationship Id="rId3" Type="http://schemas.openxmlformats.org/officeDocument/2006/relationships/image" Target="../media/image8.png"/><Relationship Id="rId2" Type="http://schemas.openxmlformats.org/officeDocument/2006/relationships/image" Target="../media/image7.wmf"/><Relationship Id="rId1" Type="http://schemas.openxmlformats.org/officeDocument/2006/relationships/oleObject" Target="../embeddings/oleObject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 anchor="ctr">
            <a:normAutofit fontScale="90000"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400" dirty="0"/>
              <a:t>CS101</a:t>
            </a:r>
            <a:r>
              <a:rPr lang="zh-CN" altLang="en-US" sz="4400" dirty="0"/>
              <a:t> </a:t>
            </a:r>
            <a:r>
              <a:rPr lang="en-US" altLang="zh-CN" sz="4400" dirty="0"/>
              <a:t>Algorithms and Data Structures</a:t>
            </a:r>
            <a:endParaRPr lang="en-US" altLang="zh-CN" sz="4400" dirty="0"/>
          </a:p>
        </p:txBody>
      </p:sp>
      <p:sp>
        <p:nvSpPr>
          <p:cNvPr id="7" name="Subtitle 1"/>
          <p:cNvSpPr txBox="1"/>
          <p:nvPr/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buFont typeface="Arial" panose="020B0604020202020204" pitchFamily="34" charset="0"/>
              <a:buNone/>
            </a:pP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4" name="Subtitle 1"/>
          <p:cNvSpPr txBox="1"/>
          <p:nvPr/>
        </p:nvSpPr>
        <p:spPr>
          <a:xfrm>
            <a:off x="1295400" y="3754438"/>
            <a:ext cx="6858000" cy="1655762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buNone/>
            </a:pPr>
            <a:r>
              <a:rPr lang="en-US" altLang="zh-CN" dirty="0"/>
              <a:t>Shortest Path: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Floyd-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Warshall</a:t>
            </a:r>
            <a:endParaRPr lang="en-US" altLang="zh-CN" dirty="0">
              <a:solidFill>
                <a:prstClr val="black"/>
              </a:solidFill>
            </a:endParaRPr>
          </a:p>
          <a:p>
            <a:pPr marL="0" indent="0" algn="ctr" eaLnBrk="1" hangingPunct="1"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prstClr val="black"/>
                </a:solidFill>
              </a:rPr>
              <a:t>Textbook </a:t>
            </a:r>
            <a:r>
              <a:rPr lang="en-US" altLang="zh-CN" dirty="0" err="1">
                <a:solidFill>
                  <a:prstClr val="black"/>
                </a:solidFill>
              </a:rPr>
              <a:t>Ch</a:t>
            </a:r>
            <a:r>
              <a:rPr lang="en-US" altLang="zh-CN" dirty="0">
                <a:solidFill>
                  <a:prstClr val="black"/>
                </a:solidFill>
              </a:rPr>
              <a:t> 24, 25</a:t>
            </a:r>
            <a:endParaRPr lang="en-US" altLang="zh-CN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Strategy</a:t>
            </a:r>
            <a:endParaRPr 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/>
              <a:t>	Suppose now, we want to see whether or not the path going through vertex </a:t>
            </a:r>
            <a:r>
              <a:rPr lang="en-CA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CA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CA" i="1" dirty="0"/>
              <a:t> </a:t>
            </a:r>
            <a:r>
              <a:rPr lang="en-CA" dirty="0"/>
              <a:t>is shorter than a direct edge?</a:t>
            </a:r>
            <a:endParaRPr lang="en-CA" dirty="0"/>
          </a:p>
          <a:p>
            <a:pPr lvl="1"/>
            <a:r>
              <a:rPr lang="en-CA" dirty="0"/>
              <a:t>Is                          ?</a:t>
            </a:r>
            <a:endParaRPr lang="en-CA" dirty="0"/>
          </a:p>
          <a:p>
            <a:pPr lvl="1">
              <a:lnSpc>
                <a:spcPct val="150000"/>
              </a:lnSpc>
            </a:pPr>
            <a:r>
              <a:rPr lang="en-CA" dirty="0"/>
              <a:t>Is                          ?  </a:t>
            </a: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r>
              <a:rPr lang="en-CA" dirty="0"/>
              <a:t>	</a:t>
            </a:r>
            <a:endParaRPr lang="en-CA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4" descr="C:\Users\dwharder\Desktop\k2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2771800" y="2708920"/>
            <a:ext cx="3600450" cy="3457575"/>
          </a:xfrm>
          <a:prstGeom prst="rect">
            <a:avLst/>
          </a:prstGeom>
          <a:noFill/>
        </p:spPr>
      </p:pic>
      <p:graphicFrame>
        <p:nvGraphicFramePr>
          <p:cNvPr id="43013" name="Object 10"/>
          <p:cNvGraphicFramePr>
            <a:graphicFrameLocks noChangeAspect="1"/>
          </p:cNvGraphicFramePr>
          <p:nvPr/>
        </p:nvGraphicFramePr>
        <p:xfrm>
          <a:off x="1493838" y="2238375"/>
          <a:ext cx="1639887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5" name="Equation" r:id="rId2" imgW="914400" imgH="241300" progId="Equation.DSMT4">
                  <p:embed/>
                </p:oleObj>
              </mc:Choice>
              <mc:Fallback>
                <p:oleObj name="Equation" r:id="rId2" imgW="914400" imgH="241300" progId="Equation.DSMT4">
                  <p:embed/>
                  <p:pic>
                    <p:nvPicPr>
                      <p:cNvPr id="0" name="图片 62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3838" y="2238375"/>
                        <a:ext cx="1639887" cy="430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0"/>
          <p:cNvGraphicFramePr>
            <a:graphicFrameLocks noChangeAspect="1"/>
          </p:cNvGraphicFramePr>
          <p:nvPr/>
        </p:nvGraphicFramePr>
        <p:xfrm>
          <a:off x="1503363" y="2659462"/>
          <a:ext cx="164147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6" name="Equation" r:id="rId4" imgW="914400" imgH="241300" progId="Equation.DSMT4">
                  <p:embed/>
                </p:oleObj>
              </mc:Choice>
              <mc:Fallback>
                <p:oleObj name="Equation" r:id="rId4" imgW="914400" imgH="241300" progId="Equation.DSMT4">
                  <p:embed/>
                  <p:pic>
                    <p:nvPicPr>
                      <p:cNvPr id="0" name="图片 62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3363" y="2659462"/>
                        <a:ext cx="1641475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Strategy</a:t>
            </a:r>
            <a:endParaRPr 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/>
              <a:t>	Thus, for each pair of edges, we will define        by calculating: </a:t>
            </a: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r>
              <a:rPr lang="en-CA" dirty="0"/>
              <a:t>	</a:t>
            </a:r>
            <a:endParaRPr lang="en-CA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4" descr="C:\Users\dwharder\Desktop\k2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2771800" y="2708920"/>
            <a:ext cx="3600450" cy="3457575"/>
          </a:xfrm>
          <a:prstGeom prst="rect">
            <a:avLst/>
          </a:prstGeom>
          <a:noFill/>
        </p:spPr>
      </p:pic>
      <p:graphicFrame>
        <p:nvGraphicFramePr>
          <p:cNvPr id="43013" name="Object 10"/>
          <p:cNvGraphicFramePr>
            <a:graphicFrameLocks noChangeAspect="1"/>
          </p:cNvGraphicFramePr>
          <p:nvPr/>
        </p:nvGraphicFramePr>
        <p:xfrm>
          <a:off x="3332163" y="2078038"/>
          <a:ext cx="2733675" cy="522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99" name="Equation" r:id="rId2" imgW="1524000" imgH="292100" progId="Equation.DSMT4">
                  <p:embed/>
                </p:oleObj>
              </mc:Choice>
              <mc:Fallback>
                <p:oleObj name="Equation" r:id="rId2" imgW="1524000" imgH="292100" progId="Equation.DSMT4">
                  <p:embed/>
                  <p:pic>
                    <p:nvPicPr>
                      <p:cNvPr id="0" name="图片 72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32163" y="2078038"/>
                        <a:ext cx="2733675" cy="5222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5722938" y="1560513"/>
          <a:ext cx="476250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00" name="Equation" r:id="rId4" imgW="228600" imgH="254000" progId="Equation.DSMT4">
                  <p:embed/>
                </p:oleObj>
              </mc:Choice>
              <mc:Fallback>
                <p:oleObj name="Equation" r:id="rId4" imgW="228600" imgH="254000" progId="Equation.DSMT4">
                  <p:embed/>
                  <p:pic>
                    <p:nvPicPr>
                      <p:cNvPr id="0" name="图片 72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2938" y="1560513"/>
                        <a:ext cx="476250" cy="5318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Strategy</a:t>
            </a:r>
            <a:endParaRPr 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/>
              <a:t>	</a:t>
            </a:r>
            <a:r>
              <a:rPr lang="en-US" altLang="zh-CN" dirty="0"/>
              <a:t>W</a:t>
            </a:r>
            <a:r>
              <a:rPr lang="en-CA" dirty="0"/>
              <a:t>e need just run the algorithm for each pair of vertices:</a:t>
            </a: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r>
              <a:rPr lang="en-CA" dirty="0"/>
              <a:t>	</a:t>
            </a:r>
            <a:endParaRPr lang="en-CA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31032" y="2260858"/>
            <a:ext cx="7402989" cy="1477328"/>
          </a:xfrm>
          <a:prstGeom prst="rect">
            <a:avLst/>
          </a:prstGeom>
          <a:solidFill>
            <a:schemeClr val="bg1"/>
          </a:solidFill>
          <a:effectLst>
            <a:softEdge rad="31750"/>
          </a:effectLst>
        </p:spPr>
        <p:txBody>
          <a:bodyPr wrap="none" rtlCol="0">
            <a:spAutoFit/>
          </a:bodyPr>
          <a:lstStyle/>
          <a:p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for ( </a:t>
            </a:r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= 0; </a:t>
            </a:r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&lt; </a:t>
            </a:r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num_vertices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; ++</a:t>
            </a:r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) {</a:t>
            </a:r>
            <a:endParaRPr lang="en-CA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   for ( </a:t>
            </a:r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j = 0; j &lt; </a:t>
            </a:r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num_vertices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; ++j ) {</a:t>
            </a:r>
            <a:endParaRPr lang="en-CA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       d[</a:t>
            </a:r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][j] = std::min( d[</a:t>
            </a:r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][j], d[</a:t>
            </a:r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][0] + d[0][j] );</a:t>
            </a:r>
            <a:endParaRPr lang="en-CA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endParaRPr lang="en-CA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CA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General Step</a:t>
            </a:r>
            <a:endParaRPr 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/>
              <a:t>	Define </a:t>
            </a:r>
            <a:r>
              <a:rPr lang="en-CA" i="1" dirty="0"/>
              <a:t>  </a:t>
            </a:r>
            <a:r>
              <a:rPr lang="en-CA" dirty="0"/>
              <a:t>       as the shortest distance, but only allowing intermediate visits to vertices </a:t>
            </a:r>
            <a:r>
              <a:rPr lang="en-CA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CA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CA" dirty="0"/>
              <a:t>, </a:t>
            </a:r>
            <a:r>
              <a:rPr lang="en-CA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CA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CA" dirty="0"/>
              <a:t>, …, </a:t>
            </a:r>
            <a:r>
              <a:rPr lang="en-CA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CA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CA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–1 </a:t>
            </a:r>
            <a:r>
              <a:rPr lang="en-CA" dirty="0"/>
              <a:t> </a:t>
            </a:r>
            <a:endParaRPr lang="en-CA" dirty="0"/>
          </a:p>
          <a:p>
            <a:pPr lvl="1"/>
            <a:r>
              <a:rPr lang="en-CA" dirty="0"/>
              <a:t>Suppose we have an algorithm that has found these values for all pairs</a:t>
            </a: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r>
              <a:rPr lang="en-CA" dirty="0"/>
              <a:t>	</a:t>
            </a:r>
            <a:endParaRPr lang="en-CA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7108" name="Object 4"/>
          <p:cNvGraphicFramePr>
            <a:graphicFrameLocks noChangeAspect="1"/>
          </p:cNvGraphicFramePr>
          <p:nvPr/>
        </p:nvGraphicFramePr>
        <p:xfrm>
          <a:off x="1660602" y="1555750"/>
          <a:ext cx="661988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6" name="Equation" r:id="rId1" imgW="317500" imgH="254000" progId="Equation.DSMT4">
                  <p:embed/>
                </p:oleObj>
              </mc:Choice>
              <mc:Fallback>
                <p:oleObj name="Equation" r:id="rId1" imgW="317500" imgH="254000" progId="Equation.DSMT4">
                  <p:embed/>
                  <p:pic>
                    <p:nvPicPr>
                      <p:cNvPr id="0" name="图片 92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0602" y="1555750"/>
                        <a:ext cx="661988" cy="531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6" name="Picture 8" descr="C:\Users\dwharder\Desktop\k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38275" y="3285257"/>
            <a:ext cx="6265863" cy="324008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General Step</a:t>
            </a:r>
            <a:endParaRPr 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/>
              <a:t>	</a:t>
            </a:r>
            <a:r>
              <a:rPr lang="en-CA" dirty="0">
                <a:solidFill>
                  <a:srgbClr val="C00000"/>
                </a:solidFill>
              </a:rPr>
              <a:t>How could we find  </a:t>
            </a:r>
            <a:r>
              <a:rPr lang="en-CA" i="1" dirty="0">
                <a:solidFill>
                  <a:srgbClr val="C00000"/>
                </a:solidFill>
              </a:rPr>
              <a:t>  </a:t>
            </a:r>
            <a:r>
              <a:rPr lang="en-CA" dirty="0">
                <a:solidFill>
                  <a:srgbClr val="C00000"/>
                </a:solidFill>
              </a:rPr>
              <a:t>    </a:t>
            </a:r>
            <a:r>
              <a:rPr lang="en-CA" dirty="0"/>
              <a:t>; that is, the shortest path allowing intermediate visits to vertices </a:t>
            </a:r>
            <a:r>
              <a:rPr lang="en-CA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CA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CA" dirty="0"/>
              <a:t>, </a:t>
            </a:r>
            <a:r>
              <a:rPr lang="en-CA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CA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CA" dirty="0"/>
              <a:t>, …, </a:t>
            </a:r>
            <a:r>
              <a:rPr lang="en-CA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CA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CA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–1 </a:t>
            </a:r>
            <a:r>
              <a:rPr lang="en-CA" dirty="0"/>
              <a:t>, </a:t>
            </a:r>
            <a:r>
              <a:rPr lang="en-CA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CA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CA" dirty="0"/>
              <a:t>?</a:t>
            </a:r>
            <a:endParaRPr lang="en-CA" dirty="0"/>
          </a:p>
          <a:p>
            <a:pPr lvl="1"/>
            <a:r>
              <a:rPr lang="en-CA" dirty="0"/>
              <a:t>Two possibilities: the shortest path includes or does not include </a:t>
            </a:r>
            <a:r>
              <a:rPr lang="en-CA" altLang="zh-CN" sz="2000" i="1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CA" altLang="zh-CN" sz="2000" i="1" baseline="-250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r>
              <a:rPr lang="en-CA" dirty="0"/>
              <a:t>	</a:t>
            </a:r>
            <a:endParaRPr lang="en-CA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7108" name="Object 4"/>
          <p:cNvGraphicFramePr>
            <a:graphicFrameLocks noChangeAspect="1"/>
          </p:cNvGraphicFramePr>
          <p:nvPr/>
        </p:nvGraphicFramePr>
        <p:xfrm>
          <a:off x="2960688" y="1555750"/>
          <a:ext cx="506412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0" name="Equation" r:id="rId1" imgW="241300" imgH="254000" progId="Equation.DSMT4">
                  <p:embed/>
                </p:oleObj>
              </mc:Choice>
              <mc:Fallback>
                <p:oleObj name="Equation" r:id="rId1" imgW="241300" imgH="254000" progId="Equation.DSMT4">
                  <p:embed/>
                  <p:pic>
                    <p:nvPicPr>
                      <p:cNvPr id="0" name="图片 1030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0688" y="1555750"/>
                        <a:ext cx="506412" cy="531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" name="Picture 5" descr="C:\Users\dwharder\Desktop\k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38275" y="3285257"/>
            <a:ext cx="6265863" cy="324008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General Step</a:t>
            </a:r>
            <a:endParaRPr 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/>
              <a:t>	If</a:t>
            </a:r>
            <a:r>
              <a:rPr lang="en-CA" altLang="zh-CN" dirty="0"/>
              <a:t> the shortest path includes </a:t>
            </a:r>
            <a:r>
              <a:rPr lang="en-CA" altLang="zh-CN" i="1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CA" altLang="zh-CN" i="1" baseline="-250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CA" altLang="zh-CN" dirty="0"/>
              <a:t>, then it must consist of: </a:t>
            </a:r>
            <a:endParaRPr lang="en-CA" altLang="zh-CN" dirty="0"/>
          </a:p>
          <a:p>
            <a:pPr lvl="1"/>
            <a:r>
              <a:rPr lang="en-CA" altLang="zh-CN" dirty="0"/>
              <a:t>the shortest path from</a:t>
            </a:r>
            <a:r>
              <a:rPr lang="en-CA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</a:t>
            </a:r>
            <a:r>
              <a:rPr lang="en-CA" altLang="zh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CA" altLang="zh-CN" dirty="0"/>
              <a:t> to </a:t>
            </a:r>
            <a:r>
              <a:rPr lang="en-CA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CA" altLang="zh-CN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CA" altLang="zh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CA" altLang="zh-CN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CA" altLang="zh-CN" dirty="0"/>
              <a:t>and then the shortest path from </a:t>
            </a:r>
            <a:r>
              <a:rPr lang="en-CA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CA" altLang="zh-CN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CA" altLang="zh-CN" dirty="0"/>
              <a:t> to </a:t>
            </a:r>
            <a:r>
              <a:rPr lang="en-CA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CA" altLang="zh-CN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CA" altLang="zh-CN" dirty="0"/>
              <a:t> </a:t>
            </a:r>
            <a:endParaRPr lang="en-CA" altLang="zh-CN" dirty="0"/>
          </a:p>
          <a:p>
            <a:pPr lvl="1"/>
            <a:r>
              <a:rPr lang="en-CA" altLang="zh-CN" dirty="0"/>
              <a:t>both only allowing intermediate visits to vertices </a:t>
            </a:r>
            <a:r>
              <a:rPr lang="en-CA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CA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CA" altLang="zh-CN" dirty="0"/>
              <a:t>, </a:t>
            </a:r>
            <a:r>
              <a:rPr lang="en-CA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CA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CA" altLang="zh-CN" dirty="0"/>
              <a:t>, …, </a:t>
            </a:r>
            <a:r>
              <a:rPr lang="en-CA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CA" altLang="zh-CN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CA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–1 </a:t>
            </a: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r>
              <a:rPr lang="en-CA" dirty="0"/>
              <a:t>	</a:t>
            </a:r>
            <a:endParaRPr lang="en-CA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Picture 6" descr="C:\Users\dwharder\Desktop\k3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438275" y="3285257"/>
            <a:ext cx="6265863" cy="324008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General Step</a:t>
            </a:r>
            <a:endParaRPr 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/>
              <a:t>	With </a:t>
            </a:r>
            <a:r>
              <a:rPr lang="en-CA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CA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CA" dirty="0"/>
              <a:t>, </a:t>
            </a:r>
            <a:r>
              <a:rPr lang="en-CA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CA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CA" dirty="0"/>
              <a:t>, …, </a:t>
            </a:r>
            <a:r>
              <a:rPr lang="en-CA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CA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CA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–1 </a:t>
            </a:r>
            <a:r>
              <a:rPr lang="en-CA" dirty="0"/>
              <a:t> as intermediates, we already know the shortest paths from </a:t>
            </a:r>
            <a:r>
              <a:rPr lang="en-CA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CA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CA" dirty="0"/>
              <a:t> to </a:t>
            </a:r>
            <a:r>
              <a:rPr lang="en-CA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CA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CA" dirty="0"/>
              <a:t>, </a:t>
            </a:r>
            <a:r>
              <a:rPr lang="en-CA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CA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CA" dirty="0"/>
              <a:t> to </a:t>
            </a:r>
            <a:r>
              <a:rPr lang="en-CA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CA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CA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dirty="0"/>
              <a:t>and </a:t>
            </a:r>
            <a:r>
              <a:rPr lang="en-CA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CA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CA" dirty="0"/>
              <a:t> to </a:t>
            </a:r>
            <a:r>
              <a:rPr lang="en-CA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CA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CA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CA" dirty="0"/>
          </a:p>
          <a:p>
            <a:pPr>
              <a:buNone/>
            </a:pPr>
            <a:endParaRPr lang="en-CA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CA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CA" dirty="0"/>
              <a:t>Thus, we calculate</a:t>
            </a:r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r>
              <a:rPr lang="en-CA" dirty="0"/>
              <a:t>	</a:t>
            </a:r>
            <a:endParaRPr lang="en-CA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8131" name="Object 10"/>
          <p:cNvGraphicFramePr>
            <a:graphicFrameLocks noChangeAspect="1"/>
          </p:cNvGraphicFramePr>
          <p:nvPr/>
        </p:nvGraphicFramePr>
        <p:xfrm>
          <a:off x="3079264" y="2479124"/>
          <a:ext cx="3211512" cy="52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34" name="Equation" r:id="rId1" imgW="1790700" imgH="292100" progId="Equation.DSMT4">
                  <p:embed/>
                </p:oleObj>
              </mc:Choice>
              <mc:Fallback>
                <p:oleObj name="Equation" r:id="rId1" imgW="1790700" imgH="292100" progId="Equation.DSMT4">
                  <p:embed/>
                  <p:pic>
                    <p:nvPicPr>
                      <p:cNvPr id="0" name="图片 113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9264" y="2479124"/>
                        <a:ext cx="3211512" cy="522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" name="Picture 6" descr="C:\Users\dwharder\Desktop\k3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38275" y="3285257"/>
            <a:ext cx="6265863" cy="324008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General Step</a:t>
            </a:r>
            <a:endParaRPr 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/>
          <a:lstStyle/>
          <a:p>
            <a:pPr>
              <a:buNone/>
            </a:pPr>
            <a:r>
              <a:rPr lang="en-CA" dirty="0"/>
              <a:t>	Finding         for all pairs of vertices gives us all shortest paths from</a:t>
            </a:r>
            <a:br>
              <a:rPr lang="en-CA" dirty="0"/>
            </a:br>
            <a:r>
              <a:rPr lang="en-CA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CA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CA" dirty="0"/>
              <a:t> to </a:t>
            </a:r>
            <a:r>
              <a:rPr lang="en-CA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CA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CA" dirty="0"/>
              <a:t> possibly going through vertices </a:t>
            </a:r>
            <a:r>
              <a:rPr lang="en-CA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CA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CA" dirty="0"/>
              <a:t>, </a:t>
            </a:r>
            <a:r>
              <a:rPr lang="en-CA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CA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CA" dirty="0"/>
              <a:t>, …, </a:t>
            </a:r>
            <a:r>
              <a:rPr lang="en-CA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CA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CA" dirty="0"/>
              <a:t>  </a:t>
            </a: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r>
              <a:rPr lang="en-CA" dirty="0"/>
              <a:t>	</a:t>
            </a:r>
            <a:endParaRPr lang="en-CA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7" name="Picture 3" descr="C:\Users\dwharder\Desktop\k4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438275" y="3285257"/>
            <a:ext cx="6265863" cy="3240087"/>
          </a:xfrm>
          <a:prstGeom prst="rect">
            <a:avLst/>
          </a:prstGeom>
          <a:noFill/>
        </p:spPr>
      </p:pic>
      <p:graphicFrame>
        <p:nvGraphicFramePr>
          <p:cNvPr id="7" name="Object 4"/>
          <p:cNvGraphicFramePr>
            <a:graphicFrameLocks noChangeAspect="1"/>
          </p:cNvGraphicFramePr>
          <p:nvPr/>
        </p:nvGraphicFramePr>
        <p:xfrm>
          <a:off x="1783398" y="1543050"/>
          <a:ext cx="506412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3" name="Equation" r:id="rId2" imgW="241300" imgH="254000" progId="Equation.DSMT4">
                  <p:embed/>
                </p:oleObj>
              </mc:Choice>
              <mc:Fallback>
                <p:oleObj name="Equation" r:id="rId2" imgW="241300" imgH="254000" progId="Equation.DSMT4">
                  <p:embed/>
                  <p:pic>
                    <p:nvPicPr>
                      <p:cNvPr id="0" name="图片 123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3398" y="1543050"/>
                        <a:ext cx="506412" cy="531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3" descr="C:\Users\dwharder\Desktop\k4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438275" y="3285257"/>
            <a:ext cx="6265863" cy="3240087"/>
          </a:xfrm>
          <a:prstGeom prst="rect">
            <a:avLst/>
          </a:prstGeom>
          <a:noFill/>
        </p:spPr>
      </p:pic>
      <p:sp>
        <p:nvSpPr>
          <p:cNvPr id="81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General Step</a:t>
            </a:r>
            <a:endParaRPr 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/>
              <a:t>	The calculation is straight forward:</a:t>
            </a: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r>
              <a:rPr lang="en-CA" dirty="0"/>
              <a:t>	</a:t>
            </a:r>
            <a:endParaRPr lang="en-CA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29451" y="2095688"/>
            <a:ext cx="7909538" cy="1477328"/>
          </a:xfrm>
          <a:prstGeom prst="rect">
            <a:avLst/>
          </a:prstGeom>
          <a:noFill/>
          <a:effectLst>
            <a:softEdge rad="31750"/>
          </a:effectLst>
        </p:spPr>
        <p:txBody>
          <a:bodyPr wrap="none" rtlCol="0">
            <a:spAutoFit/>
          </a:bodyPr>
          <a:lstStyle/>
          <a:p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for ( </a:t>
            </a:r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= 0; </a:t>
            </a:r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&lt; </a:t>
            </a:r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num_vertices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; ++</a:t>
            </a:r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) {</a:t>
            </a:r>
            <a:endParaRPr lang="en-CA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   for ( </a:t>
            </a:r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j = 0; j &lt; </a:t>
            </a:r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num_vertices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; ++j ) {</a:t>
            </a:r>
            <a:endParaRPr lang="en-CA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       d[</a:t>
            </a:r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][j] = std::min( d[</a:t>
            </a:r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][j], d[</a:t>
            </a:r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][k-1] + d[k-1][j] );</a:t>
            </a:r>
            <a:endParaRPr lang="en-CA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endParaRPr lang="en-CA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CA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Floyd-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Warshall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Algorithm</a:t>
            </a:r>
            <a:endParaRPr 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Run time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n-CA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14920" y="1577360"/>
            <a:ext cx="7909538" cy="2862322"/>
          </a:xfrm>
          <a:prstGeom prst="rect">
            <a:avLst/>
          </a:prstGeom>
          <a:solidFill>
            <a:schemeClr val="bg1"/>
          </a:solidFill>
          <a:effectLst>
            <a:softEdge rad="31750"/>
          </a:effectLst>
        </p:spPr>
        <p:txBody>
          <a:bodyPr wrap="none" rtlCol="0">
            <a:spAutoFit/>
          </a:bodyPr>
          <a:lstStyle/>
          <a:p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// Initialize the matrix d</a:t>
            </a:r>
            <a:endParaRPr lang="en-CA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//   ...</a:t>
            </a:r>
            <a:endParaRPr lang="en-CA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CA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for ( </a:t>
            </a:r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k = 0; k &lt; </a:t>
            </a:r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num_vertices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; ++k ) {</a:t>
            </a:r>
            <a:endParaRPr lang="en-CA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CA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( </a:t>
            </a:r>
            <a:r>
              <a:rPr lang="en-CA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CA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0; </a:t>
            </a:r>
            <a:r>
              <a:rPr lang="en-CA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CA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 </a:t>
            </a:r>
            <a:r>
              <a:rPr lang="en-CA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num_vertices</a:t>
            </a:r>
            <a:r>
              <a:rPr lang="en-CA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++</a:t>
            </a:r>
            <a:r>
              <a:rPr lang="en-CA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CA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) {</a:t>
            </a:r>
            <a:endParaRPr lang="en-CA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CA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for ( </a:t>
            </a:r>
            <a:r>
              <a:rPr lang="en-CA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j = 0; j &lt; </a:t>
            </a:r>
            <a:r>
              <a:rPr lang="en-CA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num_vertices</a:t>
            </a:r>
            <a:r>
              <a:rPr lang="en-CA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++j ) {</a:t>
            </a:r>
            <a:endParaRPr lang="en-CA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CA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d[</a:t>
            </a:r>
            <a:r>
              <a:rPr lang="en-CA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CA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][j] = std::min( d[</a:t>
            </a:r>
            <a:r>
              <a:rPr lang="en-CA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CA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][j], d[</a:t>
            </a:r>
            <a:r>
              <a:rPr lang="en-CA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CA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][k] + d[k][j] );</a:t>
            </a:r>
            <a:endParaRPr lang="en-CA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CA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  <a:endParaRPr lang="en-CA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CA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endParaRPr lang="en-CA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CA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aphicFrame>
        <p:nvGraphicFramePr>
          <p:cNvPr id="51202" name="Object 6"/>
          <p:cNvGraphicFramePr>
            <a:graphicFrameLocks noChangeAspect="1"/>
          </p:cNvGraphicFramePr>
          <p:nvPr/>
        </p:nvGraphicFramePr>
        <p:xfrm>
          <a:off x="2204085" y="4807903"/>
          <a:ext cx="947738" cy="614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83" name="Equation" r:id="rId1" imgW="469900" imgH="304800" progId="Equation.DSMT4">
                  <p:embed/>
                </p:oleObj>
              </mc:Choice>
              <mc:Fallback>
                <p:oleObj name="Equation" r:id="rId1" imgW="469900" imgH="304800" progId="Equation.DSMT4">
                  <p:embed/>
                  <p:pic>
                    <p:nvPicPr>
                      <p:cNvPr id="0" name="图片 133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4085" y="4807903"/>
                        <a:ext cx="947738" cy="6143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altLang="en-US" dirty="0">
                <a:latin typeface="Arial" panose="020B0604020202020204" pitchFamily="34" charset="0"/>
                <a:cs typeface="Arial" panose="020B0604020202020204" pitchFamily="34" charset="0"/>
              </a:rPr>
              <a:t>Dijkstra’s algorithm</a:t>
            </a:r>
            <a:endParaRPr lang="en-CA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Floyd-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Warshall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algorithm</a:t>
            </a:r>
            <a:endParaRPr lang="zh-CN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/>
              <a:t>	Consider this graph</a:t>
            </a:r>
            <a:endParaRPr lang="en-CA" dirty="0"/>
          </a:p>
        </p:txBody>
      </p:sp>
      <p:pic>
        <p:nvPicPr>
          <p:cNvPr id="6" name="Picture 3" descr="C:\Users\dwharder\Desktop\k1.png"/>
          <p:cNvPicPr>
            <a:picLocks noChangeAspect="1" noChangeArrowheads="1"/>
          </p:cNvPicPr>
          <p:nvPr/>
        </p:nvPicPr>
        <p:blipFill>
          <a:blip r:embed="rId1" cstate="print"/>
          <a:stretch>
            <a:fillRect/>
          </a:stretch>
        </p:blipFill>
        <p:spPr bwMode="auto">
          <a:xfrm>
            <a:off x="4034645" y="1907689"/>
            <a:ext cx="5073463" cy="483367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/>
              <a:t>	The adjacency matrix is</a:t>
            </a: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r>
              <a:rPr lang="en-CA" dirty="0"/>
              <a:t>	This would define our</a:t>
            </a:r>
            <a:br>
              <a:rPr lang="en-CA" dirty="0"/>
            </a:br>
            <a:r>
              <a:rPr lang="en-CA" dirty="0"/>
              <a:t>matrix </a:t>
            </a:r>
            <a:r>
              <a:rPr lang="en-C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(</a:t>
            </a:r>
            <a:r>
              <a:rPr lang="en-CA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CA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ij</a:t>
            </a:r>
            <a:r>
              <a:rPr lang="en-CA" dirty="0"/>
              <a:t>)</a:t>
            </a:r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35496" y="1958565"/>
          <a:ext cx="4054102" cy="19024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30" name="Equation" r:id="rId1" imgW="2273300" imgH="1066800" progId="Equation.DSMT4">
                  <p:embed/>
                </p:oleObj>
              </mc:Choice>
              <mc:Fallback>
                <p:oleObj name="Equation" r:id="rId1" imgW="2273300" imgH="1066800" progId="Equation.DSMT4">
                  <p:embed/>
                  <p:pic>
                    <p:nvPicPr>
                      <p:cNvPr id="0" name="图片 154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96" y="1958565"/>
                        <a:ext cx="4054102" cy="190248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3" descr="C:\Users\dwharder\Desktop\k1.pn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4034645" y="1907689"/>
            <a:ext cx="5073463" cy="483367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/>
              <a:t>	With the first pass, </a:t>
            </a:r>
            <a:r>
              <a:rPr lang="en-CA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</a:t>
            </a:r>
            <a:r>
              <a:rPr lang="en-CA" dirty="0"/>
              <a:t>, we attempt passing through vertex </a:t>
            </a:r>
            <a:r>
              <a:rPr lang="en-CA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CA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CA" dirty="0"/>
          </a:p>
          <a:p>
            <a:pPr>
              <a:buNone/>
            </a:pPr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3" descr="C:\Users\dwharder\Desktop\k1.png"/>
          <p:cNvPicPr>
            <a:picLocks noChangeAspect="1" noChangeArrowheads="1"/>
          </p:cNvPicPr>
          <p:nvPr/>
        </p:nvPicPr>
        <p:blipFill>
          <a:blip r:embed="rId1" cstate="print"/>
          <a:stretch>
            <a:fillRect/>
          </a:stretch>
        </p:blipFill>
        <p:spPr bwMode="auto">
          <a:xfrm>
            <a:off x="4034645" y="1907689"/>
            <a:ext cx="5073463" cy="4833679"/>
          </a:xfrm>
          <a:prstGeom prst="rect">
            <a:avLst/>
          </a:prstGeom>
          <a:noFill/>
        </p:spPr>
      </p:pic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35496" y="1958565"/>
          <a:ext cx="4054102" cy="19024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54" name="Equation" r:id="rId2" imgW="2273300" imgH="1066800" progId="Equation.DSMT4">
                  <p:embed/>
                </p:oleObj>
              </mc:Choice>
              <mc:Fallback>
                <p:oleObj name="Equation" r:id="rId2" imgW="2273300" imgH="1066800" progId="Equation.DSMT4">
                  <p:embed/>
                  <p:pic>
                    <p:nvPicPr>
                      <p:cNvPr id="0" name="图片 164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96" y="1958565"/>
                        <a:ext cx="4054102" cy="190248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/>
              <a:t>	With the first pass, </a:t>
            </a:r>
            <a:r>
              <a:rPr lang="en-CA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</a:t>
            </a:r>
            <a:r>
              <a:rPr lang="en-CA" dirty="0"/>
              <a:t>, we attempt passing through vertex </a:t>
            </a:r>
            <a:r>
              <a:rPr lang="en-CA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CA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CA" dirty="0"/>
          </a:p>
          <a:p>
            <a:pPr>
              <a:buNone/>
            </a:pPr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CA" dirty="0"/>
              <a:t>We would start:</a:t>
            </a:r>
            <a:br>
              <a:rPr lang="en-CA" dirty="0"/>
            </a:br>
            <a:r>
              <a:rPr lang="en-CA" dirty="0"/>
              <a:t>  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(2, 3) </a:t>
            </a:r>
            <a:r>
              <a:rPr lang="en-CA" dirty="0"/>
              <a:t>→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(2, 1, 3)</a:t>
            </a:r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   0.191 ≯ 0.465 + 0.101  </a:t>
            </a:r>
            <a:b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3" descr="C:\Users\dwharder\Desktop\k1.png"/>
          <p:cNvPicPr>
            <a:picLocks noChangeAspect="1" noChangeArrowheads="1"/>
          </p:cNvPicPr>
          <p:nvPr/>
        </p:nvPicPr>
        <p:blipFill>
          <a:blip r:embed="rId1" cstate="print"/>
          <a:stretch>
            <a:fillRect/>
          </a:stretch>
        </p:blipFill>
        <p:spPr bwMode="auto">
          <a:xfrm>
            <a:off x="4034645" y="1907689"/>
            <a:ext cx="5073463" cy="4833679"/>
          </a:xfrm>
          <a:prstGeom prst="rect">
            <a:avLst/>
          </a:prstGeom>
          <a:noFill/>
        </p:spPr>
      </p:pic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35496" y="1958565"/>
          <a:ext cx="4054102" cy="19024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60" name="Equation" r:id="rId2" imgW="2273300" imgH="1066800" progId="Equation.DSMT4">
                  <p:embed/>
                </p:oleObj>
              </mc:Choice>
              <mc:Fallback>
                <p:oleObj name="Equation" r:id="rId2" imgW="2273300" imgH="1066800" progId="Equation.DSMT4">
                  <p:embed/>
                  <p:pic>
                    <p:nvPicPr>
                      <p:cNvPr id="0" name="图片 604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96" y="1958565"/>
                        <a:ext cx="4054102" cy="190248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Oval 8"/>
          <p:cNvSpPr/>
          <p:nvPr/>
        </p:nvSpPr>
        <p:spPr>
          <a:xfrm>
            <a:off x="5320020" y="3129951"/>
            <a:ext cx="936104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Oval 9"/>
          <p:cNvSpPr/>
          <p:nvPr/>
        </p:nvSpPr>
        <p:spPr>
          <a:xfrm>
            <a:off x="7198991" y="3645024"/>
            <a:ext cx="936104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Oval 12"/>
          <p:cNvSpPr/>
          <p:nvPr/>
        </p:nvSpPr>
        <p:spPr>
          <a:xfrm>
            <a:off x="7434701" y="2651037"/>
            <a:ext cx="936104" cy="432048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Oval 14"/>
          <p:cNvSpPr/>
          <p:nvPr/>
        </p:nvSpPr>
        <p:spPr>
          <a:xfrm>
            <a:off x="1618002" y="2300318"/>
            <a:ext cx="936104" cy="432048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Oval 16"/>
          <p:cNvSpPr/>
          <p:nvPr/>
        </p:nvSpPr>
        <p:spPr>
          <a:xfrm>
            <a:off x="1619672" y="1940278"/>
            <a:ext cx="936104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Oval 17"/>
          <p:cNvSpPr/>
          <p:nvPr/>
        </p:nvSpPr>
        <p:spPr>
          <a:xfrm>
            <a:off x="46892" y="2288595"/>
            <a:ext cx="936104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/>
              <a:t>	With the first pass, </a:t>
            </a:r>
            <a:r>
              <a:rPr lang="en-CA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</a:t>
            </a:r>
            <a:r>
              <a:rPr lang="en-CA" dirty="0"/>
              <a:t>, we attempt passing through vertex </a:t>
            </a:r>
            <a:r>
              <a:rPr lang="en-CA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CA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CA" dirty="0"/>
          </a:p>
          <a:p>
            <a:pPr>
              <a:buNone/>
            </a:pPr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CA" dirty="0"/>
              <a:t>We would start:</a:t>
            </a:r>
            <a:br>
              <a:rPr lang="en-CA" dirty="0"/>
            </a:br>
            <a:r>
              <a:rPr lang="en-CA" dirty="0"/>
              <a:t>  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(2, 4) </a:t>
            </a:r>
            <a:r>
              <a:rPr lang="en-CA" dirty="0"/>
              <a:t>→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(2, 1, 4)</a:t>
            </a:r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   0.192 ≯ 0.465 + 0.142  </a:t>
            </a:r>
            <a:b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3" descr="C:\Users\dwharder\Desktop\k1.png"/>
          <p:cNvPicPr>
            <a:picLocks noChangeAspect="1" noChangeArrowheads="1"/>
          </p:cNvPicPr>
          <p:nvPr/>
        </p:nvPicPr>
        <p:blipFill>
          <a:blip r:embed="rId1" cstate="print"/>
          <a:stretch>
            <a:fillRect/>
          </a:stretch>
        </p:blipFill>
        <p:spPr bwMode="auto">
          <a:xfrm>
            <a:off x="4034645" y="1907689"/>
            <a:ext cx="5073463" cy="4833679"/>
          </a:xfrm>
          <a:prstGeom prst="rect">
            <a:avLst/>
          </a:prstGeom>
          <a:noFill/>
        </p:spPr>
      </p:pic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35496" y="1958565"/>
          <a:ext cx="4054102" cy="19024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77" name="Equation" r:id="rId2" imgW="2273300" imgH="1066800" progId="Equation.DSMT4">
                  <p:embed/>
                </p:oleObj>
              </mc:Choice>
              <mc:Fallback>
                <p:oleObj name="Equation" r:id="rId2" imgW="2273300" imgH="1066800" progId="Equation.DSMT4">
                  <p:embed/>
                  <p:pic>
                    <p:nvPicPr>
                      <p:cNvPr id="0" name="图片 174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96" y="1958565"/>
                        <a:ext cx="4054102" cy="190248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Oval 14"/>
          <p:cNvSpPr/>
          <p:nvPr/>
        </p:nvSpPr>
        <p:spPr>
          <a:xfrm>
            <a:off x="2400037" y="2300318"/>
            <a:ext cx="936104" cy="432048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Oval 15"/>
          <p:cNvSpPr/>
          <p:nvPr/>
        </p:nvSpPr>
        <p:spPr>
          <a:xfrm>
            <a:off x="46892" y="2288595"/>
            <a:ext cx="936104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Oval 16"/>
          <p:cNvSpPr/>
          <p:nvPr/>
        </p:nvSpPr>
        <p:spPr>
          <a:xfrm>
            <a:off x="2411760" y="1940278"/>
            <a:ext cx="936104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Oval 17"/>
          <p:cNvSpPr/>
          <p:nvPr/>
        </p:nvSpPr>
        <p:spPr>
          <a:xfrm>
            <a:off x="6899702" y="4063679"/>
            <a:ext cx="936104" cy="432048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Oval 18"/>
          <p:cNvSpPr/>
          <p:nvPr/>
        </p:nvSpPr>
        <p:spPr>
          <a:xfrm>
            <a:off x="5315526" y="3105799"/>
            <a:ext cx="936104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Oval 19"/>
          <p:cNvSpPr/>
          <p:nvPr/>
        </p:nvSpPr>
        <p:spPr>
          <a:xfrm>
            <a:off x="5868144" y="4689975"/>
            <a:ext cx="936104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/>
              <a:t>	With the first pass, </a:t>
            </a:r>
            <a:r>
              <a:rPr lang="en-CA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</a:t>
            </a:r>
            <a:r>
              <a:rPr lang="en-CA" dirty="0"/>
              <a:t>, we attempt passing through vertex </a:t>
            </a:r>
            <a:r>
              <a:rPr lang="en-CA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CA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CA" dirty="0"/>
          </a:p>
          <a:p>
            <a:pPr>
              <a:buNone/>
            </a:pPr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CA" dirty="0"/>
              <a:t>We would start:</a:t>
            </a:r>
            <a:br>
              <a:rPr lang="en-CA" dirty="0"/>
            </a:br>
            <a:r>
              <a:rPr lang="en-CA" dirty="0"/>
              <a:t>  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(2, 5) </a:t>
            </a:r>
            <a:r>
              <a:rPr lang="en-CA" dirty="0"/>
              <a:t>→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(2, 1, 5)</a:t>
            </a:r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   0.587 ≯ 0.465 + 0.277  </a:t>
            </a:r>
            <a:b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3" descr="C:\Users\dwharder\Desktop\k1.png"/>
          <p:cNvPicPr>
            <a:picLocks noChangeAspect="1" noChangeArrowheads="1"/>
          </p:cNvPicPr>
          <p:nvPr/>
        </p:nvPicPr>
        <p:blipFill>
          <a:blip r:embed="rId1" cstate="print"/>
          <a:stretch>
            <a:fillRect/>
          </a:stretch>
        </p:blipFill>
        <p:spPr bwMode="auto">
          <a:xfrm>
            <a:off x="4034645" y="1907689"/>
            <a:ext cx="5073463" cy="4833679"/>
          </a:xfrm>
          <a:prstGeom prst="rect">
            <a:avLst/>
          </a:prstGeom>
          <a:noFill/>
        </p:spPr>
      </p:pic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35496" y="1958565"/>
          <a:ext cx="4054102" cy="19024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01" name="Equation" r:id="rId2" imgW="2273300" imgH="1066800" progId="Equation.DSMT4">
                  <p:embed/>
                </p:oleObj>
              </mc:Choice>
              <mc:Fallback>
                <p:oleObj name="Equation" r:id="rId2" imgW="2273300" imgH="1066800" progId="Equation.DSMT4">
                  <p:embed/>
                  <p:pic>
                    <p:nvPicPr>
                      <p:cNvPr id="0" name="图片 185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96" y="1958565"/>
                        <a:ext cx="4054102" cy="190248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Oval 14"/>
          <p:cNvSpPr/>
          <p:nvPr/>
        </p:nvSpPr>
        <p:spPr>
          <a:xfrm>
            <a:off x="3192125" y="2300318"/>
            <a:ext cx="936104" cy="432048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Oval 16"/>
          <p:cNvSpPr/>
          <p:nvPr/>
        </p:nvSpPr>
        <p:spPr>
          <a:xfrm>
            <a:off x="3203848" y="1940278"/>
            <a:ext cx="936104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Oval 17"/>
          <p:cNvSpPr/>
          <p:nvPr/>
        </p:nvSpPr>
        <p:spPr>
          <a:xfrm>
            <a:off x="46892" y="2288595"/>
            <a:ext cx="936104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Oval 18"/>
          <p:cNvSpPr/>
          <p:nvPr/>
        </p:nvSpPr>
        <p:spPr>
          <a:xfrm>
            <a:off x="5796136" y="4221088"/>
            <a:ext cx="936104" cy="432048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Oval 19"/>
          <p:cNvSpPr/>
          <p:nvPr/>
        </p:nvSpPr>
        <p:spPr>
          <a:xfrm>
            <a:off x="5327249" y="3092406"/>
            <a:ext cx="936104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" name="Oval 20"/>
          <p:cNvSpPr/>
          <p:nvPr/>
        </p:nvSpPr>
        <p:spPr>
          <a:xfrm>
            <a:off x="4679177" y="4653136"/>
            <a:ext cx="936104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/>
              <a:t>	With the first pass, </a:t>
            </a:r>
            <a:r>
              <a:rPr lang="en-CA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</a:t>
            </a:r>
            <a:r>
              <a:rPr lang="en-CA" dirty="0"/>
              <a:t>, we attempt passing through vertex </a:t>
            </a:r>
            <a:r>
              <a:rPr lang="en-CA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CA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CA" dirty="0"/>
          </a:p>
          <a:p>
            <a:pPr>
              <a:buNone/>
            </a:pPr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CA" dirty="0"/>
              <a:t>Here is a shorter path:</a:t>
            </a:r>
            <a:br>
              <a:rPr lang="en-CA" dirty="0"/>
            </a:br>
            <a:r>
              <a:rPr lang="en-CA" dirty="0"/>
              <a:t>  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(3, 2) </a:t>
            </a:r>
            <a:r>
              <a:rPr lang="en-CA" dirty="0"/>
              <a:t>→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(3, 1, 2)</a:t>
            </a:r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 0.554 &gt; 0.245 + 0.100 = 0.345  </a:t>
            </a:r>
            <a:b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3" descr="C:\Users\dwharder\Desktop\k1.png"/>
          <p:cNvPicPr>
            <a:picLocks noChangeAspect="1" noChangeArrowheads="1"/>
          </p:cNvPicPr>
          <p:nvPr/>
        </p:nvPicPr>
        <p:blipFill>
          <a:blip r:embed="rId1" cstate="print"/>
          <a:stretch>
            <a:fillRect/>
          </a:stretch>
        </p:blipFill>
        <p:spPr bwMode="auto">
          <a:xfrm>
            <a:off x="4034645" y="1907689"/>
            <a:ext cx="5073463" cy="4833679"/>
          </a:xfrm>
          <a:prstGeom prst="rect">
            <a:avLst/>
          </a:prstGeom>
          <a:noFill/>
        </p:spPr>
      </p:pic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35496" y="1958565"/>
          <a:ext cx="4054102" cy="19024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25" name="Equation" r:id="rId2" imgW="2273300" imgH="1066800" progId="Equation.DSMT4">
                  <p:embed/>
                </p:oleObj>
              </mc:Choice>
              <mc:Fallback>
                <p:oleObj name="Equation" r:id="rId2" imgW="2273300" imgH="1066800" progId="Equation.DSMT4">
                  <p:embed/>
                  <p:pic>
                    <p:nvPicPr>
                      <p:cNvPr id="0" name="图片 195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96" y="1958565"/>
                        <a:ext cx="4054102" cy="190248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Oval 6"/>
          <p:cNvSpPr/>
          <p:nvPr/>
        </p:nvSpPr>
        <p:spPr>
          <a:xfrm>
            <a:off x="816567" y="2675869"/>
            <a:ext cx="936104" cy="432048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Oval 7"/>
          <p:cNvSpPr/>
          <p:nvPr/>
        </p:nvSpPr>
        <p:spPr>
          <a:xfrm>
            <a:off x="35496" y="2662028"/>
            <a:ext cx="936104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Oval 14"/>
          <p:cNvSpPr/>
          <p:nvPr/>
        </p:nvSpPr>
        <p:spPr>
          <a:xfrm>
            <a:off x="827584" y="1940278"/>
            <a:ext cx="936104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Oval 15"/>
          <p:cNvSpPr/>
          <p:nvPr/>
        </p:nvSpPr>
        <p:spPr>
          <a:xfrm>
            <a:off x="7212850" y="3224699"/>
            <a:ext cx="936104" cy="432048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Oval 16"/>
          <p:cNvSpPr/>
          <p:nvPr/>
        </p:nvSpPr>
        <p:spPr>
          <a:xfrm>
            <a:off x="6109284" y="3872771"/>
            <a:ext cx="936104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Oval 17"/>
          <p:cNvSpPr/>
          <p:nvPr/>
        </p:nvSpPr>
        <p:spPr>
          <a:xfrm>
            <a:off x="5148064" y="2600073"/>
            <a:ext cx="936104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/>
              <a:t>	With the first pass, </a:t>
            </a:r>
            <a:r>
              <a:rPr lang="en-CA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</a:t>
            </a:r>
            <a:r>
              <a:rPr lang="en-CA" dirty="0"/>
              <a:t>, we attempt passing through vertex </a:t>
            </a:r>
            <a:r>
              <a:rPr lang="en-CA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CA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CA" dirty="0"/>
          </a:p>
          <a:p>
            <a:pPr>
              <a:buNone/>
            </a:pPr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CA" dirty="0"/>
              <a:t>We update the table </a:t>
            </a:r>
            <a:br>
              <a:rPr lang="en-CA" dirty="0"/>
            </a:br>
            <a:r>
              <a:rPr lang="en-CA" dirty="0"/>
              <a:t>  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(3, 2) </a:t>
            </a:r>
            <a:r>
              <a:rPr lang="en-CA" dirty="0"/>
              <a:t>→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(3, 1, 2)</a:t>
            </a:r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 0.554 &gt; 0.245 + 0.100 = 0.345  </a:t>
            </a:r>
            <a:b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3" descr="C:\Users\dwharder\Desktop\k1.png"/>
          <p:cNvPicPr>
            <a:picLocks noChangeAspect="1" noChangeArrowheads="1"/>
          </p:cNvPicPr>
          <p:nvPr/>
        </p:nvPicPr>
        <p:blipFill>
          <a:blip r:embed="rId1" cstate="print"/>
          <a:stretch>
            <a:fillRect/>
          </a:stretch>
        </p:blipFill>
        <p:spPr bwMode="auto">
          <a:xfrm>
            <a:off x="4034645" y="1907689"/>
            <a:ext cx="5073463" cy="4833679"/>
          </a:xfrm>
          <a:prstGeom prst="rect">
            <a:avLst/>
          </a:prstGeom>
          <a:noFill/>
        </p:spPr>
      </p:pic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35496" y="1958565"/>
          <a:ext cx="4054102" cy="19024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9" name="Equation" r:id="rId2" imgW="2273300" imgH="1066800" progId="Equation.DSMT4">
                  <p:embed/>
                </p:oleObj>
              </mc:Choice>
              <mc:Fallback>
                <p:oleObj name="Equation" r:id="rId2" imgW="2273300" imgH="1066800" progId="Equation.DSMT4">
                  <p:embed/>
                  <p:pic>
                    <p:nvPicPr>
                      <p:cNvPr id="0" name="图片 205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96" y="1958565"/>
                        <a:ext cx="4054102" cy="190248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Oval 6"/>
          <p:cNvSpPr/>
          <p:nvPr/>
        </p:nvSpPr>
        <p:spPr>
          <a:xfrm>
            <a:off x="816567" y="2675869"/>
            <a:ext cx="936104" cy="432048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/>
              <a:t>	With the first pass, </a:t>
            </a:r>
            <a:r>
              <a:rPr lang="en-CA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</a:t>
            </a:r>
            <a:r>
              <a:rPr lang="en-CA" dirty="0"/>
              <a:t>, we attempt passing through vertex </a:t>
            </a:r>
            <a:r>
              <a:rPr lang="en-CA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CA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CA" dirty="0"/>
          </a:p>
          <a:p>
            <a:pPr>
              <a:buNone/>
            </a:pPr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CA" dirty="0"/>
              <a:t> And a second shorter path:</a:t>
            </a:r>
            <a:br>
              <a:rPr lang="en-CA" dirty="0"/>
            </a:br>
            <a:r>
              <a:rPr lang="en-CA" dirty="0"/>
              <a:t>  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(3, 5) </a:t>
            </a:r>
            <a:r>
              <a:rPr lang="en-CA" dirty="0"/>
              <a:t>→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(3, 1, 5)</a:t>
            </a:r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 0.931 &gt; 0.245 + 0.277 = 0.522</a:t>
            </a:r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3" descr="C:\Users\dwharder\Desktop\k1.png"/>
          <p:cNvPicPr>
            <a:picLocks noChangeAspect="1" noChangeArrowheads="1"/>
          </p:cNvPicPr>
          <p:nvPr/>
        </p:nvPicPr>
        <p:blipFill>
          <a:blip r:embed="rId1" cstate="print"/>
          <a:stretch>
            <a:fillRect/>
          </a:stretch>
        </p:blipFill>
        <p:spPr bwMode="auto">
          <a:xfrm>
            <a:off x="4034645" y="1907689"/>
            <a:ext cx="5073463" cy="4833679"/>
          </a:xfrm>
          <a:prstGeom prst="rect">
            <a:avLst/>
          </a:prstGeom>
          <a:noFill/>
        </p:spPr>
      </p:pic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35496" y="1958565"/>
          <a:ext cx="4054102" cy="19024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73" name="Equation" r:id="rId2" imgW="2273300" imgH="1066800" progId="Equation.DSMT4">
                  <p:embed/>
                </p:oleObj>
              </mc:Choice>
              <mc:Fallback>
                <p:oleObj name="Equation" r:id="rId2" imgW="2273300" imgH="1066800" progId="Equation.DSMT4">
                  <p:embed/>
                  <p:pic>
                    <p:nvPicPr>
                      <p:cNvPr id="0" name="图片 215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96" y="1958565"/>
                        <a:ext cx="4054102" cy="190248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Oval 6"/>
          <p:cNvSpPr/>
          <p:nvPr/>
        </p:nvSpPr>
        <p:spPr>
          <a:xfrm>
            <a:off x="35496" y="2673751"/>
            <a:ext cx="936104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Oval 7"/>
          <p:cNvSpPr/>
          <p:nvPr/>
        </p:nvSpPr>
        <p:spPr>
          <a:xfrm>
            <a:off x="3192125" y="2675869"/>
            <a:ext cx="936104" cy="432048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Oval 8"/>
          <p:cNvSpPr/>
          <p:nvPr/>
        </p:nvSpPr>
        <p:spPr>
          <a:xfrm>
            <a:off x="6132730" y="3884494"/>
            <a:ext cx="936104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Oval 11"/>
          <p:cNvSpPr/>
          <p:nvPr/>
        </p:nvSpPr>
        <p:spPr>
          <a:xfrm>
            <a:off x="4679177" y="4617967"/>
            <a:ext cx="936104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Oval 12"/>
          <p:cNvSpPr/>
          <p:nvPr/>
        </p:nvSpPr>
        <p:spPr>
          <a:xfrm>
            <a:off x="7306634" y="4450505"/>
            <a:ext cx="936104" cy="432048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Oval 15"/>
          <p:cNvSpPr/>
          <p:nvPr/>
        </p:nvSpPr>
        <p:spPr>
          <a:xfrm>
            <a:off x="3181814" y="1940278"/>
            <a:ext cx="936104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/>
              <a:t>	With the first pass, </a:t>
            </a:r>
            <a:r>
              <a:rPr lang="en-CA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</a:t>
            </a:r>
            <a:r>
              <a:rPr lang="en-CA" dirty="0"/>
              <a:t>, we attempt passing through vertex </a:t>
            </a:r>
            <a:r>
              <a:rPr lang="en-CA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CA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CA" dirty="0"/>
          </a:p>
          <a:p>
            <a:pPr>
              <a:buNone/>
            </a:pPr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CA" dirty="0"/>
              <a:t>We update the table</a:t>
            </a:r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3" descr="C:\Users\dwharder\Desktop\k1.png"/>
          <p:cNvPicPr>
            <a:picLocks noChangeAspect="1" noChangeArrowheads="1"/>
          </p:cNvPicPr>
          <p:nvPr/>
        </p:nvPicPr>
        <p:blipFill>
          <a:blip r:embed="rId1" cstate="print"/>
          <a:stretch>
            <a:fillRect/>
          </a:stretch>
        </p:blipFill>
        <p:spPr bwMode="auto">
          <a:xfrm>
            <a:off x="4034645" y="1907689"/>
            <a:ext cx="5073463" cy="4833679"/>
          </a:xfrm>
          <a:prstGeom prst="rect">
            <a:avLst/>
          </a:prstGeom>
          <a:noFill/>
        </p:spPr>
      </p:pic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35496" y="1958565"/>
          <a:ext cx="4054102" cy="19024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98" name="Equation" r:id="rId2" imgW="2273300" imgH="1066800" progId="Equation.DSMT4">
                  <p:embed/>
                </p:oleObj>
              </mc:Choice>
              <mc:Fallback>
                <p:oleObj name="Equation" r:id="rId2" imgW="2273300" imgH="1066800" progId="Equation.DSMT4">
                  <p:embed/>
                  <p:pic>
                    <p:nvPicPr>
                      <p:cNvPr id="0" name="图片 225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96" y="1958565"/>
                        <a:ext cx="4054102" cy="190248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Oval 8"/>
          <p:cNvSpPr/>
          <p:nvPr/>
        </p:nvSpPr>
        <p:spPr>
          <a:xfrm>
            <a:off x="3192125" y="2675869"/>
            <a:ext cx="936104" cy="432048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solidFill>
                  <a:srgbClr val="0000FF"/>
                </a:solidFill>
              </a:rPr>
              <a:t>Dijkstra’s algorithm</a:t>
            </a:r>
            <a:endParaRPr lang="en-CA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7505" indent="-357505">
              <a:buNone/>
            </a:pPr>
            <a:r>
              <a:rPr lang="en-CA" dirty="0"/>
              <a:t>	We will iterate 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CA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CA" dirty="0"/>
              <a:t> times:</a:t>
            </a:r>
            <a:endParaRPr lang="en-CA" dirty="0"/>
          </a:p>
          <a:p>
            <a:pPr lvl="1"/>
            <a:r>
              <a:rPr lang="en-CA" dirty="0"/>
              <a:t>Find the unvisited vertex </a:t>
            </a:r>
            <a:r>
              <a:rPr lang="en-CA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CA" dirty="0"/>
              <a:t> that has a minimum distance to it</a:t>
            </a:r>
            <a:endParaRPr lang="en-CA" dirty="0"/>
          </a:p>
          <a:p>
            <a:pPr lvl="1"/>
            <a:r>
              <a:rPr lang="en-CA" dirty="0"/>
              <a:t>Mark it as visited</a:t>
            </a:r>
            <a:endParaRPr lang="en-CA" dirty="0"/>
          </a:p>
          <a:p>
            <a:pPr lvl="1"/>
            <a:r>
              <a:rPr lang="en-CA" dirty="0"/>
              <a:t>Consider its every adjacent vertex </a:t>
            </a:r>
            <a:r>
              <a:rPr lang="en-CA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CA" dirty="0"/>
              <a:t> that is unvisited:</a:t>
            </a:r>
            <a:endParaRPr lang="en-CA" dirty="0"/>
          </a:p>
          <a:p>
            <a:pPr lvl="2"/>
            <a:r>
              <a:rPr lang="en-CA" dirty="0"/>
              <a:t>Is the distance to </a:t>
            </a:r>
            <a:r>
              <a:rPr lang="en-CA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CA" dirty="0"/>
              <a:t> plus the weight of the edge (</a:t>
            </a:r>
            <a:r>
              <a:rPr lang="en-CA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CA" dirty="0"/>
              <a:t>, </a:t>
            </a:r>
            <a:r>
              <a:rPr lang="en-CA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CA" dirty="0"/>
              <a:t>) less than our currently known shortest distance to </a:t>
            </a:r>
            <a:r>
              <a:rPr lang="en-CA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CA" altLang="zh-CN" dirty="0"/>
              <a:t> ?</a:t>
            </a:r>
            <a:endParaRPr lang="en-CA" dirty="0"/>
          </a:p>
          <a:p>
            <a:pPr lvl="2"/>
            <a:r>
              <a:rPr lang="en-CA" dirty="0"/>
              <a:t>If so, update the shortest distance to </a:t>
            </a:r>
            <a:r>
              <a:rPr lang="en-CA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CA" dirty="0"/>
              <a:t> and record </a:t>
            </a:r>
            <a:r>
              <a:rPr lang="en-CA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CA" dirty="0"/>
              <a:t> as the previous pointer</a:t>
            </a:r>
            <a:endParaRPr lang="en-CA" dirty="0"/>
          </a:p>
          <a:p>
            <a:pPr marL="357505" lvl="1" indent="-357505">
              <a:buNone/>
            </a:pPr>
            <a:r>
              <a:rPr lang="en-CA" sz="2000" dirty="0"/>
              <a:t>	Continue iterating until all vertices are visited or </a:t>
            </a:r>
            <a:r>
              <a:rPr lang="en-CA" sz="2000" dirty="0">
                <a:solidFill>
                  <a:srgbClr val="C00000"/>
                </a:solidFill>
              </a:rPr>
              <a:t>all remaining vertices have a distance of infinity</a:t>
            </a:r>
            <a:endParaRPr lang="en-CA" sz="20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CA" dirty="0"/>
              <a:t>	With the first pass, </a:t>
            </a:r>
            <a:r>
              <a:rPr lang="en-CA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</a:t>
            </a:r>
            <a:r>
              <a:rPr lang="en-CA" dirty="0"/>
              <a:t>, we attempt passing through vertex </a:t>
            </a:r>
            <a:r>
              <a:rPr lang="en-CA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CA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CA" dirty="0"/>
          </a:p>
          <a:p>
            <a:pPr>
              <a:buNone/>
            </a:pPr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CA" dirty="0"/>
              <a:t>Continuing…</a:t>
            </a:r>
            <a:br>
              <a:rPr lang="en-CA" dirty="0"/>
            </a:br>
            <a:r>
              <a:rPr lang="en-CA" dirty="0"/>
              <a:t>We find that no other shorter </a:t>
            </a:r>
            <a:br>
              <a:rPr lang="en-CA" dirty="0"/>
            </a:br>
            <a:r>
              <a:rPr lang="en-CA" dirty="0"/>
              <a:t>paths through vertex </a:t>
            </a:r>
            <a:r>
              <a:rPr lang="en-CA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CA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CA" dirty="0"/>
              <a:t> exist</a:t>
            </a:r>
            <a:endParaRPr lang="en-CA" dirty="0"/>
          </a:p>
        </p:txBody>
      </p:sp>
      <p:pic>
        <p:nvPicPr>
          <p:cNvPr id="5" name="Picture 3" descr="C:\Users\dwharder\Desktop\k1.png"/>
          <p:cNvPicPr>
            <a:picLocks noChangeAspect="1" noChangeArrowheads="1"/>
          </p:cNvPicPr>
          <p:nvPr/>
        </p:nvPicPr>
        <p:blipFill>
          <a:blip r:embed="rId1" cstate="print"/>
          <a:stretch>
            <a:fillRect/>
          </a:stretch>
        </p:blipFill>
        <p:spPr bwMode="auto">
          <a:xfrm>
            <a:off x="4034645" y="1907689"/>
            <a:ext cx="5073463" cy="4833679"/>
          </a:xfrm>
          <a:prstGeom prst="rect">
            <a:avLst/>
          </a:prstGeom>
          <a:noFill/>
        </p:spPr>
      </p:pic>
      <p:graphicFrame>
        <p:nvGraphicFramePr>
          <p:cNvPr id="12" name="Object 11"/>
          <p:cNvGraphicFramePr>
            <a:graphicFrameLocks noChangeAspect="1"/>
          </p:cNvGraphicFramePr>
          <p:nvPr/>
        </p:nvGraphicFramePr>
        <p:xfrm>
          <a:off x="35496" y="1958565"/>
          <a:ext cx="4054102" cy="19024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23" name="Equation" r:id="rId2" imgW="2273300" imgH="1066800" progId="Equation.DSMT4">
                  <p:embed/>
                </p:oleObj>
              </mc:Choice>
              <mc:Fallback>
                <p:oleObj name="Equation" r:id="rId2" imgW="2273300" imgH="1066800" progId="Equation.DSMT4">
                  <p:embed/>
                  <p:pic>
                    <p:nvPicPr>
                      <p:cNvPr id="0" name="图片 236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96" y="1958565"/>
                        <a:ext cx="4054102" cy="190248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CA" dirty="0"/>
              <a:t>	With the next pass, </a:t>
            </a:r>
            <a:r>
              <a:rPr lang="en-CA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2</a:t>
            </a:r>
            <a:r>
              <a:rPr lang="en-CA" dirty="0"/>
              <a:t>, we attempt passing through vertex </a:t>
            </a:r>
            <a:r>
              <a:rPr lang="en-CA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CA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CA" dirty="0"/>
              <a:t>	There are three shorter paths:</a:t>
            </a:r>
            <a:br>
              <a:rPr lang="en-CA" dirty="0"/>
            </a:br>
            <a:r>
              <a:rPr lang="en-CA" dirty="0"/>
              <a:t>  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(5, 1) </a:t>
            </a:r>
            <a:r>
              <a:rPr lang="en-CA" dirty="0"/>
              <a:t>→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(5, 2, 1)</a:t>
            </a:r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0.867 &gt; 0.119 + 0.465 = 0.584</a:t>
            </a:r>
            <a:b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(5, 3) </a:t>
            </a:r>
            <a:r>
              <a:rPr lang="en-CA" dirty="0"/>
              <a:t>→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(5, 2, 3)</a:t>
            </a:r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0.352 &gt; 0.119 + 0.191 = 0.310</a:t>
            </a:r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(5, 4) </a:t>
            </a:r>
            <a:r>
              <a:rPr lang="en-CA" dirty="0"/>
              <a:t>→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(5, 2, 4)</a:t>
            </a:r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0.398 &gt; 0.119 + 0.192 = 0.311</a:t>
            </a:r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3" descr="C:\Users\dwharder\Desktop\k1.png"/>
          <p:cNvPicPr>
            <a:picLocks noChangeAspect="1" noChangeArrowheads="1"/>
          </p:cNvPicPr>
          <p:nvPr/>
        </p:nvPicPr>
        <p:blipFill>
          <a:blip r:embed="rId1" cstate="print"/>
          <a:stretch>
            <a:fillRect/>
          </a:stretch>
        </p:blipFill>
        <p:spPr bwMode="auto">
          <a:xfrm>
            <a:off x="4034645" y="1907689"/>
            <a:ext cx="5073463" cy="4833679"/>
          </a:xfrm>
          <a:prstGeom prst="rect">
            <a:avLst/>
          </a:prstGeom>
          <a:noFill/>
        </p:spPr>
      </p:pic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35496" y="1958565"/>
          <a:ext cx="4054102" cy="19024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46" name="Equation" r:id="rId2" imgW="2273300" imgH="1066800" progId="Equation.DSMT4">
                  <p:embed/>
                </p:oleObj>
              </mc:Choice>
              <mc:Fallback>
                <p:oleObj name="Equation" r:id="rId2" imgW="2273300" imgH="1066800" progId="Equation.DSMT4">
                  <p:embed/>
                  <p:pic>
                    <p:nvPicPr>
                      <p:cNvPr id="0" name="图片 246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96" y="1958565"/>
                        <a:ext cx="4054102" cy="190248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Oval 12"/>
          <p:cNvSpPr/>
          <p:nvPr/>
        </p:nvSpPr>
        <p:spPr>
          <a:xfrm>
            <a:off x="35496" y="3429000"/>
            <a:ext cx="936104" cy="432048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Oval 13"/>
          <p:cNvSpPr/>
          <p:nvPr/>
        </p:nvSpPr>
        <p:spPr>
          <a:xfrm>
            <a:off x="2372803" y="3429000"/>
            <a:ext cx="936104" cy="432048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Oval 14"/>
          <p:cNvSpPr/>
          <p:nvPr/>
        </p:nvSpPr>
        <p:spPr>
          <a:xfrm>
            <a:off x="1608655" y="3429000"/>
            <a:ext cx="936104" cy="432048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Oval 15"/>
          <p:cNvSpPr/>
          <p:nvPr/>
        </p:nvSpPr>
        <p:spPr>
          <a:xfrm>
            <a:off x="6082498" y="5840433"/>
            <a:ext cx="936104" cy="432048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Oval 16"/>
          <p:cNvSpPr/>
          <p:nvPr/>
        </p:nvSpPr>
        <p:spPr>
          <a:xfrm>
            <a:off x="4283968" y="5050015"/>
            <a:ext cx="936104" cy="432048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Oval 17"/>
          <p:cNvSpPr/>
          <p:nvPr/>
        </p:nvSpPr>
        <p:spPr>
          <a:xfrm>
            <a:off x="5603558" y="5373216"/>
            <a:ext cx="936104" cy="432048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/>
              <a:t>	With the next pass, </a:t>
            </a:r>
            <a:r>
              <a:rPr lang="en-CA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2</a:t>
            </a:r>
            <a:r>
              <a:rPr lang="en-CA" dirty="0"/>
              <a:t>, we attempt passing through vertex </a:t>
            </a:r>
            <a:r>
              <a:rPr lang="en-CA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CA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CA" dirty="0"/>
          </a:p>
          <a:p>
            <a:pPr>
              <a:buNone/>
            </a:pPr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CA" dirty="0"/>
              <a:t>We update the table</a:t>
            </a:r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3" descr="C:\Users\dwharder\Desktop\k1.png"/>
          <p:cNvPicPr>
            <a:picLocks noChangeAspect="1" noChangeArrowheads="1"/>
          </p:cNvPicPr>
          <p:nvPr/>
        </p:nvPicPr>
        <p:blipFill>
          <a:blip r:embed="rId1" cstate="print"/>
          <a:stretch>
            <a:fillRect/>
          </a:stretch>
        </p:blipFill>
        <p:spPr bwMode="auto">
          <a:xfrm>
            <a:off x="4034645" y="1907689"/>
            <a:ext cx="5073463" cy="4833679"/>
          </a:xfrm>
          <a:prstGeom prst="rect">
            <a:avLst/>
          </a:prstGeom>
          <a:noFill/>
        </p:spPr>
      </p:pic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35496" y="1958565"/>
          <a:ext cx="4054102" cy="19024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69" name="Equation" r:id="rId2" imgW="2273300" imgH="1066800" progId="Equation.DSMT4">
                  <p:embed/>
                </p:oleObj>
              </mc:Choice>
              <mc:Fallback>
                <p:oleObj name="Equation" r:id="rId2" imgW="2273300" imgH="1066800" progId="Equation.DSMT4">
                  <p:embed/>
                  <p:pic>
                    <p:nvPicPr>
                      <p:cNvPr id="0" name="图片 256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96" y="1958565"/>
                        <a:ext cx="4054102" cy="190248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Oval 12"/>
          <p:cNvSpPr/>
          <p:nvPr/>
        </p:nvSpPr>
        <p:spPr>
          <a:xfrm>
            <a:off x="35496" y="3429000"/>
            <a:ext cx="936104" cy="432048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Oval 13"/>
          <p:cNvSpPr/>
          <p:nvPr/>
        </p:nvSpPr>
        <p:spPr>
          <a:xfrm>
            <a:off x="2372803" y="3429000"/>
            <a:ext cx="936104" cy="432048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Oval 14"/>
          <p:cNvSpPr/>
          <p:nvPr/>
        </p:nvSpPr>
        <p:spPr>
          <a:xfrm>
            <a:off x="1608655" y="3429000"/>
            <a:ext cx="936104" cy="432048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CA" dirty="0"/>
              <a:t>	With the next pass, </a:t>
            </a:r>
            <a:r>
              <a:rPr lang="en-CA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3</a:t>
            </a:r>
            <a:r>
              <a:rPr lang="en-CA" dirty="0"/>
              <a:t>, we attempt passing through vertex </a:t>
            </a:r>
            <a:r>
              <a:rPr lang="en-CA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CA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CA" baseline="-25000" dirty="0"/>
          </a:p>
          <a:p>
            <a:pPr>
              <a:buNone/>
            </a:pPr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CA" dirty="0"/>
              <a:t>There are three shorter paths:</a:t>
            </a:r>
            <a:br>
              <a:rPr lang="en-CA" dirty="0"/>
            </a:br>
            <a:r>
              <a:rPr lang="en-CA" dirty="0"/>
              <a:t>  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(2, 1) </a:t>
            </a:r>
            <a:r>
              <a:rPr lang="en-CA" dirty="0"/>
              <a:t>→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(2, 3, 1)</a:t>
            </a:r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0.465 &gt; 0.191 + 0.245 = 0.436  </a:t>
            </a:r>
            <a:b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(4, 1) </a:t>
            </a:r>
            <a:r>
              <a:rPr lang="en-CA" dirty="0"/>
              <a:t>→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(4, 3, 1)</a:t>
            </a:r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1.032 &gt; 0.656 + 0.245 = 0.901</a:t>
            </a:r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(5, 1) </a:t>
            </a:r>
            <a:r>
              <a:rPr lang="en-CA" dirty="0"/>
              <a:t>→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(5, 3, 1)</a:t>
            </a:r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   0.584 &gt; 0.310 + 0.245 = 0.555</a:t>
            </a:r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3" descr="C:\Users\dwharder\Desktop\k1.png"/>
          <p:cNvPicPr>
            <a:picLocks noChangeAspect="1" noChangeArrowheads="1"/>
          </p:cNvPicPr>
          <p:nvPr/>
        </p:nvPicPr>
        <p:blipFill>
          <a:blip r:embed="rId1" cstate="print"/>
          <a:stretch>
            <a:fillRect/>
          </a:stretch>
        </p:blipFill>
        <p:spPr bwMode="auto">
          <a:xfrm>
            <a:off x="4034645" y="1907689"/>
            <a:ext cx="5073463" cy="4833679"/>
          </a:xfrm>
          <a:prstGeom prst="rect">
            <a:avLst/>
          </a:prstGeom>
          <a:noFill/>
        </p:spPr>
      </p:pic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35496" y="1958565"/>
          <a:ext cx="4054102" cy="19024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93" name="Equation" r:id="rId2" imgW="2273300" imgH="1066800" progId="Equation.DSMT4">
                  <p:embed/>
                </p:oleObj>
              </mc:Choice>
              <mc:Fallback>
                <p:oleObj name="Equation" r:id="rId2" imgW="2273300" imgH="1066800" progId="Equation.DSMT4">
                  <p:embed/>
                  <p:pic>
                    <p:nvPicPr>
                      <p:cNvPr id="0" name="图片 266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96" y="1958565"/>
                        <a:ext cx="4054102" cy="190248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Oval 12"/>
          <p:cNvSpPr/>
          <p:nvPr/>
        </p:nvSpPr>
        <p:spPr>
          <a:xfrm>
            <a:off x="35496" y="3429000"/>
            <a:ext cx="936104" cy="432048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Oval 14"/>
          <p:cNvSpPr/>
          <p:nvPr/>
        </p:nvSpPr>
        <p:spPr>
          <a:xfrm>
            <a:off x="22034" y="3068960"/>
            <a:ext cx="936104" cy="432048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Oval 18"/>
          <p:cNvSpPr/>
          <p:nvPr/>
        </p:nvSpPr>
        <p:spPr>
          <a:xfrm>
            <a:off x="24479" y="2304812"/>
            <a:ext cx="936104" cy="432048"/>
          </a:xfrm>
          <a:prstGeom prst="ellipse">
            <a:avLst/>
          </a:prstGeom>
          <a:noFill/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/>
              <a:t>	With the next pass, </a:t>
            </a:r>
            <a:r>
              <a:rPr lang="en-CA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3</a:t>
            </a:r>
            <a:r>
              <a:rPr lang="en-CA" dirty="0"/>
              <a:t>, we attempt passing through vertex </a:t>
            </a:r>
            <a:r>
              <a:rPr lang="en-CA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CA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CA" dirty="0"/>
          </a:p>
          <a:p>
            <a:pPr>
              <a:buNone/>
            </a:pPr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CA" dirty="0"/>
              <a:t>We update the table</a:t>
            </a:r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3" descr="C:\Users\dwharder\Desktop\k1.png"/>
          <p:cNvPicPr>
            <a:picLocks noChangeAspect="1" noChangeArrowheads="1"/>
          </p:cNvPicPr>
          <p:nvPr/>
        </p:nvPicPr>
        <p:blipFill>
          <a:blip r:embed="rId1" cstate="print"/>
          <a:stretch>
            <a:fillRect/>
          </a:stretch>
        </p:blipFill>
        <p:spPr bwMode="auto">
          <a:xfrm>
            <a:off x="4034645" y="1907689"/>
            <a:ext cx="5073463" cy="4833679"/>
          </a:xfrm>
          <a:prstGeom prst="rect">
            <a:avLst/>
          </a:prstGeom>
          <a:noFill/>
        </p:spPr>
      </p:pic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35496" y="1958565"/>
          <a:ext cx="4054102" cy="19024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17" name="Equation" r:id="rId2" imgW="2273300" imgH="1066800" progId="Equation.DSMT4">
                  <p:embed/>
                </p:oleObj>
              </mc:Choice>
              <mc:Fallback>
                <p:oleObj name="Equation" r:id="rId2" imgW="2273300" imgH="1066800" progId="Equation.DSMT4">
                  <p:embed/>
                  <p:pic>
                    <p:nvPicPr>
                      <p:cNvPr id="0" name="图片 277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96" y="1958565"/>
                        <a:ext cx="4054102" cy="190248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Oval 12"/>
          <p:cNvSpPr/>
          <p:nvPr/>
        </p:nvSpPr>
        <p:spPr>
          <a:xfrm>
            <a:off x="35496" y="3429000"/>
            <a:ext cx="936104" cy="432048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Oval 14"/>
          <p:cNvSpPr/>
          <p:nvPr/>
        </p:nvSpPr>
        <p:spPr>
          <a:xfrm>
            <a:off x="22034" y="3068960"/>
            <a:ext cx="936104" cy="432048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Oval 18"/>
          <p:cNvSpPr/>
          <p:nvPr/>
        </p:nvSpPr>
        <p:spPr>
          <a:xfrm>
            <a:off x="24479" y="2304812"/>
            <a:ext cx="936104" cy="432048"/>
          </a:xfrm>
          <a:prstGeom prst="ellipse">
            <a:avLst/>
          </a:prstGeom>
          <a:noFill/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9635" name="Object 2"/>
          <p:cNvGraphicFramePr>
            <a:graphicFrameLocks noChangeAspect="1"/>
          </p:cNvGraphicFramePr>
          <p:nvPr/>
        </p:nvGraphicFramePr>
        <p:xfrm>
          <a:off x="34925" y="1958975"/>
          <a:ext cx="4054475" cy="190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41" name="Equation" r:id="rId1" imgW="2273300" imgH="1066800" progId="Equation.DSMT4">
                  <p:embed/>
                </p:oleObj>
              </mc:Choice>
              <mc:Fallback>
                <p:oleObj name="Equation" r:id="rId1" imgW="2273300" imgH="1066800" progId="Equation.DSMT4">
                  <p:embed/>
                  <p:pic>
                    <p:nvPicPr>
                      <p:cNvPr id="0" name="图片 287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" y="1958975"/>
                        <a:ext cx="4054475" cy="1901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CA" dirty="0"/>
              <a:t>	With the next pass, </a:t>
            </a:r>
            <a:r>
              <a:rPr lang="en-CA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4</a:t>
            </a:r>
            <a:r>
              <a:rPr lang="en-CA" dirty="0"/>
              <a:t>, we attempt passing through vertex </a:t>
            </a:r>
            <a:r>
              <a:rPr lang="en-CA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CA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CA" dirty="0"/>
          </a:p>
          <a:p>
            <a:pPr>
              <a:buNone/>
            </a:pPr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CA" dirty="0"/>
              <a:t>There are two shorter paths:</a:t>
            </a:r>
            <a:br>
              <a:rPr lang="en-CA" dirty="0"/>
            </a:br>
            <a:r>
              <a:rPr lang="en-CA" dirty="0"/>
              <a:t>  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(2, 5) </a:t>
            </a:r>
            <a:r>
              <a:rPr lang="en-CA" dirty="0"/>
              <a:t>→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(2, 4, 5)</a:t>
            </a:r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   0.587 &gt; 0.192 + 0.151  </a:t>
            </a:r>
            <a:b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(3, 5) </a:t>
            </a:r>
            <a:r>
              <a:rPr lang="en-CA" dirty="0"/>
              <a:t>→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(3, 4, 5)</a:t>
            </a:r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   0.522 &gt; 0.333 + 0.151</a:t>
            </a:r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3" descr="C:\Users\dwharder\Desktop\k1.pn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4034645" y="1907689"/>
            <a:ext cx="5073463" cy="4833679"/>
          </a:xfrm>
          <a:prstGeom prst="rect">
            <a:avLst/>
          </a:prstGeom>
          <a:noFill/>
        </p:spPr>
      </p:pic>
      <p:sp>
        <p:nvSpPr>
          <p:cNvPr id="15" name="Oval 14"/>
          <p:cNvSpPr/>
          <p:nvPr/>
        </p:nvSpPr>
        <p:spPr>
          <a:xfrm>
            <a:off x="3192036" y="2658946"/>
            <a:ext cx="936104" cy="432048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rgbClr val="00B05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3186925" y="2304812"/>
            <a:ext cx="936104" cy="432048"/>
          </a:xfrm>
          <a:prstGeom prst="ellipse">
            <a:avLst/>
          </a:prstGeom>
          <a:noFill/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9635" name="Object 2"/>
          <p:cNvGraphicFramePr>
            <a:graphicFrameLocks noChangeAspect="1"/>
          </p:cNvGraphicFramePr>
          <p:nvPr/>
        </p:nvGraphicFramePr>
        <p:xfrm>
          <a:off x="34925" y="1958975"/>
          <a:ext cx="4054475" cy="190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65" name="Equation" r:id="rId1" imgW="2273300" imgH="1066800" progId="Equation.DSMT4">
                  <p:embed/>
                </p:oleObj>
              </mc:Choice>
              <mc:Fallback>
                <p:oleObj name="Equation" r:id="rId1" imgW="2273300" imgH="1066800" progId="Equation.DSMT4">
                  <p:embed/>
                  <p:pic>
                    <p:nvPicPr>
                      <p:cNvPr id="0" name="图片 297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" y="1958975"/>
                        <a:ext cx="4054475" cy="1901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/>
              <a:t>	With the next pass, </a:t>
            </a:r>
            <a:r>
              <a:rPr lang="en-CA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4</a:t>
            </a:r>
            <a:r>
              <a:rPr lang="en-CA" dirty="0"/>
              <a:t>, we attempt passing through vertex </a:t>
            </a:r>
            <a:r>
              <a:rPr lang="en-CA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CA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CA" dirty="0"/>
          </a:p>
          <a:p>
            <a:pPr>
              <a:buNone/>
            </a:pPr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CA" dirty="0"/>
              <a:t>We update the table</a:t>
            </a:r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3" descr="C:\Users\dwharder\Desktop\k1.pn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4034645" y="1907689"/>
            <a:ext cx="5073463" cy="4833679"/>
          </a:xfrm>
          <a:prstGeom prst="rect">
            <a:avLst/>
          </a:prstGeom>
          <a:noFill/>
        </p:spPr>
      </p:pic>
      <p:sp>
        <p:nvSpPr>
          <p:cNvPr id="15" name="Oval 14"/>
          <p:cNvSpPr/>
          <p:nvPr/>
        </p:nvSpPr>
        <p:spPr>
          <a:xfrm>
            <a:off x="3192036" y="2658946"/>
            <a:ext cx="936104" cy="432048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rgbClr val="00B05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3186925" y="2304812"/>
            <a:ext cx="936104" cy="432048"/>
          </a:xfrm>
          <a:prstGeom prst="ellipse">
            <a:avLst/>
          </a:prstGeom>
          <a:noFill/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9635" name="Object 2"/>
          <p:cNvGraphicFramePr>
            <a:graphicFrameLocks noChangeAspect="1"/>
          </p:cNvGraphicFramePr>
          <p:nvPr/>
        </p:nvGraphicFramePr>
        <p:xfrm>
          <a:off x="34925" y="1958975"/>
          <a:ext cx="4054475" cy="190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0" name="Equation" r:id="rId1" imgW="2273300" imgH="1066800" progId="Equation.DSMT4">
                  <p:embed/>
                </p:oleObj>
              </mc:Choice>
              <mc:Fallback>
                <p:oleObj name="Equation" r:id="rId1" imgW="2273300" imgH="1066800" progId="Equation.DSMT4">
                  <p:embed/>
                  <p:pic>
                    <p:nvPicPr>
                      <p:cNvPr id="0" name="图片 307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" y="1958975"/>
                        <a:ext cx="4054475" cy="1901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CA" dirty="0"/>
              <a:t>	With the last pass, </a:t>
            </a:r>
            <a:r>
              <a:rPr lang="en-CA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5</a:t>
            </a:r>
            <a:r>
              <a:rPr lang="en-CA" dirty="0"/>
              <a:t>, we attempt passing through vertex </a:t>
            </a:r>
            <a:r>
              <a:rPr lang="en-CA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CA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en-CA" dirty="0"/>
          </a:p>
          <a:p>
            <a:pPr>
              <a:buNone/>
            </a:pPr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CA" dirty="0"/>
              <a:t>There are three shorter paths:</a:t>
            </a:r>
            <a:br>
              <a:rPr lang="en-CA" dirty="0"/>
            </a:br>
            <a:r>
              <a:rPr lang="en-CA" dirty="0"/>
              <a:t>  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(4, 1) </a:t>
            </a:r>
            <a:r>
              <a:rPr lang="en-CA" dirty="0"/>
              <a:t>→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(4, 5, 1)</a:t>
            </a:r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0.901 &gt; 0.151 + </a:t>
            </a:r>
            <a:r>
              <a:rPr lang="en-CA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0.555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0.706</a:t>
            </a:r>
            <a:b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(4, 2) </a:t>
            </a:r>
            <a:r>
              <a:rPr lang="en-CA" dirty="0"/>
              <a:t>→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(4, 5, 2)</a:t>
            </a:r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0.668 &gt; 0.151 + 0.119 = 0.270</a:t>
            </a:r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(4, 3) </a:t>
            </a:r>
            <a:r>
              <a:rPr lang="en-CA" dirty="0"/>
              <a:t>→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(4, 5, 3)</a:t>
            </a:r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0.656 &gt; 0.151 + </a:t>
            </a:r>
            <a:r>
              <a:rPr lang="en-CA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0.310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0.461</a:t>
            </a:r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3" descr="C:\Users\dwharder\Desktop\k1.pn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4034645" y="1907689"/>
            <a:ext cx="5073463" cy="4833679"/>
          </a:xfrm>
          <a:prstGeom prst="rect">
            <a:avLst/>
          </a:prstGeom>
          <a:noFill/>
        </p:spPr>
      </p:pic>
      <p:sp>
        <p:nvSpPr>
          <p:cNvPr id="19" name="Oval 18"/>
          <p:cNvSpPr/>
          <p:nvPr/>
        </p:nvSpPr>
        <p:spPr>
          <a:xfrm>
            <a:off x="22034" y="3035909"/>
            <a:ext cx="936104" cy="432048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Oval 12"/>
          <p:cNvSpPr/>
          <p:nvPr/>
        </p:nvSpPr>
        <p:spPr>
          <a:xfrm>
            <a:off x="794533" y="3046926"/>
            <a:ext cx="936104" cy="432048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Oval 13"/>
          <p:cNvSpPr/>
          <p:nvPr/>
        </p:nvSpPr>
        <p:spPr>
          <a:xfrm>
            <a:off x="1567032" y="3057943"/>
            <a:ext cx="936104" cy="432048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9635" name="Object 2"/>
          <p:cNvGraphicFramePr>
            <a:graphicFrameLocks noChangeAspect="1"/>
          </p:cNvGraphicFramePr>
          <p:nvPr/>
        </p:nvGraphicFramePr>
        <p:xfrm>
          <a:off x="34925" y="1958975"/>
          <a:ext cx="4054475" cy="190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13" name="Equation" r:id="rId1" imgW="2273300" imgH="1066800" progId="Equation.DSMT4">
                  <p:embed/>
                </p:oleObj>
              </mc:Choice>
              <mc:Fallback>
                <p:oleObj name="Equation" r:id="rId1" imgW="2273300" imgH="1066800" progId="Equation.DSMT4">
                  <p:embed/>
                  <p:pic>
                    <p:nvPicPr>
                      <p:cNvPr id="0" name="图片 318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" y="1958975"/>
                        <a:ext cx="4054475" cy="1901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/>
              <a:t>	With the last pass, </a:t>
            </a:r>
            <a:r>
              <a:rPr lang="en-CA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5</a:t>
            </a:r>
            <a:r>
              <a:rPr lang="en-CA" dirty="0"/>
              <a:t>, we attempt passing through vertex </a:t>
            </a:r>
            <a:r>
              <a:rPr lang="en-CA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CA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en-CA" dirty="0"/>
          </a:p>
          <a:p>
            <a:pPr>
              <a:buNone/>
            </a:pPr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CA" dirty="0"/>
              <a:t>We update the table</a:t>
            </a:r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3" descr="C:\Users\dwharder\Desktop\k1.pn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4034645" y="1907689"/>
            <a:ext cx="5073463" cy="4833679"/>
          </a:xfrm>
          <a:prstGeom prst="rect">
            <a:avLst/>
          </a:prstGeom>
          <a:noFill/>
        </p:spPr>
      </p:pic>
      <p:sp>
        <p:nvSpPr>
          <p:cNvPr id="19" name="Oval 18"/>
          <p:cNvSpPr/>
          <p:nvPr/>
        </p:nvSpPr>
        <p:spPr>
          <a:xfrm>
            <a:off x="22034" y="3035909"/>
            <a:ext cx="936104" cy="432048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Oval 12"/>
          <p:cNvSpPr/>
          <p:nvPr/>
        </p:nvSpPr>
        <p:spPr>
          <a:xfrm>
            <a:off x="794533" y="3046926"/>
            <a:ext cx="936104" cy="432048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Oval 13"/>
          <p:cNvSpPr/>
          <p:nvPr/>
        </p:nvSpPr>
        <p:spPr>
          <a:xfrm>
            <a:off x="1567032" y="3057943"/>
            <a:ext cx="936104" cy="432048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/>
              <a:t>	Thus, we have a table of all shortest paths:</a:t>
            </a:r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3" descr="C:\Users\dwharder\Desktop\k1.png"/>
          <p:cNvPicPr>
            <a:picLocks noChangeAspect="1" noChangeArrowheads="1"/>
          </p:cNvPicPr>
          <p:nvPr/>
        </p:nvPicPr>
        <p:blipFill>
          <a:blip r:embed="rId1" cstate="print"/>
          <a:stretch>
            <a:fillRect/>
          </a:stretch>
        </p:blipFill>
        <p:spPr bwMode="auto">
          <a:xfrm>
            <a:off x="4034645" y="1907689"/>
            <a:ext cx="5073463" cy="4833679"/>
          </a:xfrm>
          <a:prstGeom prst="rect">
            <a:avLst/>
          </a:prstGeom>
          <a:noFill/>
        </p:spPr>
      </p:pic>
      <p:graphicFrame>
        <p:nvGraphicFramePr>
          <p:cNvPr id="73731" name="Object 2"/>
          <p:cNvGraphicFramePr>
            <a:graphicFrameLocks noChangeAspect="1"/>
          </p:cNvGraphicFramePr>
          <p:nvPr/>
        </p:nvGraphicFramePr>
        <p:xfrm>
          <a:off x="34925" y="1958975"/>
          <a:ext cx="4054475" cy="190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37" name="Equation" r:id="rId2" imgW="2273300" imgH="1066800" progId="Equation.DSMT4">
                  <p:embed/>
                </p:oleObj>
              </mc:Choice>
              <mc:Fallback>
                <p:oleObj name="Equation" r:id="rId2" imgW="2273300" imgH="1066800" progId="Equation.DSMT4">
                  <p:embed/>
                  <p:pic>
                    <p:nvPicPr>
                      <p:cNvPr id="0" name="图片 328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" y="1958975"/>
                        <a:ext cx="4054475" cy="1901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altLang="en-US" dirty="0">
                <a:latin typeface="Arial" panose="020B0604020202020204" pitchFamily="34" charset="0"/>
                <a:cs typeface="Arial" panose="020B0604020202020204" pitchFamily="34" charset="0"/>
              </a:rPr>
              <a:t>Dijkstra’s algorithm</a:t>
            </a:r>
            <a:endParaRPr lang="en-CA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Floyd-</a:t>
            </a:r>
            <a:r>
              <a:rPr lang="en-US" altLang="zh-CN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Warshall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algorithm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solidFill>
                  <a:srgbClr val="C00000"/>
                </a:solidFill>
              </a:rPr>
              <a:t>What Is the Shortest Path?</a:t>
            </a:r>
            <a:endParaRPr lang="en-CA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/>
              <a:t>	This algorithm finds the shortest distances, but what are the paths corresponding to those shortest distances?</a:t>
            </a:r>
            <a:endParaRPr lang="en-CA" dirty="0"/>
          </a:p>
          <a:p>
            <a:pPr lvl="1"/>
            <a:r>
              <a:rPr lang="en-CA" dirty="0"/>
              <a:t>Recall that with Dijkstra’s algorithm, we could find the shortest paths by recording the previous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vertex</a:t>
            </a:r>
            <a:endParaRPr lang="en-CA" dirty="0"/>
          </a:p>
          <a:p>
            <a:pPr lvl="1"/>
            <a:r>
              <a:rPr lang="en-CA" dirty="0"/>
              <a:t>Here we use a similar approach, but we choose to store the next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vertex</a:t>
            </a:r>
            <a:r>
              <a:rPr lang="en-CA" dirty="0" smtClean="0"/>
              <a:t> </a:t>
            </a:r>
            <a:r>
              <a:rPr lang="en-CA" dirty="0"/>
              <a:t>instead of the previous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vertex</a:t>
            </a:r>
            <a:endParaRPr lang="en-CA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Is the Shortest Path?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/>
              <a:t>	Suppose the shortest path from </a:t>
            </a:r>
            <a:r>
              <a:rPr lang="en-CA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CA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CA" dirty="0"/>
              <a:t> to </a:t>
            </a:r>
            <a:r>
              <a:rPr lang="en-CA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CA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CA" dirty="0"/>
              <a:t> is as follows:  </a:t>
            </a:r>
            <a:endParaRPr lang="en-CA" dirty="0"/>
          </a:p>
        </p:txBody>
      </p:sp>
      <p:pic>
        <p:nvPicPr>
          <p:cNvPr id="52227" name="Picture 3" descr="C:\Users\dwharder\Desktop\k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547664" y="2204864"/>
            <a:ext cx="6265863" cy="252253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Is the Shortest Path?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/>
              <a:t>	Does this path consist of 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CA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CA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CA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CA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CA" dirty="0"/>
              <a:t> and the shortest path from </a:t>
            </a:r>
            <a:r>
              <a:rPr lang="en-CA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CA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CA" dirty="0"/>
              <a:t> to </a:t>
            </a:r>
            <a:r>
              <a:rPr lang="en-CA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CA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CA" dirty="0"/>
              <a:t>?</a:t>
            </a: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r>
              <a:rPr lang="en-CA" dirty="0"/>
              <a:t>	Yes</a:t>
            </a:r>
            <a:endParaRPr lang="en-CA" dirty="0"/>
          </a:p>
          <a:p>
            <a:pPr lvl="1"/>
            <a:r>
              <a:rPr lang="en-CA" dirty="0"/>
              <a:t>If there was a shorter path from </a:t>
            </a:r>
            <a:r>
              <a:rPr lang="en-CA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CA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CA" dirty="0"/>
              <a:t> to </a:t>
            </a:r>
            <a:r>
              <a:rPr lang="en-CA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CA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CA" dirty="0"/>
              <a:t>, then we would also find a shorter path from </a:t>
            </a:r>
            <a:r>
              <a:rPr lang="en-CA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CA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CA" dirty="0"/>
              <a:t> to </a:t>
            </a:r>
            <a:r>
              <a:rPr lang="en-CA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CA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endParaRPr lang="en-CA" dirty="0"/>
          </a:p>
        </p:txBody>
      </p:sp>
      <p:pic>
        <p:nvPicPr>
          <p:cNvPr id="52227" name="Picture 3" descr="C:\Users\dwharder\Desktop\k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547664" y="2204864"/>
            <a:ext cx="6265863" cy="252253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Is the Shortest Path?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CA" dirty="0"/>
              <a:t>	Does this path consist of 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CA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CA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CA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CA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CA" dirty="0"/>
              <a:t> and the shortest path from </a:t>
            </a:r>
            <a:r>
              <a:rPr lang="en-CA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CA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CA" dirty="0"/>
              <a:t> to </a:t>
            </a:r>
            <a:r>
              <a:rPr lang="en-CA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CA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CA" dirty="0"/>
              <a:t>?</a:t>
            </a: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r>
              <a:rPr lang="en-CA" dirty="0"/>
              <a:t>	To find the shortest path </a:t>
            </a:r>
            <a:r>
              <a:rPr lang="en-CA" altLang="zh-CN" dirty="0"/>
              <a:t>from </a:t>
            </a:r>
            <a:r>
              <a:rPr lang="en-CA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CA" altLang="zh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CA" altLang="zh-CN" dirty="0"/>
              <a:t> to </a:t>
            </a:r>
            <a:r>
              <a:rPr lang="en-CA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CA" altLang="zh-CN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CA" dirty="0"/>
              <a:t>, w</a:t>
            </a:r>
            <a:r>
              <a:rPr lang="en-US" dirty="0"/>
              <a:t>e only need to know that </a:t>
            </a:r>
            <a:r>
              <a:rPr lang="en-CA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CA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dirty="0"/>
              <a:t> is the next vertex in the path — the rest of the path would be recursively recovered as the shortest path from </a:t>
            </a:r>
            <a:r>
              <a:rPr lang="en-CA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CA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 </a:t>
            </a:r>
            <a:r>
              <a:rPr lang="en-US" dirty="0"/>
              <a:t>to </a:t>
            </a:r>
            <a:r>
              <a:rPr lang="en-CA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CA" altLang="zh-CN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endParaRPr lang="en-US" dirty="0"/>
          </a:p>
        </p:txBody>
      </p:sp>
      <p:pic>
        <p:nvPicPr>
          <p:cNvPr id="52227" name="Picture 3" descr="C:\Users\dwharder\Desktop\k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547664" y="2204864"/>
            <a:ext cx="6265863" cy="252253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Is the Shortest Path?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/>
              <a:t>	Now, suppose we have the shortest path from </a:t>
            </a:r>
            <a:r>
              <a:rPr lang="en-CA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CA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CA" dirty="0"/>
              <a:t> to </a:t>
            </a:r>
            <a:r>
              <a:rPr lang="en-CA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CA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CA" dirty="0"/>
              <a:t> which passes through the vertices </a:t>
            </a:r>
            <a:r>
              <a:rPr lang="en-CA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CA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CA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CA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…, </a:t>
            </a:r>
            <a:r>
              <a:rPr lang="en-CA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CA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CA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–1</a:t>
            </a:r>
            <a:endParaRPr lang="en-CA" dirty="0"/>
          </a:p>
          <a:p>
            <a:pPr lvl="1"/>
            <a:r>
              <a:rPr lang="en-CA" dirty="0"/>
              <a:t>In this example, the next vertex in the path is </a:t>
            </a:r>
            <a:r>
              <a:rPr lang="en-CA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CA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</p:txBody>
      </p:sp>
      <p:pic>
        <p:nvPicPr>
          <p:cNvPr id="52227" name="Picture 3" descr="C:\Users\dwharder\Desktop\k1.png"/>
          <p:cNvPicPr>
            <a:picLocks noChangeAspect="1" noChangeArrowheads="1"/>
          </p:cNvPicPr>
          <p:nvPr/>
        </p:nvPicPr>
        <p:blipFill>
          <a:blip r:embed="rId1" cstate="print"/>
          <a:stretch>
            <a:fillRect/>
          </a:stretch>
        </p:blipFill>
        <p:spPr bwMode="auto">
          <a:xfrm>
            <a:off x="1556483" y="2780289"/>
            <a:ext cx="6267600" cy="324099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Is the Shortest Path?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/>
              <a:t>	What if we find a shorter path passing through </a:t>
            </a:r>
            <a:r>
              <a:rPr lang="en-CA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CA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CA" dirty="0"/>
              <a:t>?</a:t>
            </a:r>
            <a:endParaRPr lang="en-CA" dirty="0"/>
          </a:p>
          <a:p>
            <a:pPr lvl="1"/>
            <a:r>
              <a:rPr lang="en-CA" dirty="0"/>
              <a:t>Now the </a:t>
            </a:r>
            <a:r>
              <a:rPr lang="en-US" altLang="zh-CN" dirty="0"/>
              <a:t>next vertex in the new path </a:t>
            </a:r>
            <a:r>
              <a:rPr lang="en-CA" dirty="0"/>
              <a:t>should be the </a:t>
            </a:r>
            <a:r>
              <a:rPr lang="en-US" altLang="zh-CN" dirty="0"/>
              <a:t>next vertex </a:t>
            </a:r>
            <a:r>
              <a:rPr lang="en-CA" dirty="0"/>
              <a:t>in the shortest path from </a:t>
            </a:r>
            <a:r>
              <a:rPr lang="en-CA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CA" altLang="zh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CA" altLang="zh-CN" dirty="0"/>
              <a:t> to </a:t>
            </a:r>
            <a:r>
              <a:rPr lang="en-CA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CA" altLang="zh-CN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CA" altLang="zh-CN" dirty="0"/>
              <a:t> , which is </a:t>
            </a:r>
            <a:r>
              <a:rPr lang="en-CA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CA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CA" dirty="0"/>
              <a:t> in this example</a:t>
            </a:r>
            <a:endParaRPr lang="en-CA" i="1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</p:txBody>
      </p:sp>
      <p:pic>
        <p:nvPicPr>
          <p:cNvPr id="52227" name="Picture 3" descr="C:\Users\dwharder\Desktop\k1.png"/>
          <p:cNvPicPr>
            <a:picLocks noChangeAspect="1" noChangeArrowheads="1"/>
          </p:cNvPicPr>
          <p:nvPr/>
        </p:nvPicPr>
        <p:blipFill>
          <a:blip r:embed="rId1" cstate="print"/>
          <a:stretch>
            <a:fillRect/>
          </a:stretch>
        </p:blipFill>
        <p:spPr bwMode="auto">
          <a:xfrm>
            <a:off x="1556484" y="2780289"/>
            <a:ext cx="6267598" cy="324099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Is the Shortest Path?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/>
              <a:t>	Let us store the </a:t>
            </a:r>
            <a:r>
              <a:rPr lang="en-US" altLang="zh-CN" dirty="0"/>
              <a:t>next vertex </a:t>
            </a:r>
            <a:r>
              <a:rPr lang="en-CA" dirty="0"/>
              <a:t>in the shortest path. Initially:</a:t>
            </a: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</p:txBody>
      </p:sp>
      <p:graphicFrame>
        <p:nvGraphicFramePr>
          <p:cNvPr id="52226" name="Object 6"/>
          <p:cNvGraphicFramePr>
            <a:graphicFrameLocks noChangeAspect="1"/>
          </p:cNvGraphicFramePr>
          <p:nvPr/>
        </p:nvGraphicFramePr>
        <p:xfrm>
          <a:off x="2411760" y="2204864"/>
          <a:ext cx="4394200" cy="1235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62" name="Equation" r:id="rId1" imgW="2298700" imgH="647700" progId="Equation.DSMT4">
                  <p:embed/>
                </p:oleObj>
              </mc:Choice>
              <mc:Fallback>
                <p:oleObj name="Equation" r:id="rId1" imgW="2298700" imgH="647700" progId="Equation.DSMT4">
                  <p:embed/>
                  <p:pic>
                    <p:nvPicPr>
                      <p:cNvPr id="0" name="图片 338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760" y="2204864"/>
                        <a:ext cx="4394200" cy="1235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Is the Shortest Path?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/>
              <a:t>	When we find a shorter path, update the next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vertex</a:t>
            </a:r>
            <a:r>
              <a:rPr lang="en-CA" dirty="0" smtClean="0"/>
              <a:t>:</a:t>
            </a:r>
            <a:endParaRPr lang="en-CA" dirty="0"/>
          </a:p>
        </p:txBody>
      </p:sp>
      <p:sp>
        <p:nvSpPr>
          <p:cNvPr id="6" name="TextBox 5"/>
          <p:cNvSpPr txBox="1"/>
          <p:nvPr/>
        </p:nvSpPr>
        <p:spPr>
          <a:xfrm>
            <a:off x="1547664" y="2587193"/>
            <a:ext cx="5795176" cy="3293209"/>
          </a:xfrm>
          <a:prstGeom prst="rect">
            <a:avLst/>
          </a:prstGeom>
          <a:solidFill>
            <a:schemeClr val="bg1"/>
          </a:solidFill>
          <a:effectLst>
            <a:softEdge rad="31750"/>
          </a:effectLst>
        </p:spPr>
        <p:txBody>
          <a:bodyPr wrap="none" rtlCol="0">
            <a:spAutoFit/>
          </a:bodyPr>
          <a:lstStyle/>
          <a:p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// Initialize the matrix p</a:t>
            </a:r>
            <a:endParaRPr lang="en-CA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//   ...</a:t>
            </a:r>
            <a:endParaRPr lang="en-CA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CA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for ( </a:t>
            </a:r>
            <a:r>
              <a:rPr lang="en-CA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 k = 0; k &lt; </a:t>
            </a:r>
            <a:r>
              <a:rPr lang="en-CA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num_vertices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; ++k ) {</a:t>
            </a:r>
            <a:endParaRPr lang="en-CA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    for ( </a:t>
            </a:r>
            <a:r>
              <a:rPr lang="en-CA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 = 0; </a:t>
            </a:r>
            <a:r>
              <a:rPr lang="en-CA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 &lt; </a:t>
            </a:r>
            <a:r>
              <a:rPr lang="en-CA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num_vertices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; ++</a:t>
            </a:r>
            <a:r>
              <a:rPr lang="en-CA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 ) {</a:t>
            </a:r>
            <a:endParaRPr lang="en-CA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for ( </a:t>
            </a:r>
            <a:r>
              <a:rPr lang="en-CA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 j = 0; j &lt; </a:t>
            </a:r>
            <a:r>
              <a:rPr lang="en-CA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num_vertices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; ++j ) {</a:t>
            </a:r>
            <a:endParaRPr lang="en-CA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    if ( d[</a:t>
            </a:r>
            <a:r>
              <a:rPr lang="en-CA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][j] &gt; d[</a:t>
            </a:r>
            <a:r>
              <a:rPr lang="en-CA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][k] + d[k][j] ) {</a:t>
            </a:r>
            <a:endParaRPr lang="en-CA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CA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en-CA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p[</a:t>
            </a:r>
            <a:r>
              <a:rPr lang="en-CA" sz="16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CA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][j] = p[</a:t>
            </a:r>
            <a:r>
              <a:rPr lang="en-CA" sz="16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CA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][k];</a:t>
            </a:r>
            <a:endParaRPr lang="en-CA" sz="16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d[</a:t>
            </a:r>
            <a:r>
              <a:rPr lang="en-CA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][j] = d[</a:t>
            </a:r>
            <a:r>
              <a:rPr lang="en-CA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][k] + d[k][j];</a:t>
            </a:r>
            <a:endParaRPr lang="en-CA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    }</a:t>
            </a:r>
            <a:endParaRPr lang="en-CA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  <a:endParaRPr lang="en-CA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endParaRPr lang="en-CA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CA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aphicFrame>
        <p:nvGraphicFramePr>
          <p:cNvPr id="91137" name="Object 6"/>
          <p:cNvGraphicFramePr>
            <a:graphicFrameLocks noChangeAspect="1"/>
          </p:cNvGraphicFramePr>
          <p:nvPr/>
        </p:nvGraphicFramePr>
        <p:xfrm>
          <a:off x="3839840" y="1988840"/>
          <a:ext cx="1092200" cy="43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87" name="Equation" r:id="rId1" imgW="571500" imgH="228600" progId="Equation.DSMT4">
                  <p:embed/>
                </p:oleObj>
              </mc:Choice>
              <mc:Fallback>
                <p:oleObj name="Equation" r:id="rId1" imgW="571500" imgH="228600" progId="Equation.DSMT4">
                  <p:embed/>
                  <p:pic>
                    <p:nvPicPr>
                      <p:cNvPr id="0" name="图片 348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39840" y="1988840"/>
                        <a:ext cx="1092200" cy="436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/>
              <a:t>	In our original example, initially, the next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vertex</a:t>
            </a:r>
            <a:r>
              <a:rPr lang="en-CA" dirty="0" smtClean="0"/>
              <a:t> </a:t>
            </a:r>
            <a:r>
              <a:rPr lang="en-CA" dirty="0"/>
              <a:t>is exactly that:</a:t>
            </a: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r>
              <a:rPr lang="en-CA" dirty="0"/>
              <a:t>	This would define our</a:t>
            </a:r>
            <a:br>
              <a:rPr lang="en-CA" dirty="0"/>
            </a:br>
            <a:r>
              <a:rPr lang="en-CA" dirty="0"/>
              <a:t>matrix </a:t>
            </a:r>
            <a:r>
              <a:rPr lang="en-C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(</a:t>
            </a:r>
            <a:r>
              <a:rPr lang="en-CA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CA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ij</a:t>
            </a:r>
            <a:r>
              <a:rPr lang="en-CA" dirty="0"/>
              <a:t>)</a:t>
            </a:r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3" descr="C:\Users\dwharder\Desktop\k1.png"/>
          <p:cNvPicPr>
            <a:picLocks noChangeAspect="1" noChangeArrowheads="1"/>
          </p:cNvPicPr>
          <p:nvPr/>
        </p:nvPicPr>
        <p:blipFill>
          <a:blip r:embed="rId1" cstate="print"/>
          <a:stretch>
            <a:fillRect/>
          </a:stretch>
        </p:blipFill>
        <p:spPr bwMode="auto">
          <a:xfrm>
            <a:off x="4034645" y="2029403"/>
            <a:ext cx="5073463" cy="4833679"/>
          </a:xfrm>
          <a:prstGeom prst="rect">
            <a:avLst/>
          </a:prstGeom>
          <a:noFill/>
        </p:spPr>
      </p:pic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1179513" y="2060575"/>
          <a:ext cx="1970087" cy="190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09" name="Equation" r:id="rId2" imgW="1104900" imgH="1066800" progId="Equation.DSMT4">
                  <p:embed/>
                </p:oleObj>
              </mc:Choice>
              <mc:Fallback>
                <p:oleObj name="Equation" r:id="rId2" imgW="1104900" imgH="1066800" progId="Equation.DSMT4">
                  <p:embed/>
                  <p:pic>
                    <p:nvPicPr>
                      <p:cNvPr id="0" name="图片 3590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9513" y="2060575"/>
                        <a:ext cx="1970087" cy="1901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5779" name="Object 3"/>
          <p:cNvGraphicFramePr>
            <a:graphicFrameLocks noChangeAspect="1"/>
          </p:cNvGraphicFramePr>
          <p:nvPr/>
        </p:nvGraphicFramePr>
        <p:xfrm>
          <a:off x="1179513" y="2060575"/>
          <a:ext cx="1970087" cy="190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33" name="Equation" r:id="rId1" imgW="1104900" imgH="1066800" progId="Equation.DSMT4">
                  <p:embed/>
                </p:oleObj>
              </mc:Choice>
              <mc:Fallback>
                <p:oleObj name="Equation" r:id="rId1" imgW="1104900" imgH="1066800" progId="Equation.DSMT4">
                  <p:embed/>
                  <p:pic>
                    <p:nvPicPr>
                      <p:cNvPr id="0" name="图片 369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9513" y="2060575"/>
                        <a:ext cx="1970087" cy="1901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/>
              <a:t>	With the first pass, </a:t>
            </a:r>
            <a:r>
              <a:rPr lang="en-CA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</a:t>
            </a:r>
            <a:r>
              <a:rPr lang="en-CA" dirty="0"/>
              <a:t>, we attempt passing through vertex </a:t>
            </a:r>
            <a:r>
              <a:rPr lang="en-CA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CA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CA" baseline="-25000" dirty="0"/>
          </a:p>
          <a:p>
            <a:pPr>
              <a:buNone/>
            </a:pPr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CA" dirty="0"/>
              <a:t>There are two shorter paths:</a:t>
            </a:r>
            <a:br>
              <a:rPr lang="en-CA" dirty="0"/>
            </a:br>
            <a:r>
              <a:rPr lang="en-CA" dirty="0"/>
              <a:t>    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(3, 2) </a:t>
            </a:r>
            <a:r>
              <a:rPr lang="en-CA" dirty="0"/>
              <a:t>→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(3, 1, 2)</a:t>
            </a:r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   0.554 &gt; 0.245 + 0.100  </a:t>
            </a:r>
            <a:b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(3, 5) </a:t>
            </a:r>
            <a:r>
              <a:rPr lang="en-CA" dirty="0"/>
              <a:t>→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(3, 1, 5)</a:t>
            </a:r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   0.931 &gt; 0.245 + 0.277</a:t>
            </a:r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3" descr="C:\Users\dwharder\Desktop\k1.pn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4034645" y="2029403"/>
            <a:ext cx="5073463" cy="4833679"/>
          </a:xfrm>
          <a:prstGeom prst="rect">
            <a:avLst/>
          </a:prstGeom>
          <a:noFill/>
        </p:spPr>
      </p:pic>
      <p:sp>
        <p:nvSpPr>
          <p:cNvPr id="9" name="Oval 8"/>
          <p:cNvSpPr/>
          <p:nvPr/>
        </p:nvSpPr>
        <p:spPr>
          <a:xfrm>
            <a:off x="1547664" y="2769777"/>
            <a:ext cx="443860" cy="432048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rgbClr val="00B05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2666625" y="2780928"/>
            <a:ext cx="443860" cy="432048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Background</a:t>
            </a:r>
            <a:endParaRPr lang="en-US" sz="4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Dijkstra’s algorithm finds the shortest path between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one </a:t>
            </a:r>
            <a:r>
              <a:rPr lang="en-CA" dirty="0" smtClean="0"/>
              <a:t>vertex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and other </a:t>
            </a:r>
            <a:r>
              <a:rPr lang="en-CA" dirty="0"/>
              <a:t>vertices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Run time: 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O(|</a:t>
            </a:r>
            <a:r>
              <a:rPr lang="en-US" altLang="zh-CN" i="1" dirty="0">
                <a:latin typeface="Times New Roman" panose="02020603050405020304" pitchFamily="18" charset="0"/>
                <a:cs typeface="Arial" panose="020B0604020202020204" pitchFamily="34" charset="0"/>
              </a:rPr>
              <a:t>E</a:t>
            </a:r>
            <a:r>
              <a:rPr lang="en-US" altLang="zh-CN" dirty="0">
                <a:latin typeface="Times New Roman" panose="02020603050405020304" pitchFamily="18" charset="0"/>
                <a:cs typeface="Arial" panose="020B0604020202020204" pitchFamily="34" charset="0"/>
              </a:rPr>
              <a:t>| ln(|</a:t>
            </a:r>
            <a:r>
              <a:rPr lang="en-US" altLang="zh-CN" i="1" dirty="0">
                <a:latin typeface="Times New Roman" panose="02020603050405020304" pitchFamily="18" charset="0"/>
                <a:cs typeface="Arial" panose="020B0604020202020204" pitchFamily="34" charset="0"/>
              </a:rPr>
              <a:t>V</a:t>
            </a:r>
            <a:r>
              <a:rPr lang="en-US" altLang="zh-CN" dirty="0">
                <a:latin typeface="Times New Roman" panose="02020603050405020304" pitchFamily="18" charset="0"/>
                <a:cs typeface="Arial" panose="020B0604020202020204" pitchFamily="34" charset="0"/>
              </a:rPr>
              <a:t>|))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If we wanted to find the shortest path between all pairs of </a:t>
            </a:r>
            <a:r>
              <a:rPr lang="en-CA" dirty="0"/>
              <a:t>vertices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could apply Dijkstra’s algorithm to each vertex: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Run time: 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O(</a:t>
            </a:r>
            <a:r>
              <a:rPr lang="en-US" altLang="zh-CN" dirty="0">
                <a:latin typeface="Times New Roman" panose="02020603050405020304" pitchFamily="18" charset="0"/>
                <a:cs typeface="Arial" panose="020B0604020202020204" pitchFamily="34" charset="0"/>
              </a:rPr>
              <a:t>|</a:t>
            </a:r>
            <a:r>
              <a:rPr lang="en-US" altLang="zh-CN" i="1" dirty="0">
                <a:latin typeface="Times New Roman" panose="02020603050405020304" pitchFamily="18" charset="0"/>
                <a:cs typeface="Arial" panose="020B0604020202020204" pitchFamily="34" charset="0"/>
              </a:rPr>
              <a:t>V</a:t>
            </a:r>
            <a:r>
              <a:rPr lang="en-US" altLang="zh-CN" dirty="0">
                <a:latin typeface="Times New Roman" panose="02020603050405020304" pitchFamily="18" charset="0"/>
                <a:cs typeface="Arial" panose="020B0604020202020204" pitchFamily="34" charset="0"/>
              </a:rPr>
              <a:t>|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altLang="zh-CN" i="1" dirty="0">
                <a:latin typeface="Times New Roman" panose="02020603050405020304" pitchFamily="18" charset="0"/>
                <a:cs typeface="Arial" panose="020B0604020202020204" pitchFamily="34" charset="0"/>
              </a:rPr>
              <a:t>E</a:t>
            </a:r>
            <a:r>
              <a:rPr lang="en-US" altLang="zh-CN" dirty="0">
                <a:latin typeface="Times New Roman" panose="02020603050405020304" pitchFamily="18" charset="0"/>
                <a:cs typeface="Arial" panose="020B0604020202020204" pitchFamily="34" charset="0"/>
              </a:rPr>
              <a:t>| ln(|</a:t>
            </a:r>
            <a:r>
              <a:rPr lang="en-US" altLang="zh-CN" i="1" dirty="0">
                <a:latin typeface="Times New Roman" panose="02020603050405020304" pitchFamily="18" charset="0"/>
                <a:cs typeface="Arial" panose="020B0604020202020204" pitchFamily="34" charset="0"/>
              </a:rPr>
              <a:t>V</a:t>
            </a:r>
            <a:r>
              <a:rPr lang="en-US" altLang="zh-CN" dirty="0">
                <a:latin typeface="Times New Roman" panose="02020603050405020304" pitchFamily="18" charset="0"/>
                <a:cs typeface="Arial" panose="020B0604020202020204" pitchFamily="34" charset="0"/>
              </a:rPr>
              <a:t>|))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6804" name="Object 4"/>
          <p:cNvGraphicFramePr>
            <a:graphicFrameLocks noChangeAspect="1"/>
          </p:cNvGraphicFramePr>
          <p:nvPr/>
        </p:nvGraphicFramePr>
        <p:xfrm>
          <a:off x="1179513" y="2060575"/>
          <a:ext cx="1970087" cy="190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57" name="Equation" r:id="rId1" imgW="1104900" imgH="1066800" progId="Equation.DSMT4">
                  <p:embed/>
                </p:oleObj>
              </mc:Choice>
              <mc:Fallback>
                <p:oleObj name="Equation" r:id="rId1" imgW="1104900" imgH="1066800" progId="Equation.DSMT4">
                  <p:embed/>
                  <p:pic>
                    <p:nvPicPr>
                      <p:cNvPr id="0" name="图片 379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9513" y="2060575"/>
                        <a:ext cx="1970087" cy="1901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/>
              <a:t>	With the first pass, </a:t>
            </a:r>
            <a:r>
              <a:rPr lang="en-CA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</a:t>
            </a:r>
            <a:r>
              <a:rPr lang="en-CA" dirty="0"/>
              <a:t>, we attempt passing through vertex </a:t>
            </a:r>
            <a:r>
              <a:rPr lang="en-CA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CA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CA" baseline="-25000" dirty="0"/>
          </a:p>
          <a:p>
            <a:pPr>
              <a:buNone/>
            </a:pPr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CA" dirty="0"/>
              <a:t>We update each of these</a:t>
            </a:r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3" descr="C:\Users\dwharder\Desktop\k1.pn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4034645" y="2029403"/>
            <a:ext cx="5073463" cy="4833679"/>
          </a:xfrm>
          <a:prstGeom prst="rect">
            <a:avLst/>
          </a:prstGeom>
          <a:noFill/>
        </p:spPr>
      </p:pic>
      <p:sp>
        <p:nvSpPr>
          <p:cNvPr id="7" name="Oval 6"/>
          <p:cNvSpPr/>
          <p:nvPr/>
        </p:nvSpPr>
        <p:spPr>
          <a:xfrm>
            <a:off x="1547664" y="2769777"/>
            <a:ext cx="443860" cy="432048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rgbClr val="00B050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2666625" y="2780928"/>
            <a:ext cx="443860" cy="432048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/>
              <a:t>	After all the steps, we end up with the matrix </a:t>
            </a:r>
            <a:r>
              <a:rPr lang="en-CA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CA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CA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CA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i,j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CA" dirty="0"/>
              <a:t>:</a:t>
            </a:r>
            <a:endParaRPr lang="en-CA" dirty="0"/>
          </a:p>
          <a:p>
            <a:pPr>
              <a:buNone/>
            </a:pPr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3" descr="C:\Users\dwharder\Desktop\k1.png"/>
          <p:cNvPicPr>
            <a:picLocks noChangeAspect="1" noChangeArrowheads="1"/>
          </p:cNvPicPr>
          <p:nvPr/>
        </p:nvPicPr>
        <p:blipFill>
          <a:blip r:embed="rId1" cstate="print"/>
          <a:stretch>
            <a:fillRect/>
          </a:stretch>
        </p:blipFill>
        <p:spPr bwMode="auto">
          <a:xfrm>
            <a:off x="4034645" y="2029403"/>
            <a:ext cx="5073463" cy="4833679"/>
          </a:xfrm>
          <a:prstGeom prst="rect">
            <a:avLst/>
          </a:prstGeom>
          <a:noFill/>
        </p:spPr>
      </p:pic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1181100" y="2060575"/>
          <a:ext cx="1968500" cy="190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81" name="Equation" r:id="rId2" imgW="1104900" imgH="1066800" progId="Equation.DSMT4">
                  <p:embed/>
                </p:oleObj>
              </mc:Choice>
              <mc:Fallback>
                <p:oleObj name="Equation" r:id="rId2" imgW="1104900" imgH="1066800" progId="Equation.DSMT4">
                  <p:embed/>
                  <p:pic>
                    <p:nvPicPr>
                      <p:cNvPr id="0" name="图片 389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1100" y="2060575"/>
                        <a:ext cx="1968500" cy="1901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8851" name="Object 2"/>
          <p:cNvGraphicFramePr>
            <a:graphicFrameLocks noChangeAspect="1"/>
          </p:cNvGraphicFramePr>
          <p:nvPr/>
        </p:nvGraphicFramePr>
        <p:xfrm>
          <a:off x="1181100" y="2060575"/>
          <a:ext cx="1968500" cy="190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06" name="Equation" r:id="rId1" imgW="1104900" imgH="1066800" progId="Equation.DSMT4">
                  <p:embed/>
                </p:oleObj>
              </mc:Choice>
              <mc:Fallback>
                <p:oleObj name="Equation" r:id="rId1" imgW="1104900" imgH="1066800" progId="Equation.DSMT4">
                  <p:embed/>
                  <p:pic>
                    <p:nvPicPr>
                      <p:cNvPr id="0" name="图片 4000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1100" y="2060575"/>
                        <a:ext cx="1968500" cy="1901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/>
              <a:t>	These are all the adjacent edges that are still the shortest distance</a:t>
            </a: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r>
              <a:rPr lang="en-CA" dirty="0"/>
              <a:t>	For each of these, </a:t>
            </a:r>
            <a:r>
              <a:rPr lang="en-CA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CA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i,j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CA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CA" dirty="0"/>
          </a:p>
          <a:p>
            <a:pPr>
              <a:buNone/>
            </a:pPr>
            <a:r>
              <a:rPr lang="en-CA" dirty="0"/>
              <a:t>	In all cases, the shortest distance</a:t>
            </a:r>
            <a:br>
              <a:rPr lang="en-CA" dirty="0"/>
            </a:br>
            <a:r>
              <a:rPr lang="en-CA" dirty="0"/>
              <a:t>from </a:t>
            </a:r>
            <a:r>
              <a:rPr lang="en-CA"/>
              <a:t>vertex </a:t>
            </a:r>
            <a:r>
              <a:rPr lang="en-CA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CA"/>
              <a:t> </a:t>
            </a:r>
            <a:r>
              <a:rPr lang="en-CA" dirty="0"/>
              <a:t>is the direct edge</a:t>
            </a:r>
            <a:endParaRPr lang="en-CA" dirty="0"/>
          </a:p>
        </p:txBody>
      </p:sp>
      <p:pic>
        <p:nvPicPr>
          <p:cNvPr id="5" name="Picture 4" descr="C:\Users\dwharder\Desktop\k2.pn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4034645" y="2029403"/>
            <a:ext cx="5073463" cy="4833679"/>
          </a:xfrm>
          <a:prstGeom prst="rect">
            <a:avLst/>
          </a:prstGeom>
          <a:noFill/>
        </p:spPr>
      </p:pic>
      <p:sp>
        <p:nvSpPr>
          <p:cNvPr id="7" name="Oval 6"/>
          <p:cNvSpPr/>
          <p:nvPr/>
        </p:nvSpPr>
        <p:spPr>
          <a:xfrm>
            <a:off x="1536513" y="2049697"/>
            <a:ext cx="443860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rgbClr val="FF0000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907043" y="2049697"/>
            <a:ext cx="443860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rgbClr val="FF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2277573" y="2049697"/>
            <a:ext cx="443860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rgbClr val="FF0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2648103" y="2049697"/>
            <a:ext cx="443860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rgbClr val="FF0000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1918855" y="2421835"/>
            <a:ext cx="443860" cy="432048"/>
          </a:xfrm>
          <a:prstGeom prst="ellipse">
            <a:avLst/>
          </a:prstGeom>
          <a:noFill/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rgbClr val="FF0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2289385" y="2421835"/>
            <a:ext cx="443860" cy="432048"/>
          </a:xfrm>
          <a:prstGeom prst="ellipse">
            <a:avLst/>
          </a:prstGeom>
          <a:noFill/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rgbClr val="FF0000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2290046" y="2804177"/>
            <a:ext cx="443860" cy="432048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rgbClr val="FF0000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2666339" y="3146070"/>
            <a:ext cx="443860" cy="432048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rgbClr val="FF0000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1553713" y="3534461"/>
            <a:ext cx="443860" cy="432048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/>
          <a:lstStyle/>
          <a:p>
            <a:pPr>
              <a:buNone/>
            </a:pPr>
            <a:r>
              <a:rPr lang="en-CA" dirty="0"/>
              <a:t>	From vertex </a:t>
            </a:r>
            <a:r>
              <a:rPr lang="en-CA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CA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CA" dirty="0"/>
              <a:t>, </a:t>
            </a:r>
            <a:r>
              <a:rPr lang="en-CA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CA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2,3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3</a:t>
            </a:r>
            <a:r>
              <a:rPr lang="en-CA" dirty="0"/>
              <a:t> and </a:t>
            </a:r>
            <a:r>
              <a:rPr lang="en-CA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CA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2,4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4</a:t>
            </a:r>
            <a:r>
              <a:rPr lang="en-CA" dirty="0"/>
              <a:t>; we go directly to vertices </a:t>
            </a:r>
            <a:r>
              <a:rPr lang="en-CA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CA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CA" dirty="0"/>
              <a:t> and </a:t>
            </a:r>
            <a:r>
              <a:rPr lang="en-CA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CA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r>
              <a:rPr lang="en-CA" dirty="0"/>
              <a:t>	But </a:t>
            </a:r>
            <a:r>
              <a:rPr lang="en-CA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CA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2,1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3 </a:t>
            </a:r>
            <a:r>
              <a:rPr lang="en-CA" dirty="0"/>
              <a:t>and </a:t>
            </a:r>
            <a:r>
              <a:rPr lang="en-CA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CA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3,1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</a:t>
            </a:r>
            <a:r>
              <a:rPr lang="en-CA" dirty="0"/>
              <a:t>;</a:t>
            </a:r>
            <a:br>
              <a:rPr lang="en-CA" dirty="0"/>
            </a:br>
            <a:r>
              <a:rPr lang="en-CA" dirty="0"/>
              <a:t>	the shortest path to </a:t>
            </a:r>
            <a:r>
              <a:rPr lang="en-CA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CA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CA" dirty="0"/>
              <a:t> is 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(2, 3, 1)</a:t>
            </a:r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CA" dirty="0"/>
              <a:t>	Also, </a:t>
            </a:r>
            <a:r>
              <a:rPr lang="en-CA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CA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2,5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4 </a:t>
            </a:r>
            <a:r>
              <a:rPr lang="en-CA" dirty="0"/>
              <a:t>and </a:t>
            </a:r>
            <a:r>
              <a:rPr lang="en-CA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CA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4,5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5</a:t>
            </a:r>
            <a:r>
              <a:rPr lang="en-CA" dirty="0"/>
              <a:t>;</a:t>
            </a:r>
            <a:br>
              <a:rPr lang="en-CA" dirty="0"/>
            </a:br>
            <a:r>
              <a:rPr lang="en-CA" dirty="0"/>
              <a:t>	the shortest path to </a:t>
            </a:r>
            <a:r>
              <a:rPr lang="en-CA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CA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CA" dirty="0"/>
              <a:t> is 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(2, 4, 5)</a:t>
            </a:r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CA" dirty="0"/>
              <a:t>	</a:t>
            </a:r>
            <a:endParaRPr lang="en-CA" dirty="0"/>
          </a:p>
        </p:txBody>
      </p:sp>
      <p:pic>
        <p:nvPicPr>
          <p:cNvPr id="5" name="Picture 5" descr="C:\Users\dwharder\Desktop\k3.png"/>
          <p:cNvPicPr>
            <a:picLocks noChangeAspect="1" noChangeArrowheads="1"/>
          </p:cNvPicPr>
          <p:nvPr/>
        </p:nvPicPr>
        <p:blipFill>
          <a:blip r:embed="rId1" cstate="print"/>
          <a:stretch>
            <a:fillRect/>
          </a:stretch>
        </p:blipFill>
        <p:spPr bwMode="auto">
          <a:xfrm>
            <a:off x="3890500" y="2024323"/>
            <a:ext cx="5073463" cy="4833679"/>
          </a:xfrm>
          <a:prstGeom prst="rect">
            <a:avLst/>
          </a:prstGeom>
          <a:noFill/>
        </p:spPr>
      </p:pic>
      <p:graphicFrame>
        <p:nvGraphicFramePr>
          <p:cNvPr id="79875" name="Object 2"/>
          <p:cNvGraphicFramePr>
            <a:graphicFrameLocks noChangeAspect="1"/>
          </p:cNvGraphicFramePr>
          <p:nvPr/>
        </p:nvGraphicFramePr>
        <p:xfrm>
          <a:off x="1181100" y="2060575"/>
          <a:ext cx="1968500" cy="190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0" name="Equation" r:id="rId2" imgW="1104900" imgH="1066800" progId="Equation.DSMT4">
                  <p:embed/>
                </p:oleObj>
              </mc:Choice>
              <mc:Fallback>
                <p:oleObj name="Equation" r:id="rId2" imgW="1104900" imgH="1066800" progId="Equation.DSMT4">
                  <p:embed/>
                  <p:pic>
                    <p:nvPicPr>
                      <p:cNvPr id="0" name="图片 410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1100" y="2060575"/>
                        <a:ext cx="1968500" cy="1901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Oval 5"/>
          <p:cNvSpPr/>
          <p:nvPr/>
        </p:nvSpPr>
        <p:spPr>
          <a:xfrm>
            <a:off x="1075690" y="2404027"/>
            <a:ext cx="2179320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/>
          <a:lstStyle/>
          <a:p>
            <a:pPr>
              <a:buNone/>
            </a:pPr>
            <a:r>
              <a:rPr lang="en-CA" dirty="0"/>
              <a:t>	From vertex </a:t>
            </a:r>
            <a:r>
              <a:rPr lang="en-CA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CA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CA" dirty="0"/>
              <a:t>, </a:t>
            </a:r>
            <a:r>
              <a:rPr lang="en-CA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CA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3,1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</a:t>
            </a:r>
            <a:r>
              <a:rPr lang="en-CA" dirty="0"/>
              <a:t> and </a:t>
            </a:r>
            <a:r>
              <a:rPr lang="en-CA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CA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3,4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4</a:t>
            </a:r>
            <a:r>
              <a:rPr lang="en-CA" dirty="0"/>
              <a:t>; we go directly to vertices </a:t>
            </a:r>
            <a:r>
              <a:rPr lang="en-CA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CA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CA" dirty="0"/>
              <a:t> and </a:t>
            </a:r>
            <a:r>
              <a:rPr lang="en-CA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CA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r>
              <a:rPr lang="en-CA" dirty="0"/>
              <a:t>	But </a:t>
            </a:r>
            <a:r>
              <a:rPr lang="en-CA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CA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3,2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 </a:t>
            </a:r>
            <a:r>
              <a:rPr lang="en-CA" dirty="0"/>
              <a:t>and </a:t>
            </a:r>
            <a:r>
              <a:rPr lang="en-CA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CA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1,2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2</a:t>
            </a:r>
            <a:r>
              <a:rPr lang="en-CA" dirty="0"/>
              <a:t>;</a:t>
            </a:r>
            <a:br>
              <a:rPr lang="en-CA" dirty="0"/>
            </a:br>
            <a:r>
              <a:rPr lang="en-CA" dirty="0"/>
              <a:t>	the shortest path to </a:t>
            </a:r>
            <a:r>
              <a:rPr lang="en-CA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CA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CA" dirty="0"/>
              <a:t> is 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(3, 1, 2)</a:t>
            </a:r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CA" dirty="0"/>
              <a:t>	Also, </a:t>
            </a:r>
            <a:r>
              <a:rPr lang="en-CA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CA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3,5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4 </a:t>
            </a:r>
            <a:r>
              <a:rPr lang="en-CA" dirty="0"/>
              <a:t>and </a:t>
            </a:r>
            <a:r>
              <a:rPr lang="en-CA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CA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4,5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5</a:t>
            </a:r>
            <a:r>
              <a:rPr lang="en-CA" dirty="0"/>
              <a:t>;</a:t>
            </a:r>
            <a:br>
              <a:rPr lang="en-CA" dirty="0"/>
            </a:br>
            <a:r>
              <a:rPr lang="en-CA" dirty="0"/>
              <a:t>	the shortest path to </a:t>
            </a:r>
            <a:r>
              <a:rPr lang="en-CA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CA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CA" dirty="0"/>
              <a:t> is 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(3, 4, 5)</a:t>
            </a:r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CA" dirty="0"/>
              <a:t>	</a:t>
            </a:r>
            <a:endParaRPr lang="en-CA" dirty="0"/>
          </a:p>
        </p:txBody>
      </p:sp>
      <p:pic>
        <p:nvPicPr>
          <p:cNvPr id="5" name="Picture 6" descr="C:\Users\dwharder\Desktop\k4.png"/>
          <p:cNvPicPr>
            <a:picLocks noChangeAspect="1" noChangeArrowheads="1"/>
          </p:cNvPicPr>
          <p:nvPr/>
        </p:nvPicPr>
        <p:blipFill>
          <a:blip r:embed="rId1" cstate="print"/>
          <a:stretch>
            <a:fillRect/>
          </a:stretch>
        </p:blipFill>
        <p:spPr bwMode="auto">
          <a:xfrm>
            <a:off x="4034645" y="2029403"/>
            <a:ext cx="5073463" cy="4833679"/>
          </a:xfrm>
          <a:prstGeom prst="rect">
            <a:avLst/>
          </a:prstGeom>
          <a:noFill/>
        </p:spPr>
      </p:pic>
      <p:graphicFrame>
        <p:nvGraphicFramePr>
          <p:cNvPr id="80899" name="Object 2"/>
          <p:cNvGraphicFramePr>
            <a:graphicFrameLocks noChangeAspect="1"/>
          </p:cNvGraphicFramePr>
          <p:nvPr/>
        </p:nvGraphicFramePr>
        <p:xfrm>
          <a:off x="1181100" y="2060575"/>
          <a:ext cx="1968500" cy="190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54" name="Equation" r:id="rId2" imgW="1104900" imgH="1066800" progId="Equation.DSMT4">
                  <p:embed/>
                </p:oleObj>
              </mc:Choice>
              <mc:Fallback>
                <p:oleObj name="Equation" r:id="rId2" imgW="1104900" imgH="1066800" progId="Equation.DSMT4">
                  <p:embed/>
                  <p:pic>
                    <p:nvPicPr>
                      <p:cNvPr id="0" name="图片 420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1100" y="2060575"/>
                        <a:ext cx="1968500" cy="1901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Oval 5"/>
          <p:cNvSpPr/>
          <p:nvPr/>
        </p:nvSpPr>
        <p:spPr>
          <a:xfrm>
            <a:off x="1075690" y="2781217"/>
            <a:ext cx="2179320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/>
              <a:t>	From vertex </a:t>
            </a:r>
            <a:r>
              <a:rPr lang="en-CA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CA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CA" dirty="0"/>
              <a:t>, </a:t>
            </a:r>
            <a:r>
              <a:rPr lang="en-CA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CA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4,5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5</a:t>
            </a:r>
            <a:r>
              <a:rPr lang="en-CA" dirty="0"/>
              <a:t>; we go directly to vertex </a:t>
            </a:r>
            <a:r>
              <a:rPr lang="en-CA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CA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r>
              <a:rPr lang="en-CA" dirty="0"/>
              <a:t>	 But </a:t>
            </a:r>
            <a:r>
              <a:rPr lang="en-CA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CA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4,1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5, </a:t>
            </a:r>
            <a:r>
              <a:rPr lang="en-CA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CA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5,1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2, </a:t>
            </a:r>
            <a:r>
              <a:rPr lang="en-CA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CA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2,1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3,</a:t>
            </a:r>
            <a:r>
              <a:rPr lang="en-CA" dirty="0"/>
              <a:t> </a:t>
            </a:r>
            <a:r>
              <a:rPr lang="en-CA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CA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3,1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</a:t>
            </a:r>
            <a:r>
              <a:rPr lang="en-CA" dirty="0"/>
              <a:t>;</a:t>
            </a:r>
            <a:br>
              <a:rPr lang="en-CA" dirty="0"/>
            </a:br>
            <a:r>
              <a:rPr lang="en-CA" dirty="0"/>
              <a:t>     the shortest path to </a:t>
            </a:r>
            <a:r>
              <a:rPr lang="en-CA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CA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CA" dirty="0"/>
              <a:t> is 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(4, 5, 2, 3, 1)</a:t>
            </a:r>
            <a:endParaRPr lang="en-CA" dirty="0"/>
          </a:p>
        </p:txBody>
      </p:sp>
      <p:pic>
        <p:nvPicPr>
          <p:cNvPr id="5" name="Picture 7" descr="C:\Users\dwharder\Desktop\k5.png"/>
          <p:cNvPicPr>
            <a:picLocks noChangeAspect="1" noChangeArrowheads="1"/>
          </p:cNvPicPr>
          <p:nvPr/>
        </p:nvPicPr>
        <p:blipFill>
          <a:blip r:embed="rId1" cstate="print"/>
          <a:stretch>
            <a:fillRect/>
          </a:stretch>
        </p:blipFill>
        <p:spPr bwMode="auto">
          <a:xfrm>
            <a:off x="4034645" y="2029403"/>
            <a:ext cx="5073463" cy="4833679"/>
          </a:xfrm>
          <a:prstGeom prst="rect">
            <a:avLst/>
          </a:prstGeom>
          <a:noFill/>
        </p:spPr>
      </p:pic>
      <p:graphicFrame>
        <p:nvGraphicFramePr>
          <p:cNvPr id="81923" name="Object 2"/>
          <p:cNvGraphicFramePr>
            <a:graphicFrameLocks noChangeAspect="1"/>
          </p:cNvGraphicFramePr>
          <p:nvPr/>
        </p:nvGraphicFramePr>
        <p:xfrm>
          <a:off x="1181100" y="2060575"/>
          <a:ext cx="1968500" cy="190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78" name="Equation" r:id="rId2" imgW="1104900" imgH="1066800" progId="Equation.DSMT4">
                  <p:embed/>
                </p:oleObj>
              </mc:Choice>
              <mc:Fallback>
                <p:oleObj name="Equation" r:id="rId2" imgW="1104900" imgH="1066800" progId="Equation.DSMT4">
                  <p:embed/>
                  <p:pic>
                    <p:nvPicPr>
                      <p:cNvPr id="0" name="图片 430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1100" y="2060575"/>
                        <a:ext cx="1968500" cy="1901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Oval 5"/>
          <p:cNvSpPr/>
          <p:nvPr/>
        </p:nvSpPr>
        <p:spPr>
          <a:xfrm>
            <a:off x="1075690" y="3158407"/>
            <a:ext cx="2179320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/>
              <a:t>	From vertex </a:t>
            </a:r>
            <a:r>
              <a:rPr lang="en-CA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CA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CA" dirty="0"/>
              <a:t>, </a:t>
            </a:r>
            <a:r>
              <a:rPr lang="en-CA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CA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5,2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2</a:t>
            </a:r>
            <a:r>
              <a:rPr lang="en-CA" dirty="0"/>
              <a:t>; we go directly to vertex </a:t>
            </a:r>
            <a:r>
              <a:rPr lang="en-CA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CA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r>
              <a:rPr lang="en-CA" dirty="0"/>
              <a:t>	 But </a:t>
            </a:r>
            <a:r>
              <a:rPr lang="en-CA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CA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5,4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2</a:t>
            </a:r>
            <a:r>
              <a:rPr lang="en-CA" dirty="0"/>
              <a:t> and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CA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2,4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4</a:t>
            </a:r>
            <a:r>
              <a:rPr lang="en-CA" dirty="0"/>
              <a:t>;</a:t>
            </a:r>
            <a:br>
              <a:rPr lang="en-CA" dirty="0"/>
            </a:br>
            <a:r>
              <a:rPr lang="en-CA" dirty="0"/>
              <a:t>     the shortest path to </a:t>
            </a:r>
            <a:r>
              <a:rPr lang="en-CA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CA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CA" dirty="0"/>
              <a:t> is 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(5, 2, 4)</a:t>
            </a:r>
            <a:endParaRPr lang="en-CA" dirty="0"/>
          </a:p>
          <a:p>
            <a:endParaRPr lang="en-CA" dirty="0"/>
          </a:p>
        </p:txBody>
      </p:sp>
      <p:pic>
        <p:nvPicPr>
          <p:cNvPr id="59394" name="Picture 2" descr="C:\Users\dwharder\Desktop\k6.png"/>
          <p:cNvPicPr>
            <a:picLocks noChangeAspect="1" noChangeArrowheads="1"/>
          </p:cNvPicPr>
          <p:nvPr/>
        </p:nvPicPr>
        <p:blipFill>
          <a:blip r:embed="rId1" cstate="print"/>
          <a:stretch>
            <a:fillRect/>
          </a:stretch>
        </p:blipFill>
        <p:spPr bwMode="auto">
          <a:xfrm>
            <a:off x="4034645" y="2029403"/>
            <a:ext cx="5073463" cy="4833679"/>
          </a:xfrm>
          <a:prstGeom prst="rect">
            <a:avLst/>
          </a:prstGeom>
          <a:noFill/>
        </p:spPr>
      </p:pic>
      <p:graphicFrame>
        <p:nvGraphicFramePr>
          <p:cNvPr id="82947" name="Object 2"/>
          <p:cNvGraphicFramePr>
            <a:graphicFrameLocks noChangeAspect="1"/>
          </p:cNvGraphicFramePr>
          <p:nvPr/>
        </p:nvGraphicFramePr>
        <p:xfrm>
          <a:off x="1181100" y="2060575"/>
          <a:ext cx="1968500" cy="190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02" name="Equation" r:id="rId2" imgW="1104900" imgH="1066800" progId="Equation.DSMT4">
                  <p:embed/>
                </p:oleObj>
              </mc:Choice>
              <mc:Fallback>
                <p:oleObj name="Equation" r:id="rId2" imgW="1104900" imgH="1066800" progId="Equation.DSMT4">
                  <p:embed/>
                  <p:pic>
                    <p:nvPicPr>
                      <p:cNvPr id="0" name="图片 441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1100" y="2060575"/>
                        <a:ext cx="1968500" cy="1901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Oval 5"/>
          <p:cNvSpPr/>
          <p:nvPr/>
        </p:nvSpPr>
        <p:spPr>
          <a:xfrm>
            <a:off x="1075690" y="3535597"/>
            <a:ext cx="2179320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Which Vertices are Connected?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/>
              <a:t>	Finally, what if we only care if a connection exists?</a:t>
            </a:r>
            <a:endParaRPr lang="en-CA" dirty="0"/>
          </a:p>
          <a:p>
            <a:pPr lvl="1"/>
            <a:r>
              <a:rPr lang="en-CA" dirty="0"/>
              <a:t>Recall that with Dijkstra’s algorithm, we could find the shortest paths by recording the previous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vertex</a:t>
            </a:r>
            <a:endParaRPr lang="en-CA" dirty="0"/>
          </a:p>
          <a:p>
            <a:pPr lvl="1"/>
            <a:r>
              <a:rPr lang="en-CA" dirty="0"/>
              <a:t>In this case, can make the observation that:</a:t>
            </a:r>
            <a:endParaRPr lang="en-CA" dirty="0"/>
          </a:p>
          <a:p>
            <a:pPr lvl="2">
              <a:buNone/>
            </a:pPr>
            <a:r>
              <a:rPr lang="en-CA" sz="1800" dirty="0"/>
              <a:t>	A path from </a:t>
            </a:r>
            <a:r>
              <a:rPr lang="en-CA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CA" sz="1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CA" sz="1800" dirty="0"/>
              <a:t> to </a:t>
            </a:r>
            <a:r>
              <a:rPr lang="en-CA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CA" sz="18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CA" sz="1800" dirty="0"/>
              <a:t> exists if either:</a:t>
            </a:r>
            <a:endParaRPr lang="en-CA" sz="1800" dirty="0"/>
          </a:p>
          <a:p>
            <a:pPr lvl="2">
              <a:buNone/>
            </a:pPr>
            <a:r>
              <a:rPr lang="en-CA" sz="1800" dirty="0"/>
              <a:t>		A path exists through the vertices from </a:t>
            </a:r>
            <a:r>
              <a:rPr lang="en-CA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CA" sz="1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CA" sz="1800" dirty="0"/>
              <a:t> to </a:t>
            </a:r>
            <a:r>
              <a:rPr lang="en-CA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CA" sz="1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CA" sz="1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–1</a:t>
            </a:r>
            <a:r>
              <a:rPr lang="en-CA" sz="1800" dirty="0"/>
              <a:t>, or</a:t>
            </a:r>
            <a:endParaRPr lang="en-CA" sz="1800" dirty="0"/>
          </a:p>
          <a:p>
            <a:pPr lvl="2">
              <a:buNone/>
            </a:pPr>
            <a:r>
              <a:rPr lang="en-CA" sz="1800" dirty="0"/>
              <a:t>		A path, through those same 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vertices</a:t>
            </a:r>
            <a:r>
              <a:rPr lang="en-CA" sz="1800" dirty="0" smtClean="0"/>
              <a:t>, </a:t>
            </a:r>
            <a:r>
              <a:rPr lang="en-CA" sz="1800" dirty="0"/>
              <a:t>exists from </a:t>
            </a:r>
            <a:r>
              <a:rPr lang="en-CA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CA" sz="1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CA" sz="1800" dirty="0"/>
              <a:t> to </a:t>
            </a:r>
            <a:r>
              <a:rPr lang="en-CA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CA" sz="18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CA" sz="1800" dirty="0"/>
              <a:t> and</a:t>
            </a:r>
            <a:br>
              <a:rPr lang="en-CA" sz="1800" dirty="0"/>
            </a:br>
            <a:r>
              <a:rPr lang="en-CA" sz="1800" dirty="0"/>
              <a:t>                a path exists from </a:t>
            </a:r>
            <a:r>
              <a:rPr lang="en-CA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CA" sz="18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CA" sz="1800" dirty="0"/>
              <a:t> to </a:t>
            </a:r>
            <a:r>
              <a:rPr lang="en-CA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CA" sz="18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CA" sz="1800" dirty="0"/>
              <a:t> </a:t>
            </a:r>
            <a:endParaRPr lang="en-CA" sz="1800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Which Vertices are Connected?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/>
              <a:t>	The </a:t>
            </a:r>
            <a:r>
              <a:rPr lang="en-CA" i="1" dirty="0"/>
              <a:t>transitive closure</a:t>
            </a:r>
            <a:r>
              <a:rPr lang="en-CA" dirty="0"/>
              <a:t> is a Boolean graph:</a:t>
            </a:r>
            <a:endParaRPr lang="en-CA" dirty="0"/>
          </a:p>
        </p:txBody>
      </p:sp>
      <p:sp>
        <p:nvSpPr>
          <p:cNvPr id="6" name="TextBox 5"/>
          <p:cNvSpPr txBox="1"/>
          <p:nvPr/>
        </p:nvSpPr>
        <p:spPr>
          <a:xfrm>
            <a:off x="1218839" y="2132856"/>
            <a:ext cx="7529625" cy="3693319"/>
          </a:xfrm>
          <a:prstGeom prst="rect">
            <a:avLst/>
          </a:prstGeom>
          <a:solidFill>
            <a:schemeClr val="bg1"/>
          </a:solidFill>
          <a:effectLst>
            <a:softEdge rad="31750"/>
          </a:effectLst>
        </p:spPr>
        <p:txBody>
          <a:bodyPr wrap="none" rtlCol="0">
            <a:spAutoFit/>
          </a:bodyPr>
          <a:lstStyle/>
          <a:p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bool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tc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num_vertices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][</a:t>
            </a:r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num_vertices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  <a:endParaRPr lang="en-CA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CA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// Initialize the matrix </a:t>
            </a:r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tc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:  Theta(|V|^2)</a:t>
            </a:r>
            <a:endParaRPr lang="en-CA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//   ...</a:t>
            </a:r>
            <a:endParaRPr lang="en-CA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CA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// Run Floyd-</a:t>
            </a:r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Warshall</a:t>
            </a:r>
            <a:endParaRPr lang="en-CA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for ( </a:t>
            </a:r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k = 0; k &lt; </a:t>
            </a:r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num_vertices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; ++k ) {</a:t>
            </a:r>
            <a:endParaRPr lang="en-CA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   for ( </a:t>
            </a:r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= 0; </a:t>
            </a:r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&lt; </a:t>
            </a:r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num_vertices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; ++</a:t>
            </a:r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) {</a:t>
            </a:r>
            <a:endParaRPr lang="en-CA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       for ( </a:t>
            </a:r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j = 0; j &lt; </a:t>
            </a:r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num_vertices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; ++j ) {</a:t>
            </a:r>
            <a:endParaRPr lang="en-CA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CA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tc</a:t>
            </a:r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CA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][j] = </a:t>
            </a:r>
            <a:r>
              <a:rPr lang="en-CA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tc</a:t>
            </a:r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CA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][j] || (</a:t>
            </a:r>
            <a:r>
              <a:rPr lang="en-CA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tc</a:t>
            </a:r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CA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][k] &amp;&amp; </a:t>
            </a:r>
            <a:r>
              <a:rPr lang="en-CA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tc</a:t>
            </a:r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[k][j]);</a:t>
            </a:r>
            <a:endParaRPr lang="en-CA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  <a:endParaRPr lang="en-CA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endParaRPr lang="en-CA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CA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/>
              <a:t>	Consider this directed graph</a:t>
            </a:r>
            <a:endParaRPr lang="en-CA" dirty="0"/>
          </a:p>
          <a:p>
            <a:pPr lvl="1"/>
            <a:r>
              <a:rPr lang="en-CA" dirty="0"/>
              <a:t>Each pair has only one directed</a:t>
            </a:r>
            <a:br>
              <a:rPr lang="en-CA" dirty="0"/>
            </a:br>
            <a:r>
              <a:rPr lang="en-CA" dirty="0"/>
              <a:t>edge</a:t>
            </a:r>
            <a:endParaRPr lang="en-CA" dirty="0"/>
          </a:p>
          <a:p>
            <a:pPr lvl="1"/>
            <a:r>
              <a:rPr lang="en-CA" dirty="0"/>
              <a:t>Vertex </a:t>
            </a:r>
            <a:r>
              <a:rPr lang="en-CA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CA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CA" dirty="0"/>
              <a:t> is a source and</a:t>
            </a:r>
            <a:br>
              <a:rPr lang="en-CA" dirty="0"/>
            </a:br>
            <a:r>
              <a:rPr lang="en-CA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CA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CA" dirty="0"/>
              <a:t> is a sink</a:t>
            </a:r>
            <a:endParaRPr lang="en-CA" dirty="0"/>
          </a:p>
          <a:p>
            <a:pPr lvl="1"/>
            <a:endParaRPr lang="en-CA" dirty="0"/>
          </a:p>
          <a:p>
            <a:pPr>
              <a:buNone/>
            </a:pPr>
            <a:r>
              <a:rPr lang="en-CA" dirty="0"/>
              <a:t>	We will apply all three</a:t>
            </a:r>
            <a:br>
              <a:rPr lang="en-CA" dirty="0"/>
            </a:br>
            <a:r>
              <a:rPr lang="en-CA" dirty="0"/>
              <a:t>matrices</a:t>
            </a:r>
            <a:endParaRPr lang="en-CA" dirty="0"/>
          </a:p>
          <a:p>
            <a:pPr lvl="1"/>
            <a:r>
              <a:rPr lang="en-CA" dirty="0"/>
              <a:t>Shortest distance</a:t>
            </a:r>
            <a:endParaRPr lang="en-CA" dirty="0"/>
          </a:p>
          <a:p>
            <a:pPr lvl="1"/>
            <a:r>
              <a:rPr lang="en-CA" dirty="0"/>
              <a:t>Paths</a:t>
            </a:r>
            <a:endParaRPr lang="en-CA" dirty="0"/>
          </a:p>
          <a:p>
            <a:pPr lvl="1"/>
            <a:r>
              <a:rPr lang="en-CA" dirty="0"/>
              <a:t>Transitive closure</a:t>
            </a:r>
            <a:endParaRPr lang="en-CA" dirty="0"/>
          </a:p>
        </p:txBody>
      </p:sp>
      <p:pic>
        <p:nvPicPr>
          <p:cNvPr id="117761" name="Picture 1" descr="C:\Users\dwharder\Desktop\k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3676773" y="1484784"/>
            <a:ext cx="5431731" cy="532807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Background</a:t>
            </a:r>
            <a:endParaRPr lang="en-US" sz="4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Now, Dijkstra’s algorithm has the following run times: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Best case: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	If                    , running Dijkstra for each vertex is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O(</a:t>
            </a:r>
            <a:r>
              <a:rPr lang="en-US" altLang="zh-CN" dirty="0">
                <a:latin typeface="Times New Roman" panose="02020603050405020304" pitchFamily="18" charset="0"/>
                <a:cs typeface="Arial" panose="020B0604020202020204" pitchFamily="34" charset="0"/>
              </a:rPr>
              <a:t>|</a:t>
            </a:r>
            <a:r>
              <a:rPr lang="en-US" altLang="zh-CN" i="1" dirty="0">
                <a:latin typeface="Times New Roman" panose="02020603050405020304" pitchFamily="18" charset="0"/>
                <a:cs typeface="Arial" panose="020B0604020202020204" pitchFamily="34" charset="0"/>
              </a:rPr>
              <a:t>V</a:t>
            </a:r>
            <a:r>
              <a:rPr lang="en-US" altLang="zh-CN" dirty="0">
                <a:latin typeface="Times New Roman" panose="02020603050405020304" pitchFamily="18" charset="0"/>
                <a:cs typeface="Arial" panose="020B0604020202020204" pitchFamily="34" charset="0"/>
              </a:rPr>
              <a:t>|</a:t>
            </a:r>
            <a:r>
              <a:rPr lang="en-US" altLang="zh-CN" baseline="30000" dirty="0">
                <a:latin typeface="Times New Roman" panose="02020603050405020304" pitchFamily="18" charset="0"/>
                <a:cs typeface="Arial" panose="020B0604020202020204" pitchFamily="34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cs typeface="Arial" panose="020B0604020202020204" pitchFamily="34" charset="0"/>
              </a:rPr>
              <a:t> ln(|</a:t>
            </a:r>
            <a:r>
              <a:rPr lang="en-US" altLang="zh-CN" i="1" dirty="0">
                <a:latin typeface="Times New Roman" panose="02020603050405020304" pitchFamily="18" charset="0"/>
                <a:cs typeface="Arial" panose="020B0604020202020204" pitchFamily="34" charset="0"/>
              </a:rPr>
              <a:t>V</a:t>
            </a:r>
            <a:r>
              <a:rPr lang="en-US" altLang="zh-CN" dirty="0">
                <a:latin typeface="Times New Roman" panose="02020603050405020304" pitchFamily="18" charset="0"/>
                <a:cs typeface="Arial" panose="020B0604020202020204" pitchFamily="34" charset="0"/>
              </a:rPr>
              <a:t>|))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Worst case: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	If                      , running Dijkstra for each vertex is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O(</a:t>
            </a:r>
            <a:r>
              <a:rPr lang="en-US" altLang="zh-CN" dirty="0">
                <a:latin typeface="Times New Roman" panose="02020603050405020304" pitchFamily="18" charset="0"/>
                <a:cs typeface="Arial" panose="020B0604020202020204" pitchFamily="34" charset="0"/>
              </a:rPr>
              <a:t>|</a:t>
            </a:r>
            <a:r>
              <a:rPr lang="en-US" altLang="zh-CN" i="1" dirty="0">
                <a:latin typeface="Times New Roman" panose="02020603050405020304" pitchFamily="18" charset="0"/>
                <a:cs typeface="Arial" panose="020B0604020202020204" pitchFamily="34" charset="0"/>
              </a:rPr>
              <a:t>V</a:t>
            </a:r>
            <a:r>
              <a:rPr lang="en-US" altLang="zh-CN" dirty="0">
                <a:latin typeface="Times New Roman" panose="02020603050405020304" pitchFamily="18" charset="0"/>
                <a:cs typeface="Arial" panose="020B0604020202020204" pitchFamily="34" charset="0"/>
              </a:rPr>
              <a:t>|</a:t>
            </a:r>
            <a:r>
              <a:rPr lang="en-US" altLang="zh-CN" baseline="30000" dirty="0">
                <a:latin typeface="Times New Roman" panose="02020603050405020304" pitchFamily="18" charset="0"/>
                <a:cs typeface="Arial" panose="020B0604020202020204" pitchFamily="34" charset="0"/>
              </a:rPr>
              <a:t>3</a:t>
            </a:r>
            <a:r>
              <a:rPr lang="en-US" altLang="zh-CN" dirty="0">
                <a:latin typeface="Times New Roman" panose="02020603050405020304" pitchFamily="18" charset="0"/>
                <a:cs typeface="Arial" panose="020B0604020202020204" pitchFamily="34" charset="0"/>
              </a:rPr>
              <a:t> ln(|</a:t>
            </a:r>
            <a:r>
              <a:rPr lang="en-US" altLang="zh-CN" i="1" dirty="0">
                <a:latin typeface="Times New Roman" panose="02020603050405020304" pitchFamily="18" charset="0"/>
                <a:cs typeface="Arial" panose="020B0604020202020204" pitchFamily="34" charset="0"/>
              </a:rPr>
              <a:t>V</a:t>
            </a:r>
            <a:r>
              <a:rPr lang="en-US" altLang="zh-CN" dirty="0">
                <a:latin typeface="Times New Roman" panose="02020603050405020304" pitchFamily="18" charset="0"/>
                <a:cs typeface="Arial" panose="020B0604020202020204" pitchFamily="34" charset="0"/>
              </a:rPr>
              <a:t>|))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1641706" y="2275523"/>
          <a:ext cx="1254125" cy="455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6" name="Equation" r:id="rId1" imgW="698500" imgH="254000" progId="Equation.DSMT4">
                  <p:embed/>
                </p:oleObj>
              </mc:Choice>
              <mc:Fallback>
                <p:oleObj name="Equation" r:id="rId1" imgW="698500" imgH="254000" progId="Equation.DSMT4">
                  <p:embed/>
                  <p:pic>
                    <p:nvPicPr>
                      <p:cNvPr id="0" name="图片 22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1706" y="2275523"/>
                        <a:ext cx="1254125" cy="4556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1663740" y="3206606"/>
          <a:ext cx="1368152" cy="5469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7" name="Equation" r:id="rId3" imgW="761365" imgH="304800" progId="Equation.DSMT4">
                  <p:embed/>
                </p:oleObj>
              </mc:Choice>
              <mc:Fallback>
                <p:oleObj name="Equation" r:id="rId3" imgW="761365" imgH="304800" progId="Equation.DSMT4">
                  <p:embed/>
                  <p:pic>
                    <p:nvPicPr>
                      <p:cNvPr id="0" name="图片 22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3740" y="3206606"/>
                        <a:ext cx="1368152" cy="54697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/>
              <a:t>	We set up the three initial matrices</a:t>
            </a:r>
            <a:endParaRPr lang="en-CA" dirty="0"/>
          </a:p>
        </p:txBody>
      </p:sp>
      <p:pic>
        <p:nvPicPr>
          <p:cNvPr id="117761" name="Picture 1" descr="C:\Users\dwharder\Desktop\k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5039544" y="476672"/>
            <a:ext cx="4104456" cy="4026127"/>
          </a:xfrm>
          <a:prstGeom prst="rect">
            <a:avLst/>
          </a:prstGeom>
          <a:noFill/>
        </p:spPr>
      </p:pic>
      <p:graphicFrame>
        <p:nvGraphicFramePr>
          <p:cNvPr id="126978" name="Object 2"/>
          <p:cNvGraphicFramePr>
            <a:graphicFrameLocks noChangeAspect="1"/>
          </p:cNvGraphicFramePr>
          <p:nvPr/>
        </p:nvGraphicFramePr>
        <p:xfrm>
          <a:off x="6237288" y="4405313"/>
          <a:ext cx="2787650" cy="2452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73" name="Equation" r:id="rId2" imgW="1689100" imgH="1485900" progId="Equation.DSMT4">
                  <p:embed/>
                </p:oleObj>
              </mc:Choice>
              <mc:Fallback>
                <p:oleObj name="Equation" r:id="rId2" imgW="1689100" imgH="1485900" progId="Equation.DSMT4">
                  <p:embed/>
                  <p:pic>
                    <p:nvPicPr>
                      <p:cNvPr id="0" name="图片 462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37288" y="4405313"/>
                        <a:ext cx="2787650" cy="2452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2"/>
          <p:cNvGraphicFramePr>
            <a:graphicFrameLocks noChangeAspect="1"/>
          </p:cNvGraphicFramePr>
          <p:nvPr/>
        </p:nvGraphicFramePr>
        <p:xfrm>
          <a:off x="3300413" y="4405313"/>
          <a:ext cx="2516187" cy="2452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74" name="Equation" r:id="rId4" imgW="1524000" imgH="1485900" progId="Equation.DSMT4">
                  <p:embed/>
                </p:oleObj>
              </mc:Choice>
              <mc:Fallback>
                <p:oleObj name="Equation" r:id="rId4" imgW="1524000" imgH="1485900" progId="Equation.DSMT4">
                  <p:embed/>
                  <p:pic>
                    <p:nvPicPr>
                      <p:cNvPr id="0" name="图片 462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0413" y="4405313"/>
                        <a:ext cx="2516187" cy="2452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6982" name="Object 5"/>
          <p:cNvGraphicFramePr>
            <a:graphicFrameLocks noChangeAspect="1"/>
          </p:cNvGraphicFramePr>
          <p:nvPr/>
        </p:nvGraphicFramePr>
        <p:xfrm>
          <a:off x="107950" y="4405313"/>
          <a:ext cx="2808288" cy="2452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75" name="Equation" r:id="rId6" imgW="1701800" imgH="1485900" progId="Equation.DSMT4">
                  <p:embed/>
                </p:oleObj>
              </mc:Choice>
              <mc:Fallback>
                <p:oleObj name="Equation" r:id="rId6" imgW="1701800" imgH="1485900" progId="Equation.DSMT4">
                  <p:embed/>
                  <p:pic>
                    <p:nvPicPr>
                      <p:cNvPr id="0" name="图片 462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950" y="4405313"/>
                        <a:ext cx="2808288" cy="2452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/>
              <a:t>	At step 1, no path leads to </a:t>
            </a:r>
            <a:r>
              <a:rPr lang="en-CA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CA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CA" dirty="0"/>
              <a:t>, so</a:t>
            </a:r>
            <a:br>
              <a:rPr lang="en-CA" dirty="0"/>
            </a:br>
            <a:r>
              <a:rPr lang="en-CA" dirty="0"/>
              <a:t>no shorter paths could be found</a:t>
            </a:r>
            <a:br>
              <a:rPr lang="en-CA" dirty="0"/>
            </a:br>
            <a:r>
              <a:rPr lang="en-CA" dirty="0"/>
              <a:t>passing through </a:t>
            </a:r>
            <a:r>
              <a:rPr lang="en-CA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CA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CA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7761" name="Picture 1" descr="C:\Users\dwharder\Desktop\k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5039544" y="476672"/>
            <a:ext cx="4104456" cy="4026127"/>
          </a:xfrm>
          <a:prstGeom prst="rect">
            <a:avLst/>
          </a:prstGeom>
          <a:noFill/>
        </p:spPr>
      </p:pic>
      <p:graphicFrame>
        <p:nvGraphicFramePr>
          <p:cNvPr id="126978" name="Object 2"/>
          <p:cNvGraphicFramePr>
            <a:graphicFrameLocks noChangeAspect="1"/>
          </p:cNvGraphicFramePr>
          <p:nvPr/>
        </p:nvGraphicFramePr>
        <p:xfrm>
          <a:off x="6237288" y="4405313"/>
          <a:ext cx="2787650" cy="2452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97" name="Equation" r:id="rId2" imgW="1689100" imgH="1485900" progId="Equation.DSMT4">
                  <p:embed/>
                </p:oleObj>
              </mc:Choice>
              <mc:Fallback>
                <p:oleObj name="Equation" r:id="rId2" imgW="1689100" imgH="1485900" progId="Equation.DSMT4">
                  <p:embed/>
                  <p:pic>
                    <p:nvPicPr>
                      <p:cNvPr id="0" name="图片 472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37288" y="4405313"/>
                        <a:ext cx="2787650" cy="2452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2"/>
          <p:cNvGraphicFramePr>
            <a:graphicFrameLocks noChangeAspect="1"/>
          </p:cNvGraphicFramePr>
          <p:nvPr/>
        </p:nvGraphicFramePr>
        <p:xfrm>
          <a:off x="3300413" y="4405313"/>
          <a:ext cx="2516187" cy="2452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98" name="Equation" r:id="rId4" imgW="1524000" imgH="1485900" progId="Equation.DSMT4">
                  <p:embed/>
                </p:oleObj>
              </mc:Choice>
              <mc:Fallback>
                <p:oleObj name="Equation" r:id="rId4" imgW="1524000" imgH="1485900" progId="Equation.DSMT4">
                  <p:embed/>
                  <p:pic>
                    <p:nvPicPr>
                      <p:cNvPr id="0" name="图片 472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0413" y="4405313"/>
                        <a:ext cx="2516187" cy="2452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005" name="Object 5"/>
          <p:cNvGraphicFramePr>
            <a:graphicFrameLocks noChangeAspect="1"/>
          </p:cNvGraphicFramePr>
          <p:nvPr/>
        </p:nvGraphicFramePr>
        <p:xfrm>
          <a:off x="107950" y="4405313"/>
          <a:ext cx="2808288" cy="2452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99" name="Equation" r:id="rId6" imgW="1701800" imgH="1485900" progId="Equation.DSMT4">
                  <p:embed/>
                </p:oleObj>
              </mc:Choice>
              <mc:Fallback>
                <p:oleObj name="Equation" r:id="rId6" imgW="1701800" imgH="1485900" progId="Equation.DSMT4">
                  <p:embed/>
                  <p:pic>
                    <p:nvPicPr>
                      <p:cNvPr id="0" name="图片 472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950" y="4405313"/>
                        <a:ext cx="2808288" cy="2452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/>
              <a:t>	At step 2, we find:</a:t>
            </a:r>
            <a:endParaRPr lang="en-CA" dirty="0"/>
          </a:p>
          <a:p>
            <a:pPr lvl="1"/>
            <a:r>
              <a:rPr lang="en-CA" sz="2000" dirty="0"/>
              <a:t>A path </a:t>
            </a:r>
            <a:r>
              <a:rPr lang="en-C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(3, 2, 7)</a:t>
            </a:r>
            <a:r>
              <a:rPr lang="en-CA" sz="2000" dirty="0"/>
              <a:t> of length 14</a:t>
            </a:r>
            <a:endParaRPr lang="en-CA" sz="20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7761" name="Picture 1" descr="C:\Users\dwharder\Desktop\k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5039544" y="476672"/>
            <a:ext cx="4104456" cy="4026127"/>
          </a:xfrm>
          <a:prstGeom prst="rect">
            <a:avLst/>
          </a:prstGeom>
          <a:noFill/>
        </p:spPr>
      </p:pic>
      <p:graphicFrame>
        <p:nvGraphicFramePr>
          <p:cNvPr id="129029" name="Object 2"/>
          <p:cNvGraphicFramePr>
            <a:graphicFrameLocks noChangeAspect="1"/>
          </p:cNvGraphicFramePr>
          <p:nvPr/>
        </p:nvGraphicFramePr>
        <p:xfrm>
          <a:off x="6237288" y="4405313"/>
          <a:ext cx="2787650" cy="2452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21" name="Equation" r:id="rId2" imgW="1689100" imgH="1485900" progId="Equation.DSMT4">
                  <p:embed/>
                </p:oleObj>
              </mc:Choice>
              <mc:Fallback>
                <p:oleObj name="Equation" r:id="rId2" imgW="1689100" imgH="1485900" progId="Equation.DSMT4">
                  <p:embed/>
                  <p:pic>
                    <p:nvPicPr>
                      <p:cNvPr id="0" name="图片 483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37288" y="4405313"/>
                        <a:ext cx="2787650" cy="2452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9030" name="Object 4"/>
          <p:cNvGraphicFramePr>
            <a:graphicFrameLocks noChangeAspect="1"/>
          </p:cNvGraphicFramePr>
          <p:nvPr/>
        </p:nvGraphicFramePr>
        <p:xfrm>
          <a:off x="3300413" y="4405313"/>
          <a:ext cx="2516187" cy="2452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22" name="Equation" r:id="rId4" imgW="1524000" imgH="1485900" progId="Equation.DSMT4">
                  <p:embed/>
                </p:oleObj>
              </mc:Choice>
              <mc:Fallback>
                <p:oleObj name="Equation" r:id="rId4" imgW="1524000" imgH="1485900" progId="Equation.DSMT4">
                  <p:embed/>
                  <p:pic>
                    <p:nvPicPr>
                      <p:cNvPr id="0" name="图片 483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0413" y="4405313"/>
                        <a:ext cx="2516187" cy="2452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9031" name="Object 5"/>
          <p:cNvGraphicFramePr>
            <a:graphicFrameLocks noChangeAspect="1"/>
          </p:cNvGraphicFramePr>
          <p:nvPr/>
        </p:nvGraphicFramePr>
        <p:xfrm>
          <a:off x="107950" y="4405313"/>
          <a:ext cx="2808288" cy="2452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23" name="Equation" r:id="rId6" imgW="1701800" imgH="1485900" progId="Equation.DSMT4">
                  <p:embed/>
                </p:oleObj>
              </mc:Choice>
              <mc:Fallback>
                <p:oleObj name="Equation" r:id="rId6" imgW="1701800" imgH="1485900" progId="Equation.DSMT4">
                  <p:embed/>
                  <p:pic>
                    <p:nvPicPr>
                      <p:cNvPr id="0" name="图片 483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950" y="4405313"/>
                        <a:ext cx="2808288" cy="2452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Oval 14"/>
          <p:cNvSpPr/>
          <p:nvPr/>
        </p:nvSpPr>
        <p:spPr>
          <a:xfrm>
            <a:off x="2436876" y="5050015"/>
            <a:ext cx="504056" cy="432048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Oval 15"/>
          <p:cNvSpPr/>
          <p:nvPr/>
        </p:nvSpPr>
        <p:spPr>
          <a:xfrm>
            <a:off x="5340642" y="5050015"/>
            <a:ext cx="504056" cy="432048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Oval 16"/>
          <p:cNvSpPr/>
          <p:nvPr/>
        </p:nvSpPr>
        <p:spPr>
          <a:xfrm>
            <a:off x="8470485" y="5050015"/>
            <a:ext cx="504056" cy="432048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/>
              <a:t>	At step 2, we find:</a:t>
            </a:r>
            <a:endParaRPr lang="en-CA" dirty="0"/>
          </a:p>
          <a:p>
            <a:pPr lvl="1"/>
            <a:r>
              <a:rPr lang="en-CA" sz="2000" dirty="0"/>
              <a:t>A path </a:t>
            </a:r>
            <a:r>
              <a:rPr lang="en-C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(3, 2, 7)</a:t>
            </a:r>
            <a:r>
              <a:rPr lang="en-CA" sz="2000" dirty="0"/>
              <a:t> of length 14</a:t>
            </a:r>
            <a:endParaRPr lang="en-CA" dirty="0"/>
          </a:p>
          <a:p>
            <a:pPr lvl="1"/>
            <a:endParaRPr lang="en-CA" dirty="0"/>
          </a:p>
          <a:p>
            <a:pPr>
              <a:buNone/>
            </a:pPr>
            <a:r>
              <a:rPr lang="en-CA" dirty="0"/>
              <a:t>	We update</a:t>
            </a:r>
            <a:endParaRPr lang="en-CA" dirty="0"/>
          </a:p>
          <a:p>
            <a:pPr>
              <a:buNone/>
            </a:pPr>
            <a:r>
              <a:rPr lang="en-CA" dirty="0"/>
              <a:t>		</a:t>
            </a:r>
            <a:r>
              <a:rPr lang="en-CA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CA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3,7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14</a:t>
            </a:r>
            <a:r>
              <a:rPr lang="en-CA" dirty="0"/>
              <a:t>, </a:t>
            </a:r>
            <a:r>
              <a:rPr lang="en-CA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CA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3,7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2</a:t>
            </a:r>
            <a:r>
              <a:rPr lang="en-CA" dirty="0"/>
              <a:t> and </a:t>
            </a:r>
            <a:r>
              <a:rPr lang="en-CA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CA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3,7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CA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CA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7761" name="Picture 1" descr="C:\Users\dwharder\Desktop\k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5039544" y="476672"/>
            <a:ext cx="4104456" cy="4026127"/>
          </a:xfrm>
          <a:prstGeom prst="rect">
            <a:avLst/>
          </a:prstGeom>
          <a:noFill/>
        </p:spPr>
      </p:pic>
      <p:graphicFrame>
        <p:nvGraphicFramePr>
          <p:cNvPr id="126978" name="Object 2"/>
          <p:cNvGraphicFramePr>
            <a:graphicFrameLocks noChangeAspect="1"/>
          </p:cNvGraphicFramePr>
          <p:nvPr/>
        </p:nvGraphicFramePr>
        <p:xfrm>
          <a:off x="6237288" y="4405313"/>
          <a:ext cx="2787650" cy="2452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45" name="Equation" r:id="rId2" imgW="1689100" imgH="1485900" progId="Equation.DSMT4">
                  <p:embed/>
                </p:oleObj>
              </mc:Choice>
              <mc:Fallback>
                <p:oleObj name="Equation" r:id="rId2" imgW="1689100" imgH="1485900" progId="Equation.DSMT4">
                  <p:embed/>
                  <p:pic>
                    <p:nvPicPr>
                      <p:cNvPr id="0" name="图片 493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37288" y="4405313"/>
                        <a:ext cx="2787650" cy="2452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2"/>
          <p:cNvGraphicFramePr>
            <a:graphicFrameLocks noChangeAspect="1"/>
          </p:cNvGraphicFramePr>
          <p:nvPr/>
        </p:nvGraphicFramePr>
        <p:xfrm>
          <a:off x="3300413" y="4405313"/>
          <a:ext cx="2516187" cy="2452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46" name="Equation" r:id="rId4" imgW="1524000" imgH="1485900" progId="Equation.DSMT4">
                  <p:embed/>
                </p:oleObj>
              </mc:Choice>
              <mc:Fallback>
                <p:oleObj name="Equation" r:id="rId4" imgW="1524000" imgH="1485900" progId="Equation.DSMT4">
                  <p:embed/>
                  <p:pic>
                    <p:nvPicPr>
                      <p:cNvPr id="0" name="图片 493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0413" y="4405313"/>
                        <a:ext cx="2516187" cy="2452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2"/>
          <p:cNvGraphicFramePr>
            <a:graphicFrameLocks noChangeAspect="1"/>
          </p:cNvGraphicFramePr>
          <p:nvPr/>
        </p:nvGraphicFramePr>
        <p:xfrm>
          <a:off x="87313" y="4405313"/>
          <a:ext cx="2849562" cy="2452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47" name="Equation" r:id="rId6" imgW="1727200" imgH="1485900" progId="Equation.DSMT4">
                  <p:embed/>
                </p:oleObj>
              </mc:Choice>
              <mc:Fallback>
                <p:oleObj name="Equation" r:id="rId6" imgW="1727200" imgH="1485900" progId="Equation.DSMT4">
                  <p:embed/>
                  <p:pic>
                    <p:nvPicPr>
                      <p:cNvPr id="0" name="图片 493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313" y="4405313"/>
                        <a:ext cx="2849562" cy="2452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Oval 9"/>
          <p:cNvSpPr/>
          <p:nvPr/>
        </p:nvSpPr>
        <p:spPr>
          <a:xfrm>
            <a:off x="2436876" y="5050015"/>
            <a:ext cx="504056" cy="432048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Oval 10"/>
          <p:cNvSpPr/>
          <p:nvPr/>
        </p:nvSpPr>
        <p:spPr>
          <a:xfrm>
            <a:off x="5340642" y="5050015"/>
            <a:ext cx="504056" cy="432048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Oval 11"/>
          <p:cNvSpPr/>
          <p:nvPr/>
        </p:nvSpPr>
        <p:spPr>
          <a:xfrm>
            <a:off x="8470485" y="5050015"/>
            <a:ext cx="504056" cy="432048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/>
              <a:t>	At step 3, we find:</a:t>
            </a:r>
            <a:endParaRPr lang="en-CA" dirty="0"/>
          </a:p>
          <a:p>
            <a:pPr lvl="1"/>
            <a:r>
              <a:rPr lang="en-CA" sz="2000" dirty="0"/>
              <a:t>A path </a:t>
            </a:r>
            <a:r>
              <a:rPr lang="en-C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(7, 3, 2)</a:t>
            </a:r>
            <a:r>
              <a:rPr lang="en-CA" sz="2000" dirty="0"/>
              <a:t> of length 19</a:t>
            </a:r>
            <a:endParaRPr lang="en-CA" sz="2000" dirty="0"/>
          </a:p>
          <a:p>
            <a:pPr lvl="1"/>
            <a:r>
              <a:rPr lang="en-CA" sz="2000" dirty="0"/>
              <a:t>A path </a:t>
            </a:r>
            <a:r>
              <a:rPr lang="en-C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(7, 3, 6)</a:t>
            </a:r>
            <a:r>
              <a:rPr lang="en-CA" sz="2000" dirty="0"/>
              <a:t> of length 12</a:t>
            </a:r>
            <a:endParaRPr lang="en-CA" sz="2000" dirty="0"/>
          </a:p>
          <a:p>
            <a:pPr lvl="1"/>
            <a:endParaRPr lang="en-CA" dirty="0"/>
          </a:p>
        </p:txBody>
      </p:sp>
      <p:pic>
        <p:nvPicPr>
          <p:cNvPr id="117761" name="Picture 1" descr="C:\Users\dwharder\Desktop\k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5039544" y="476672"/>
            <a:ext cx="4104456" cy="4026127"/>
          </a:xfrm>
          <a:prstGeom prst="rect">
            <a:avLst/>
          </a:prstGeom>
          <a:noFill/>
        </p:spPr>
      </p:pic>
      <p:graphicFrame>
        <p:nvGraphicFramePr>
          <p:cNvPr id="126978" name="Object 2"/>
          <p:cNvGraphicFramePr>
            <a:graphicFrameLocks noChangeAspect="1"/>
          </p:cNvGraphicFramePr>
          <p:nvPr/>
        </p:nvGraphicFramePr>
        <p:xfrm>
          <a:off x="6237288" y="4405313"/>
          <a:ext cx="2787650" cy="2452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69" name="Equation" r:id="rId2" imgW="1689100" imgH="1485900" progId="Equation.DSMT4">
                  <p:embed/>
                </p:oleObj>
              </mc:Choice>
              <mc:Fallback>
                <p:oleObj name="Equation" r:id="rId2" imgW="1689100" imgH="1485900" progId="Equation.DSMT4">
                  <p:embed/>
                  <p:pic>
                    <p:nvPicPr>
                      <p:cNvPr id="0" name="图片 503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37288" y="4405313"/>
                        <a:ext cx="2787650" cy="2452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2"/>
          <p:cNvGraphicFramePr>
            <a:graphicFrameLocks noChangeAspect="1"/>
          </p:cNvGraphicFramePr>
          <p:nvPr/>
        </p:nvGraphicFramePr>
        <p:xfrm>
          <a:off x="3300413" y="4405313"/>
          <a:ext cx="2516187" cy="2452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70" name="Equation" r:id="rId4" imgW="1524000" imgH="1485900" progId="Equation.DSMT4">
                  <p:embed/>
                </p:oleObj>
              </mc:Choice>
              <mc:Fallback>
                <p:oleObj name="Equation" r:id="rId4" imgW="1524000" imgH="1485900" progId="Equation.DSMT4">
                  <p:embed/>
                  <p:pic>
                    <p:nvPicPr>
                      <p:cNvPr id="0" name="图片 503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0413" y="4405313"/>
                        <a:ext cx="2516187" cy="2452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2"/>
          <p:cNvGraphicFramePr>
            <a:graphicFrameLocks noChangeAspect="1"/>
          </p:cNvGraphicFramePr>
          <p:nvPr/>
        </p:nvGraphicFramePr>
        <p:xfrm>
          <a:off x="87313" y="4405313"/>
          <a:ext cx="2849562" cy="2452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71" name="Equation" r:id="rId6" imgW="1727200" imgH="1485900" progId="Equation.DSMT4">
                  <p:embed/>
                </p:oleObj>
              </mc:Choice>
              <mc:Fallback>
                <p:oleObj name="Equation" r:id="rId6" imgW="1727200" imgH="1485900" progId="Equation.DSMT4">
                  <p:embed/>
                  <p:pic>
                    <p:nvPicPr>
                      <p:cNvPr id="0" name="图片 503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313" y="4405313"/>
                        <a:ext cx="2849562" cy="2452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Oval 9"/>
          <p:cNvSpPr/>
          <p:nvPr/>
        </p:nvSpPr>
        <p:spPr>
          <a:xfrm>
            <a:off x="480937" y="6404774"/>
            <a:ext cx="504056" cy="432048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Oval 10"/>
          <p:cNvSpPr/>
          <p:nvPr/>
        </p:nvSpPr>
        <p:spPr>
          <a:xfrm>
            <a:off x="3610780" y="6404774"/>
            <a:ext cx="504056" cy="432048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Oval 11"/>
          <p:cNvSpPr/>
          <p:nvPr/>
        </p:nvSpPr>
        <p:spPr>
          <a:xfrm>
            <a:off x="6623393" y="6404774"/>
            <a:ext cx="504056" cy="432048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Oval 12"/>
          <p:cNvSpPr/>
          <p:nvPr/>
        </p:nvSpPr>
        <p:spPr>
          <a:xfrm>
            <a:off x="2029944" y="6404774"/>
            <a:ext cx="504056" cy="432048"/>
          </a:xfrm>
          <a:prstGeom prst="ellipse">
            <a:avLst/>
          </a:prstGeom>
          <a:noFill/>
          <a:ln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Oval 13"/>
          <p:cNvSpPr/>
          <p:nvPr/>
        </p:nvSpPr>
        <p:spPr>
          <a:xfrm>
            <a:off x="5004048" y="6404774"/>
            <a:ext cx="504056" cy="432048"/>
          </a:xfrm>
          <a:prstGeom prst="ellipse">
            <a:avLst/>
          </a:prstGeom>
          <a:noFill/>
          <a:ln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Oval 14"/>
          <p:cNvSpPr/>
          <p:nvPr/>
        </p:nvSpPr>
        <p:spPr>
          <a:xfrm>
            <a:off x="8123838" y="6404774"/>
            <a:ext cx="504056" cy="432048"/>
          </a:xfrm>
          <a:prstGeom prst="ellipse">
            <a:avLst/>
          </a:prstGeom>
          <a:noFill/>
          <a:ln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/>
              <a:t>	At step 3, we find:</a:t>
            </a:r>
            <a:endParaRPr lang="en-CA" dirty="0"/>
          </a:p>
          <a:p>
            <a:pPr lvl="1"/>
            <a:r>
              <a:rPr lang="en-CA" sz="2000" dirty="0"/>
              <a:t>A path </a:t>
            </a:r>
            <a:r>
              <a:rPr lang="en-C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(7, 3, 2)</a:t>
            </a:r>
            <a:r>
              <a:rPr lang="en-CA" sz="2000" dirty="0"/>
              <a:t> of length 19</a:t>
            </a:r>
            <a:endParaRPr lang="en-CA" sz="2000" dirty="0"/>
          </a:p>
          <a:p>
            <a:pPr lvl="1"/>
            <a:r>
              <a:rPr lang="en-CA" sz="2000" dirty="0"/>
              <a:t>A path </a:t>
            </a:r>
            <a:r>
              <a:rPr lang="en-C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(7, 3, 6)</a:t>
            </a:r>
            <a:r>
              <a:rPr lang="en-CA" sz="2000" dirty="0"/>
              <a:t> of length 12</a:t>
            </a:r>
            <a:endParaRPr lang="en-CA" sz="2000" dirty="0"/>
          </a:p>
          <a:p>
            <a:pPr lvl="1"/>
            <a:endParaRPr lang="en-CA" dirty="0"/>
          </a:p>
          <a:p>
            <a:pPr>
              <a:buNone/>
            </a:pPr>
            <a:r>
              <a:rPr lang="en-CA" sz="2200" dirty="0"/>
              <a:t>	</a:t>
            </a:r>
            <a:r>
              <a:rPr lang="en-CA" dirty="0"/>
              <a:t>We update</a:t>
            </a:r>
            <a:endParaRPr lang="en-CA" dirty="0"/>
          </a:p>
          <a:p>
            <a:pPr>
              <a:buNone/>
            </a:pPr>
            <a:r>
              <a:rPr lang="en-CA" dirty="0"/>
              <a:t>		</a:t>
            </a:r>
            <a:r>
              <a:rPr lang="en-CA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CA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7,2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19</a:t>
            </a:r>
            <a:r>
              <a:rPr lang="en-CA" dirty="0"/>
              <a:t>, </a:t>
            </a:r>
            <a:r>
              <a:rPr lang="en-CA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CA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7,2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3</a:t>
            </a:r>
            <a:r>
              <a:rPr lang="en-CA" dirty="0"/>
              <a:t> and </a:t>
            </a:r>
            <a:r>
              <a:rPr lang="en-CA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CA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7,2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CA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CA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CA" dirty="0"/>
              <a:t>		</a:t>
            </a:r>
            <a:r>
              <a:rPr lang="en-CA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CA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7,6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12</a:t>
            </a:r>
            <a:r>
              <a:rPr lang="en-CA" dirty="0"/>
              <a:t>, </a:t>
            </a:r>
            <a:r>
              <a:rPr lang="en-CA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CA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7,6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3</a:t>
            </a:r>
            <a:r>
              <a:rPr lang="en-CA" dirty="0"/>
              <a:t> and </a:t>
            </a:r>
            <a:r>
              <a:rPr lang="en-CA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CA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7,6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CA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CA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CA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7761" name="Picture 1" descr="C:\Users\dwharder\Desktop\k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5039544" y="476672"/>
            <a:ext cx="4104456" cy="4026127"/>
          </a:xfrm>
          <a:prstGeom prst="rect">
            <a:avLst/>
          </a:prstGeom>
          <a:noFill/>
        </p:spPr>
      </p:pic>
      <p:graphicFrame>
        <p:nvGraphicFramePr>
          <p:cNvPr id="126978" name="Object 2"/>
          <p:cNvGraphicFramePr>
            <a:graphicFrameLocks noChangeAspect="1"/>
          </p:cNvGraphicFramePr>
          <p:nvPr/>
        </p:nvGraphicFramePr>
        <p:xfrm>
          <a:off x="6237288" y="4405313"/>
          <a:ext cx="2787650" cy="2452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93" name="Equation" r:id="rId2" imgW="1689100" imgH="1485900" progId="Equation.DSMT4">
                  <p:embed/>
                </p:oleObj>
              </mc:Choice>
              <mc:Fallback>
                <p:oleObj name="Equation" r:id="rId2" imgW="1689100" imgH="1485900" progId="Equation.DSMT4">
                  <p:embed/>
                  <p:pic>
                    <p:nvPicPr>
                      <p:cNvPr id="0" name="图片 513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37288" y="4405313"/>
                        <a:ext cx="2787650" cy="2452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2"/>
          <p:cNvGraphicFramePr>
            <a:graphicFrameLocks noChangeAspect="1"/>
          </p:cNvGraphicFramePr>
          <p:nvPr/>
        </p:nvGraphicFramePr>
        <p:xfrm>
          <a:off x="3300413" y="4405313"/>
          <a:ext cx="2516187" cy="2452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94" name="Equation" r:id="rId4" imgW="1524000" imgH="1485900" progId="Equation.DSMT4">
                  <p:embed/>
                </p:oleObj>
              </mc:Choice>
              <mc:Fallback>
                <p:oleObj name="Equation" r:id="rId4" imgW="1524000" imgH="1485900" progId="Equation.DSMT4">
                  <p:embed/>
                  <p:pic>
                    <p:nvPicPr>
                      <p:cNvPr id="0" name="图片 513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0413" y="4405313"/>
                        <a:ext cx="2516187" cy="2452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2"/>
          <p:cNvGraphicFramePr>
            <a:graphicFrameLocks noChangeAspect="1"/>
          </p:cNvGraphicFramePr>
          <p:nvPr/>
        </p:nvGraphicFramePr>
        <p:xfrm>
          <a:off x="76200" y="4405313"/>
          <a:ext cx="2871788" cy="2452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95" name="Equation" r:id="rId6" imgW="1739900" imgH="1485900" progId="Equation.DSMT4">
                  <p:embed/>
                </p:oleObj>
              </mc:Choice>
              <mc:Fallback>
                <p:oleObj name="Equation" r:id="rId6" imgW="1739900" imgH="1485900" progId="Equation.DSMT4">
                  <p:embed/>
                  <p:pic>
                    <p:nvPicPr>
                      <p:cNvPr id="0" name="图片 513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" y="4405313"/>
                        <a:ext cx="2871788" cy="2452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Oval 9"/>
          <p:cNvSpPr/>
          <p:nvPr/>
        </p:nvSpPr>
        <p:spPr>
          <a:xfrm>
            <a:off x="480937" y="6404774"/>
            <a:ext cx="504056" cy="432048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Oval 10"/>
          <p:cNvSpPr/>
          <p:nvPr/>
        </p:nvSpPr>
        <p:spPr>
          <a:xfrm>
            <a:off x="3610780" y="6404774"/>
            <a:ext cx="504056" cy="432048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Oval 11"/>
          <p:cNvSpPr/>
          <p:nvPr/>
        </p:nvSpPr>
        <p:spPr>
          <a:xfrm>
            <a:off x="6623393" y="6404774"/>
            <a:ext cx="504056" cy="432048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Oval 12"/>
          <p:cNvSpPr/>
          <p:nvPr/>
        </p:nvSpPr>
        <p:spPr>
          <a:xfrm>
            <a:off x="2029944" y="6404774"/>
            <a:ext cx="504056" cy="432048"/>
          </a:xfrm>
          <a:prstGeom prst="ellipse">
            <a:avLst/>
          </a:prstGeom>
          <a:noFill/>
          <a:ln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Oval 13"/>
          <p:cNvSpPr/>
          <p:nvPr/>
        </p:nvSpPr>
        <p:spPr>
          <a:xfrm>
            <a:off x="5004048" y="6404774"/>
            <a:ext cx="504056" cy="432048"/>
          </a:xfrm>
          <a:prstGeom prst="ellipse">
            <a:avLst/>
          </a:prstGeom>
          <a:noFill/>
          <a:ln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Oval 14"/>
          <p:cNvSpPr/>
          <p:nvPr/>
        </p:nvSpPr>
        <p:spPr>
          <a:xfrm>
            <a:off x="8123838" y="6404774"/>
            <a:ext cx="504056" cy="432048"/>
          </a:xfrm>
          <a:prstGeom prst="ellipse">
            <a:avLst/>
          </a:prstGeom>
          <a:noFill/>
          <a:ln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/>
              <a:t>	At step 4, there are no paths out</a:t>
            </a:r>
            <a:br>
              <a:rPr lang="en-CA" dirty="0"/>
            </a:br>
            <a:r>
              <a:rPr lang="en-CA" dirty="0"/>
              <a:t>of vertex </a:t>
            </a:r>
            <a:r>
              <a:rPr lang="en-CA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CA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CA" dirty="0"/>
              <a:t>, so we are finished</a:t>
            </a:r>
            <a:endParaRPr lang="en-CA" dirty="0"/>
          </a:p>
        </p:txBody>
      </p:sp>
      <p:pic>
        <p:nvPicPr>
          <p:cNvPr id="117761" name="Picture 1" descr="C:\Users\dwharder\Desktop\k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5039544" y="476672"/>
            <a:ext cx="4104456" cy="4026127"/>
          </a:xfrm>
          <a:prstGeom prst="rect">
            <a:avLst/>
          </a:prstGeom>
          <a:noFill/>
        </p:spPr>
      </p:pic>
      <p:graphicFrame>
        <p:nvGraphicFramePr>
          <p:cNvPr id="126978" name="Object 2"/>
          <p:cNvGraphicFramePr>
            <a:graphicFrameLocks noChangeAspect="1"/>
          </p:cNvGraphicFramePr>
          <p:nvPr/>
        </p:nvGraphicFramePr>
        <p:xfrm>
          <a:off x="6237288" y="4405313"/>
          <a:ext cx="2787650" cy="2452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17" name="Equation" r:id="rId2" imgW="1689100" imgH="1485900" progId="Equation.DSMT4">
                  <p:embed/>
                </p:oleObj>
              </mc:Choice>
              <mc:Fallback>
                <p:oleObj name="Equation" r:id="rId2" imgW="1689100" imgH="1485900" progId="Equation.DSMT4">
                  <p:embed/>
                  <p:pic>
                    <p:nvPicPr>
                      <p:cNvPr id="0" name="图片 524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37288" y="4405313"/>
                        <a:ext cx="2787650" cy="2452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2"/>
          <p:cNvGraphicFramePr>
            <a:graphicFrameLocks noChangeAspect="1"/>
          </p:cNvGraphicFramePr>
          <p:nvPr/>
        </p:nvGraphicFramePr>
        <p:xfrm>
          <a:off x="3300413" y="4405313"/>
          <a:ext cx="2516187" cy="2452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18" name="Equation" r:id="rId4" imgW="1524000" imgH="1485900" progId="Equation.DSMT4">
                  <p:embed/>
                </p:oleObj>
              </mc:Choice>
              <mc:Fallback>
                <p:oleObj name="Equation" r:id="rId4" imgW="1524000" imgH="1485900" progId="Equation.DSMT4">
                  <p:embed/>
                  <p:pic>
                    <p:nvPicPr>
                      <p:cNvPr id="0" name="图片 524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0413" y="4405313"/>
                        <a:ext cx="2516187" cy="2452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2"/>
          <p:cNvGraphicFramePr>
            <a:graphicFrameLocks noChangeAspect="1"/>
          </p:cNvGraphicFramePr>
          <p:nvPr/>
        </p:nvGraphicFramePr>
        <p:xfrm>
          <a:off x="76200" y="4405313"/>
          <a:ext cx="2871788" cy="2452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19" name="Equation" r:id="rId6" imgW="1739900" imgH="1485900" progId="Equation.DSMT4">
                  <p:embed/>
                </p:oleObj>
              </mc:Choice>
              <mc:Fallback>
                <p:oleObj name="Equation" r:id="rId6" imgW="1739900" imgH="1485900" progId="Equation.DSMT4">
                  <p:embed/>
                  <p:pic>
                    <p:nvPicPr>
                      <p:cNvPr id="0" name="图片 524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" y="4405313"/>
                        <a:ext cx="2871788" cy="2452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/>
              <a:t>	At step 5, there is one incoming</a:t>
            </a:r>
            <a:br>
              <a:rPr lang="en-CA" dirty="0"/>
            </a:br>
            <a:r>
              <a:rPr lang="en-CA" dirty="0"/>
              <a:t>edge from </a:t>
            </a:r>
            <a:r>
              <a:rPr lang="en-CA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CA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CA" dirty="0"/>
              <a:t> to </a:t>
            </a:r>
            <a:r>
              <a:rPr lang="en-CA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CA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CA" dirty="0"/>
              <a:t>, and it doesn’t</a:t>
            </a:r>
            <a:br>
              <a:rPr lang="en-CA" dirty="0"/>
            </a:br>
            <a:r>
              <a:rPr lang="en-CA" dirty="0"/>
              <a:t>make any paths out of vertex </a:t>
            </a:r>
            <a:r>
              <a:rPr lang="en-CA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CA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br>
              <a:rPr lang="en-CA" dirty="0"/>
            </a:br>
            <a:r>
              <a:rPr lang="en-CA" dirty="0"/>
              <a:t>any shorter...</a:t>
            </a:r>
            <a:endParaRPr lang="en-CA" dirty="0"/>
          </a:p>
        </p:txBody>
      </p:sp>
      <p:pic>
        <p:nvPicPr>
          <p:cNvPr id="117761" name="Picture 1" descr="C:\Users\dwharder\Desktop\k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5039544" y="476672"/>
            <a:ext cx="4104456" cy="4026127"/>
          </a:xfrm>
          <a:prstGeom prst="rect">
            <a:avLst/>
          </a:prstGeom>
          <a:noFill/>
        </p:spPr>
      </p:pic>
      <p:graphicFrame>
        <p:nvGraphicFramePr>
          <p:cNvPr id="126978" name="Object 2"/>
          <p:cNvGraphicFramePr>
            <a:graphicFrameLocks noChangeAspect="1"/>
          </p:cNvGraphicFramePr>
          <p:nvPr/>
        </p:nvGraphicFramePr>
        <p:xfrm>
          <a:off x="6237288" y="4405313"/>
          <a:ext cx="2787650" cy="2452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41" name="Equation" r:id="rId2" imgW="1689100" imgH="1485900" progId="Equation.DSMT4">
                  <p:embed/>
                </p:oleObj>
              </mc:Choice>
              <mc:Fallback>
                <p:oleObj name="Equation" r:id="rId2" imgW="1689100" imgH="1485900" progId="Equation.DSMT4">
                  <p:embed/>
                  <p:pic>
                    <p:nvPicPr>
                      <p:cNvPr id="0" name="图片 534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37288" y="4405313"/>
                        <a:ext cx="2787650" cy="2452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2"/>
          <p:cNvGraphicFramePr>
            <a:graphicFrameLocks noChangeAspect="1"/>
          </p:cNvGraphicFramePr>
          <p:nvPr/>
        </p:nvGraphicFramePr>
        <p:xfrm>
          <a:off x="3300413" y="4405313"/>
          <a:ext cx="2516187" cy="2452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42" name="Equation" r:id="rId4" imgW="1524000" imgH="1485900" progId="Equation.DSMT4">
                  <p:embed/>
                </p:oleObj>
              </mc:Choice>
              <mc:Fallback>
                <p:oleObj name="Equation" r:id="rId4" imgW="1524000" imgH="1485900" progId="Equation.DSMT4">
                  <p:embed/>
                  <p:pic>
                    <p:nvPicPr>
                      <p:cNvPr id="0" name="图片 534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0413" y="4405313"/>
                        <a:ext cx="2516187" cy="2452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2"/>
          <p:cNvGraphicFramePr>
            <a:graphicFrameLocks noChangeAspect="1"/>
          </p:cNvGraphicFramePr>
          <p:nvPr/>
        </p:nvGraphicFramePr>
        <p:xfrm>
          <a:off x="76200" y="4405313"/>
          <a:ext cx="2871788" cy="2452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43" name="Equation" r:id="rId6" imgW="1739900" imgH="1485900" progId="Equation.DSMT4">
                  <p:embed/>
                </p:oleObj>
              </mc:Choice>
              <mc:Fallback>
                <p:oleObj name="Equation" r:id="rId6" imgW="1739900" imgH="1485900" progId="Equation.DSMT4">
                  <p:embed/>
                  <p:pic>
                    <p:nvPicPr>
                      <p:cNvPr id="0" name="图片 534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" y="4405313"/>
                        <a:ext cx="2871788" cy="2452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/>
              <a:t>	At step 6, we find:</a:t>
            </a:r>
            <a:endParaRPr lang="en-CA" dirty="0"/>
          </a:p>
          <a:p>
            <a:pPr lvl="1"/>
            <a:r>
              <a:rPr lang="en-CA" sz="2000" dirty="0"/>
              <a:t>A path </a:t>
            </a:r>
            <a:r>
              <a:rPr lang="en-C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(1, 6, 2)</a:t>
            </a:r>
            <a:r>
              <a:rPr lang="en-CA" sz="2000" dirty="0"/>
              <a:t> of length 6</a:t>
            </a:r>
            <a:endParaRPr lang="en-CA" sz="2000" dirty="0"/>
          </a:p>
          <a:p>
            <a:pPr lvl="1"/>
            <a:r>
              <a:rPr lang="en-CA" sz="2000" dirty="0"/>
              <a:t>A path </a:t>
            </a:r>
            <a:r>
              <a:rPr lang="en-C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(1, 6, 4)</a:t>
            </a:r>
            <a:r>
              <a:rPr lang="en-CA" sz="2000" dirty="0"/>
              <a:t> of length 7</a:t>
            </a:r>
            <a:endParaRPr lang="en-CA" sz="2000" dirty="0"/>
          </a:p>
          <a:p>
            <a:pPr lvl="1"/>
            <a:r>
              <a:rPr lang="en-CA" sz="2000" dirty="0"/>
              <a:t>A path </a:t>
            </a:r>
            <a:r>
              <a:rPr lang="en-C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(1, 6, 7)</a:t>
            </a:r>
            <a:r>
              <a:rPr lang="en-CA" sz="2000" dirty="0"/>
              <a:t> of length 4</a:t>
            </a:r>
            <a:endParaRPr lang="en-CA" sz="2000" dirty="0"/>
          </a:p>
          <a:p>
            <a:pPr lvl="1"/>
            <a:r>
              <a:rPr lang="en-CA" sz="2000" dirty="0"/>
              <a:t>A path </a:t>
            </a:r>
            <a:r>
              <a:rPr lang="en-C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(3, 6, 2)</a:t>
            </a:r>
            <a:r>
              <a:rPr lang="en-CA" sz="2000" dirty="0"/>
              <a:t> of length 7</a:t>
            </a:r>
            <a:endParaRPr lang="en-CA" sz="2000" dirty="0"/>
          </a:p>
          <a:p>
            <a:pPr lvl="1"/>
            <a:r>
              <a:rPr lang="en-CA" sz="2000" dirty="0"/>
              <a:t>A path </a:t>
            </a:r>
            <a:r>
              <a:rPr lang="en-C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(3, 6, 7)</a:t>
            </a:r>
            <a:r>
              <a:rPr lang="en-CA" sz="2000" dirty="0"/>
              <a:t> of length 5</a:t>
            </a:r>
            <a:endParaRPr lang="en-CA" sz="2000" dirty="0"/>
          </a:p>
          <a:p>
            <a:pPr lvl="1"/>
            <a:r>
              <a:rPr lang="en-CA" sz="2000" dirty="0"/>
              <a:t>A path </a:t>
            </a:r>
            <a:r>
              <a:rPr lang="en-C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(7, 3, 6, 2)</a:t>
            </a:r>
            <a:r>
              <a:rPr lang="en-CA" sz="2000" dirty="0"/>
              <a:t> of length 17</a:t>
            </a:r>
            <a:endParaRPr lang="en-CA" sz="2000" dirty="0"/>
          </a:p>
          <a:p>
            <a:pPr lvl="1"/>
            <a:endParaRPr lang="en-CA" sz="2000" dirty="0"/>
          </a:p>
        </p:txBody>
      </p:sp>
      <p:pic>
        <p:nvPicPr>
          <p:cNvPr id="117761" name="Picture 1" descr="C:\Users\dwharder\Desktop\k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5039544" y="476672"/>
            <a:ext cx="4104456" cy="4026127"/>
          </a:xfrm>
          <a:prstGeom prst="rect">
            <a:avLst/>
          </a:prstGeom>
          <a:noFill/>
        </p:spPr>
      </p:pic>
      <p:graphicFrame>
        <p:nvGraphicFramePr>
          <p:cNvPr id="126978" name="Object 2"/>
          <p:cNvGraphicFramePr>
            <a:graphicFrameLocks noChangeAspect="1"/>
          </p:cNvGraphicFramePr>
          <p:nvPr/>
        </p:nvGraphicFramePr>
        <p:xfrm>
          <a:off x="6237288" y="4405313"/>
          <a:ext cx="2787650" cy="2452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65" name="Equation" r:id="rId2" imgW="1689100" imgH="1485900" progId="Equation.DSMT4">
                  <p:embed/>
                </p:oleObj>
              </mc:Choice>
              <mc:Fallback>
                <p:oleObj name="Equation" r:id="rId2" imgW="1689100" imgH="1485900" progId="Equation.DSMT4">
                  <p:embed/>
                  <p:pic>
                    <p:nvPicPr>
                      <p:cNvPr id="0" name="图片 544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37288" y="4405313"/>
                        <a:ext cx="2787650" cy="2452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2"/>
          <p:cNvGraphicFramePr>
            <a:graphicFrameLocks noChangeAspect="1"/>
          </p:cNvGraphicFramePr>
          <p:nvPr/>
        </p:nvGraphicFramePr>
        <p:xfrm>
          <a:off x="3300413" y="4405313"/>
          <a:ext cx="2516187" cy="2452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66" name="Equation" r:id="rId4" imgW="1524000" imgH="1485900" progId="Equation.DSMT4">
                  <p:embed/>
                </p:oleObj>
              </mc:Choice>
              <mc:Fallback>
                <p:oleObj name="Equation" r:id="rId4" imgW="1524000" imgH="1485900" progId="Equation.DSMT4">
                  <p:embed/>
                  <p:pic>
                    <p:nvPicPr>
                      <p:cNvPr id="0" name="图片 544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0413" y="4405313"/>
                        <a:ext cx="2516187" cy="2452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2"/>
          <p:cNvGraphicFramePr>
            <a:graphicFrameLocks noChangeAspect="1"/>
          </p:cNvGraphicFramePr>
          <p:nvPr/>
        </p:nvGraphicFramePr>
        <p:xfrm>
          <a:off x="76200" y="4405313"/>
          <a:ext cx="2871788" cy="2452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67" name="Equation" r:id="rId6" imgW="1739900" imgH="1485900" progId="Equation.DSMT4">
                  <p:embed/>
                </p:oleObj>
              </mc:Choice>
              <mc:Fallback>
                <p:oleObj name="Equation" r:id="rId6" imgW="1739900" imgH="1485900" progId="Equation.DSMT4">
                  <p:embed/>
                  <p:pic>
                    <p:nvPicPr>
                      <p:cNvPr id="0" name="图片 544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" y="4405313"/>
                        <a:ext cx="2871788" cy="2452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Oval 9"/>
          <p:cNvSpPr/>
          <p:nvPr/>
        </p:nvSpPr>
        <p:spPr>
          <a:xfrm>
            <a:off x="480937" y="6404774"/>
            <a:ext cx="504056" cy="432048"/>
          </a:xfrm>
          <a:prstGeom prst="ellipse">
            <a:avLst/>
          </a:prstGeom>
          <a:noFill/>
          <a:ln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Oval 10"/>
          <p:cNvSpPr/>
          <p:nvPr/>
        </p:nvSpPr>
        <p:spPr>
          <a:xfrm>
            <a:off x="3610780" y="6404774"/>
            <a:ext cx="504056" cy="432048"/>
          </a:xfrm>
          <a:prstGeom prst="ellipse">
            <a:avLst/>
          </a:prstGeom>
          <a:noFill/>
          <a:ln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Oval 11"/>
          <p:cNvSpPr/>
          <p:nvPr/>
        </p:nvSpPr>
        <p:spPr>
          <a:xfrm>
            <a:off x="6588224" y="6404774"/>
            <a:ext cx="504056" cy="432048"/>
          </a:xfrm>
          <a:prstGeom prst="ellipse">
            <a:avLst/>
          </a:prstGeom>
          <a:noFill/>
          <a:ln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Oval 15"/>
          <p:cNvSpPr/>
          <p:nvPr/>
        </p:nvSpPr>
        <p:spPr>
          <a:xfrm>
            <a:off x="467544" y="4353381"/>
            <a:ext cx="504056" cy="432048"/>
          </a:xfrm>
          <a:prstGeom prst="ellipse">
            <a:avLst/>
          </a:prstGeom>
          <a:noFill/>
          <a:ln>
            <a:solidFill>
              <a:schemeClr val="accent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Oval 16"/>
          <p:cNvSpPr/>
          <p:nvPr/>
        </p:nvSpPr>
        <p:spPr>
          <a:xfrm>
            <a:off x="3597387" y="4353381"/>
            <a:ext cx="504056" cy="432048"/>
          </a:xfrm>
          <a:prstGeom prst="ellipse">
            <a:avLst/>
          </a:prstGeom>
          <a:noFill/>
          <a:ln>
            <a:solidFill>
              <a:schemeClr val="accent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Oval 17"/>
          <p:cNvSpPr/>
          <p:nvPr/>
        </p:nvSpPr>
        <p:spPr>
          <a:xfrm>
            <a:off x="6610000" y="4353381"/>
            <a:ext cx="504056" cy="432048"/>
          </a:xfrm>
          <a:prstGeom prst="ellipse">
            <a:avLst/>
          </a:prstGeom>
          <a:noFill/>
          <a:ln>
            <a:solidFill>
              <a:schemeClr val="accent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Oval 18"/>
          <p:cNvSpPr/>
          <p:nvPr/>
        </p:nvSpPr>
        <p:spPr>
          <a:xfrm>
            <a:off x="1251249" y="4353381"/>
            <a:ext cx="504056" cy="432048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Oval 19"/>
          <p:cNvSpPr/>
          <p:nvPr/>
        </p:nvSpPr>
        <p:spPr>
          <a:xfrm>
            <a:off x="4295691" y="4353381"/>
            <a:ext cx="504056" cy="432048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" name="Oval 20"/>
          <p:cNvSpPr/>
          <p:nvPr/>
        </p:nvSpPr>
        <p:spPr>
          <a:xfrm>
            <a:off x="7356866" y="4353381"/>
            <a:ext cx="504056" cy="432048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2" name="Oval 21"/>
          <p:cNvSpPr/>
          <p:nvPr/>
        </p:nvSpPr>
        <p:spPr>
          <a:xfrm>
            <a:off x="2461992" y="4363434"/>
            <a:ext cx="504056" cy="432048"/>
          </a:xfrm>
          <a:prstGeom prst="ellipse">
            <a:avLst/>
          </a:prstGeom>
          <a:noFill/>
          <a:ln>
            <a:solidFill>
              <a:srgbClr val="FFCC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3" name="Oval 22"/>
          <p:cNvSpPr/>
          <p:nvPr/>
        </p:nvSpPr>
        <p:spPr>
          <a:xfrm>
            <a:off x="5327249" y="4363434"/>
            <a:ext cx="504056" cy="432048"/>
          </a:xfrm>
          <a:prstGeom prst="ellipse">
            <a:avLst/>
          </a:prstGeom>
          <a:noFill/>
          <a:ln>
            <a:solidFill>
              <a:srgbClr val="FFCC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4" name="Oval 23"/>
          <p:cNvSpPr/>
          <p:nvPr/>
        </p:nvSpPr>
        <p:spPr>
          <a:xfrm>
            <a:off x="8472155" y="4363434"/>
            <a:ext cx="504056" cy="432048"/>
          </a:xfrm>
          <a:prstGeom prst="ellipse">
            <a:avLst/>
          </a:prstGeom>
          <a:noFill/>
          <a:ln>
            <a:solidFill>
              <a:srgbClr val="FFCC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8" name="Oval 27"/>
          <p:cNvSpPr/>
          <p:nvPr/>
        </p:nvSpPr>
        <p:spPr>
          <a:xfrm>
            <a:off x="467544" y="5038292"/>
            <a:ext cx="504056" cy="432048"/>
          </a:xfrm>
          <a:prstGeom prst="ellipse">
            <a:avLst/>
          </a:prstGeom>
          <a:noFill/>
          <a:ln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9" name="Oval 28"/>
          <p:cNvSpPr/>
          <p:nvPr/>
        </p:nvSpPr>
        <p:spPr>
          <a:xfrm>
            <a:off x="3597387" y="5038292"/>
            <a:ext cx="504056" cy="432048"/>
          </a:xfrm>
          <a:prstGeom prst="ellipse">
            <a:avLst/>
          </a:prstGeom>
          <a:noFill/>
          <a:ln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0" name="Oval 29"/>
          <p:cNvSpPr/>
          <p:nvPr/>
        </p:nvSpPr>
        <p:spPr>
          <a:xfrm>
            <a:off x="6610000" y="5038292"/>
            <a:ext cx="504056" cy="432048"/>
          </a:xfrm>
          <a:prstGeom prst="ellipse">
            <a:avLst/>
          </a:prstGeom>
          <a:noFill/>
          <a:ln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1" name="Oval 30"/>
          <p:cNvSpPr/>
          <p:nvPr/>
        </p:nvSpPr>
        <p:spPr>
          <a:xfrm>
            <a:off x="2450269" y="5038292"/>
            <a:ext cx="504056" cy="432048"/>
          </a:xfrm>
          <a:prstGeom prst="ellipse">
            <a:avLst/>
          </a:prstGeom>
          <a:noFill/>
          <a:ln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2" name="Oval 31"/>
          <p:cNvSpPr/>
          <p:nvPr/>
        </p:nvSpPr>
        <p:spPr>
          <a:xfrm>
            <a:off x="5315526" y="5038292"/>
            <a:ext cx="504056" cy="432048"/>
          </a:xfrm>
          <a:prstGeom prst="ellipse">
            <a:avLst/>
          </a:prstGeom>
          <a:noFill/>
          <a:ln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3" name="Oval 32"/>
          <p:cNvSpPr/>
          <p:nvPr/>
        </p:nvSpPr>
        <p:spPr>
          <a:xfrm>
            <a:off x="8460432" y="5038292"/>
            <a:ext cx="504056" cy="432048"/>
          </a:xfrm>
          <a:prstGeom prst="ellipse">
            <a:avLst/>
          </a:prstGeom>
          <a:noFill/>
          <a:ln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/>
              <a:t>	At step 6, we find:</a:t>
            </a:r>
            <a:endParaRPr lang="en-CA" dirty="0"/>
          </a:p>
          <a:p>
            <a:pPr lvl="1"/>
            <a:r>
              <a:rPr lang="en-CA" sz="2000" dirty="0"/>
              <a:t>A path </a:t>
            </a:r>
            <a:r>
              <a:rPr lang="en-C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(1, 6, 2)</a:t>
            </a:r>
            <a:r>
              <a:rPr lang="en-CA" sz="2000" dirty="0"/>
              <a:t> of length 6</a:t>
            </a:r>
            <a:endParaRPr lang="en-CA" sz="2000" dirty="0"/>
          </a:p>
          <a:p>
            <a:pPr lvl="1"/>
            <a:r>
              <a:rPr lang="en-CA" sz="2000" dirty="0"/>
              <a:t>A path </a:t>
            </a:r>
            <a:r>
              <a:rPr lang="en-C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(1, 6, 4)</a:t>
            </a:r>
            <a:r>
              <a:rPr lang="en-CA" sz="2000" dirty="0"/>
              <a:t> of length 7</a:t>
            </a:r>
            <a:endParaRPr lang="en-CA" sz="2000" dirty="0"/>
          </a:p>
          <a:p>
            <a:pPr lvl="1"/>
            <a:r>
              <a:rPr lang="en-CA" sz="2000" dirty="0"/>
              <a:t>A path </a:t>
            </a:r>
            <a:r>
              <a:rPr lang="en-C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(1, 6, 7)</a:t>
            </a:r>
            <a:r>
              <a:rPr lang="en-CA" sz="2000" dirty="0"/>
              <a:t> of length 4</a:t>
            </a:r>
            <a:endParaRPr lang="en-CA" sz="2000" dirty="0"/>
          </a:p>
          <a:p>
            <a:pPr lvl="1"/>
            <a:r>
              <a:rPr lang="en-CA" sz="2000" dirty="0"/>
              <a:t>A path </a:t>
            </a:r>
            <a:r>
              <a:rPr lang="en-C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(3, 6, 2)</a:t>
            </a:r>
            <a:r>
              <a:rPr lang="en-CA" sz="2000" dirty="0"/>
              <a:t> of length 7</a:t>
            </a:r>
            <a:endParaRPr lang="en-CA" sz="2000" dirty="0"/>
          </a:p>
          <a:p>
            <a:pPr lvl="1"/>
            <a:r>
              <a:rPr lang="en-CA" sz="2000" dirty="0"/>
              <a:t>A path </a:t>
            </a:r>
            <a:r>
              <a:rPr lang="en-C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(3, 6, 7)</a:t>
            </a:r>
            <a:r>
              <a:rPr lang="en-CA" sz="2000" dirty="0"/>
              <a:t> of length 5</a:t>
            </a:r>
            <a:endParaRPr lang="en-CA" sz="2000" dirty="0"/>
          </a:p>
          <a:p>
            <a:pPr lvl="1"/>
            <a:r>
              <a:rPr lang="en-CA" sz="2000" dirty="0"/>
              <a:t>A path </a:t>
            </a:r>
            <a:r>
              <a:rPr lang="en-C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(7, 3, 6, 2)</a:t>
            </a:r>
            <a:r>
              <a:rPr lang="en-CA" sz="2000" dirty="0"/>
              <a:t> of length 17</a:t>
            </a:r>
            <a:endParaRPr lang="en-CA" sz="2000" dirty="0"/>
          </a:p>
          <a:p>
            <a:pPr lvl="1"/>
            <a:endParaRPr lang="en-CA" sz="2000" dirty="0"/>
          </a:p>
        </p:txBody>
      </p:sp>
      <p:pic>
        <p:nvPicPr>
          <p:cNvPr id="117761" name="Picture 1" descr="C:\Users\dwharder\Desktop\k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5039544" y="476672"/>
            <a:ext cx="4104456" cy="4026127"/>
          </a:xfrm>
          <a:prstGeom prst="rect">
            <a:avLst/>
          </a:prstGeom>
          <a:noFill/>
        </p:spPr>
      </p:pic>
      <p:graphicFrame>
        <p:nvGraphicFramePr>
          <p:cNvPr id="126978" name="Object 2"/>
          <p:cNvGraphicFramePr>
            <a:graphicFrameLocks noChangeAspect="1"/>
          </p:cNvGraphicFramePr>
          <p:nvPr/>
        </p:nvGraphicFramePr>
        <p:xfrm>
          <a:off x="6237288" y="4405313"/>
          <a:ext cx="2787650" cy="2452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89" name="Equation" r:id="rId2" imgW="1689100" imgH="1485900" progId="Equation.DSMT4">
                  <p:embed/>
                </p:oleObj>
              </mc:Choice>
              <mc:Fallback>
                <p:oleObj name="Equation" r:id="rId2" imgW="1689100" imgH="1485900" progId="Equation.DSMT4">
                  <p:embed/>
                  <p:pic>
                    <p:nvPicPr>
                      <p:cNvPr id="0" name="图片 554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37288" y="4405313"/>
                        <a:ext cx="2787650" cy="2452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2"/>
          <p:cNvGraphicFramePr>
            <a:graphicFrameLocks noChangeAspect="1"/>
          </p:cNvGraphicFramePr>
          <p:nvPr/>
        </p:nvGraphicFramePr>
        <p:xfrm>
          <a:off x="3300413" y="4405313"/>
          <a:ext cx="2516187" cy="2452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90" name="Equation" r:id="rId4" imgW="1524000" imgH="1485900" progId="Equation.DSMT4">
                  <p:embed/>
                </p:oleObj>
              </mc:Choice>
              <mc:Fallback>
                <p:oleObj name="Equation" r:id="rId4" imgW="1524000" imgH="1485900" progId="Equation.DSMT4">
                  <p:embed/>
                  <p:pic>
                    <p:nvPicPr>
                      <p:cNvPr id="0" name="图片 554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0413" y="4405313"/>
                        <a:ext cx="2516187" cy="2452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2"/>
          <p:cNvGraphicFramePr>
            <a:graphicFrameLocks noChangeAspect="1"/>
          </p:cNvGraphicFramePr>
          <p:nvPr/>
        </p:nvGraphicFramePr>
        <p:xfrm>
          <a:off x="96838" y="4405313"/>
          <a:ext cx="2830512" cy="2452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91" name="Equation" r:id="rId6" imgW="1714500" imgH="1485900" progId="Equation.DSMT4">
                  <p:embed/>
                </p:oleObj>
              </mc:Choice>
              <mc:Fallback>
                <p:oleObj name="Equation" r:id="rId6" imgW="1714500" imgH="1485900" progId="Equation.DSMT4">
                  <p:embed/>
                  <p:pic>
                    <p:nvPicPr>
                      <p:cNvPr id="0" name="图片 554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838" y="4405313"/>
                        <a:ext cx="2830512" cy="2452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Oval 9"/>
          <p:cNvSpPr/>
          <p:nvPr/>
        </p:nvSpPr>
        <p:spPr>
          <a:xfrm>
            <a:off x="480937" y="6404774"/>
            <a:ext cx="504056" cy="432048"/>
          </a:xfrm>
          <a:prstGeom prst="ellipse">
            <a:avLst/>
          </a:prstGeom>
          <a:noFill/>
          <a:ln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Oval 10"/>
          <p:cNvSpPr/>
          <p:nvPr/>
        </p:nvSpPr>
        <p:spPr>
          <a:xfrm>
            <a:off x="3610780" y="6404774"/>
            <a:ext cx="504056" cy="432048"/>
          </a:xfrm>
          <a:prstGeom prst="ellipse">
            <a:avLst/>
          </a:prstGeom>
          <a:noFill/>
          <a:ln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Oval 11"/>
          <p:cNvSpPr/>
          <p:nvPr/>
        </p:nvSpPr>
        <p:spPr>
          <a:xfrm>
            <a:off x="6588224" y="6404774"/>
            <a:ext cx="504056" cy="432048"/>
          </a:xfrm>
          <a:prstGeom prst="ellipse">
            <a:avLst/>
          </a:prstGeom>
          <a:noFill/>
          <a:ln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Oval 15"/>
          <p:cNvSpPr/>
          <p:nvPr/>
        </p:nvSpPr>
        <p:spPr>
          <a:xfrm>
            <a:off x="467544" y="4353381"/>
            <a:ext cx="504056" cy="432048"/>
          </a:xfrm>
          <a:prstGeom prst="ellipse">
            <a:avLst/>
          </a:prstGeom>
          <a:noFill/>
          <a:ln>
            <a:solidFill>
              <a:schemeClr val="accent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Oval 16"/>
          <p:cNvSpPr/>
          <p:nvPr/>
        </p:nvSpPr>
        <p:spPr>
          <a:xfrm>
            <a:off x="3597387" y="4353381"/>
            <a:ext cx="504056" cy="432048"/>
          </a:xfrm>
          <a:prstGeom prst="ellipse">
            <a:avLst/>
          </a:prstGeom>
          <a:noFill/>
          <a:ln>
            <a:solidFill>
              <a:schemeClr val="accent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Oval 17"/>
          <p:cNvSpPr/>
          <p:nvPr/>
        </p:nvSpPr>
        <p:spPr>
          <a:xfrm>
            <a:off x="6610000" y="4353381"/>
            <a:ext cx="504056" cy="432048"/>
          </a:xfrm>
          <a:prstGeom prst="ellipse">
            <a:avLst/>
          </a:prstGeom>
          <a:noFill/>
          <a:ln>
            <a:solidFill>
              <a:schemeClr val="accent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Oval 18"/>
          <p:cNvSpPr/>
          <p:nvPr/>
        </p:nvSpPr>
        <p:spPr>
          <a:xfrm>
            <a:off x="1251249" y="4353381"/>
            <a:ext cx="504056" cy="432048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Oval 19"/>
          <p:cNvSpPr/>
          <p:nvPr/>
        </p:nvSpPr>
        <p:spPr>
          <a:xfrm>
            <a:off x="4295691" y="4353381"/>
            <a:ext cx="504056" cy="432048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" name="Oval 20"/>
          <p:cNvSpPr/>
          <p:nvPr/>
        </p:nvSpPr>
        <p:spPr>
          <a:xfrm>
            <a:off x="7356866" y="4353381"/>
            <a:ext cx="504056" cy="432048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2" name="Oval 21"/>
          <p:cNvSpPr/>
          <p:nvPr/>
        </p:nvSpPr>
        <p:spPr>
          <a:xfrm>
            <a:off x="2461992" y="4363434"/>
            <a:ext cx="504056" cy="432048"/>
          </a:xfrm>
          <a:prstGeom prst="ellipse">
            <a:avLst/>
          </a:prstGeom>
          <a:noFill/>
          <a:ln>
            <a:solidFill>
              <a:srgbClr val="FFCC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3" name="Oval 22"/>
          <p:cNvSpPr/>
          <p:nvPr/>
        </p:nvSpPr>
        <p:spPr>
          <a:xfrm>
            <a:off x="5327249" y="4363434"/>
            <a:ext cx="504056" cy="432048"/>
          </a:xfrm>
          <a:prstGeom prst="ellipse">
            <a:avLst/>
          </a:prstGeom>
          <a:noFill/>
          <a:ln>
            <a:solidFill>
              <a:srgbClr val="FFCC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4" name="Oval 23"/>
          <p:cNvSpPr/>
          <p:nvPr/>
        </p:nvSpPr>
        <p:spPr>
          <a:xfrm>
            <a:off x="8472155" y="4363434"/>
            <a:ext cx="504056" cy="432048"/>
          </a:xfrm>
          <a:prstGeom prst="ellipse">
            <a:avLst/>
          </a:prstGeom>
          <a:noFill/>
          <a:ln>
            <a:solidFill>
              <a:srgbClr val="FFCC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8" name="Oval 27"/>
          <p:cNvSpPr/>
          <p:nvPr/>
        </p:nvSpPr>
        <p:spPr>
          <a:xfrm>
            <a:off x="467544" y="5038292"/>
            <a:ext cx="504056" cy="432048"/>
          </a:xfrm>
          <a:prstGeom prst="ellipse">
            <a:avLst/>
          </a:prstGeom>
          <a:noFill/>
          <a:ln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9" name="Oval 28"/>
          <p:cNvSpPr/>
          <p:nvPr/>
        </p:nvSpPr>
        <p:spPr>
          <a:xfrm>
            <a:off x="3597387" y="5038292"/>
            <a:ext cx="504056" cy="432048"/>
          </a:xfrm>
          <a:prstGeom prst="ellipse">
            <a:avLst/>
          </a:prstGeom>
          <a:noFill/>
          <a:ln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0" name="Oval 29"/>
          <p:cNvSpPr/>
          <p:nvPr/>
        </p:nvSpPr>
        <p:spPr>
          <a:xfrm>
            <a:off x="6610000" y="5038292"/>
            <a:ext cx="504056" cy="432048"/>
          </a:xfrm>
          <a:prstGeom prst="ellipse">
            <a:avLst/>
          </a:prstGeom>
          <a:noFill/>
          <a:ln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1" name="Oval 30"/>
          <p:cNvSpPr/>
          <p:nvPr/>
        </p:nvSpPr>
        <p:spPr>
          <a:xfrm>
            <a:off x="2450269" y="5038292"/>
            <a:ext cx="504056" cy="432048"/>
          </a:xfrm>
          <a:prstGeom prst="ellipse">
            <a:avLst/>
          </a:prstGeom>
          <a:noFill/>
          <a:ln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2" name="Oval 31"/>
          <p:cNvSpPr/>
          <p:nvPr/>
        </p:nvSpPr>
        <p:spPr>
          <a:xfrm>
            <a:off x="5315526" y="5038292"/>
            <a:ext cx="504056" cy="432048"/>
          </a:xfrm>
          <a:prstGeom prst="ellipse">
            <a:avLst/>
          </a:prstGeom>
          <a:noFill/>
          <a:ln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3" name="Oval 32"/>
          <p:cNvSpPr/>
          <p:nvPr/>
        </p:nvSpPr>
        <p:spPr>
          <a:xfrm>
            <a:off x="8460432" y="5038292"/>
            <a:ext cx="504056" cy="432048"/>
          </a:xfrm>
          <a:prstGeom prst="ellipse">
            <a:avLst/>
          </a:prstGeom>
          <a:noFill/>
          <a:ln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Problem</a:t>
            </a:r>
            <a:endParaRPr 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 for the worst case, can we find a                     algorithm?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We will look at the Floyd-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Warshall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algorithm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altLang="en-US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works with positive or negative weights with </a:t>
            </a:r>
            <a:r>
              <a:rPr lang="en-US" alt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negative cycle</a:t>
            </a:r>
            <a:endParaRPr lang="en-US" altLang="en-US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altLang="en-US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174" name="Object 6"/>
          <p:cNvGraphicFramePr>
            <a:graphicFrameLocks noChangeAspect="1"/>
          </p:cNvGraphicFramePr>
          <p:nvPr/>
        </p:nvGraphicFramePr>
        <p:xfrm>
          <a:off x="5774102" y="1523532"/>
          <a:ext cx="1384200" cy="5813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3" name="Equation" r:id="rId1" imgW="723900" imgH="304800" progId="Equation.DSMT4">
                  <p:embed/>
                </p:oleObj>
              </mc:Choice>
              <mc:Fallback>
                <p:oleObj name="Equation" r:id="rId1" imgW="723900" imgH="304800" progId="Equation.DSMT4">
                  <p:embed/>
                  <p:pic>
                    <p:nvPicPr>
                      <p:cNvPr id="0" name="图片 31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74102" y="1523532"/>
                        <a:ext cx="1384200" cy="58139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/>
              <a:t>	At step 7, we find:</a:t>
            </a:r>
            <a:endParaRPr lang="en-CA" dirty="0"/>
          </a:p>
          <a:p>
            <a:pPr lvl="1"/>
            <a:r>
              <a:rPr lang="en-CA" sz="2000" dirty="0"/>
              <a:t>A path </a:t>
            </a:r>
            <a:r>
              <a:rPr lang="en-C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(2, 7, 3)</a:t>
            </a:r>
            <a:r>
              <a:rPr lang="en-CA" sz="2000" dirty="0"/>
              <a:t> of length 15</a:t>
            </a:r>
            <a:endParaRPr lang="en-CA" sz="2000" dirty="0"/>
          </a:p>
          <a:p>
            <a:pPr lvl="1"/>
            <a:r>
              <a:rPr lang="en-CA" sz="2000" dirty="0"/>
              <a:t>A path </a:t>
            </a:r>
            <a:r>
              <a:rPr lang="en-C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(2, 7, 6)</a:t>
            </a:r>
            <a:r>
              <a:rPr lang="en-CA" sz="2000" dirty="0"/>
              <a:t> of length 17</a:t>
            </a:r>
            <a:endParaRPr lang="en-CA" sz="2000" dirty="0"/>
          </a:p>
          <a:p>
            <a:pPr lvl="1"/>
            <a:r>
              <a:rPr lang="en-CA" sz="2000" dirty="0"/>
              <a:t>A path </a:t>
            </a:r>
            <a:r>
              <a:rPr lang="en-C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(6, 7, 3)</a:t>
            </a:r>
            <a:r>
              <a:rPr lang="en-CA" sz="2000" dirty="0"/>
              <a:t> of length 13</a:t>
            </a:r>
            <a:endParaRPr lang="en-CA" sz="2000" dirty="0"/>
          </a:p>
        </p:txBody>
      </p:sp>
      <p:pic>
        <p:nvPicPr>
          <p:cNvPr id="117761" name="Picture 1" descr="C:\Users\dwharder\Desktop\k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5039544" y="476672"/>
            <a:ext cx="4104456" cy="4026127"/>
          </a:xfrm>
          <a:prstGeom prst="rect">
            <a:avLst/>
          </a:prstGeom>
          <a:noFill/>
        </p:spPr>
      </p:pic>
      <p:graphicFrame>
        <p:nvGraphicFramePr>
          <p:cNvPr id="126978" name="Object 2"/>
          <p:cNvGraphicFramePr>
            <a:graphicFrameLocks noChangeAspect="1"/>
          </p:cNvGraphicFramePr>
          <p:nvPr/>
        </p:nvGraphicFramePr>
        <p:xfrm>
          <a:off x="6237288" y="4405313"/>
          <a:ext cx="2787650" cy="2452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513" name="Equation" r:id="rId2" imgW="1689100" imgH="1485900" progId="Equation.DSMT4">
                  <p:embed/>
                </p:oleObj>
              </mc:Choice>
              <mc:Fallback>
                <p:oleObj name="Equation" r:id="rId2" imgW="1689100" imgH="1485900" progId="Equation.DSMT4">
                  <p:embed/>
                  <p:pic>
                    <p:nvPicPr>
                      <p:cNvPr id="0" name="图片 565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37288" y="4405313"/>
                        <a:ext cx="2787650" cy="2452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2"/>
          <p:cNvGraphicFramePr>
            <a:graphicFrameLocks noChangeAspect="1"/>
          </p:cNvGraphicFramePr>
          <p:nvPr/>
        </p:nvGraphicFramePr>
        <p:xfrm>
          <a:off x="3300413" y="4405313"/>
          <a:ext cx="2516187" cy="2452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514" name="Equation" r:id="rId4" imgW="1524000" imgH="1485900" progId="Equation.DSMT4">
                  <p:embed/>
                </p:oleObj>
              </mc:Choice>
              <mc:Fallback>
                <p:oleObj name="Equation" r:id="rId4" imgW="1524000" imgH="1485900" progId="Equation.DSMT4">
                  <p:embed/>
                  <p:pic>
                    <p:nvPicPr>
                      <p:cNvPr id="0" name="图片 565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0413" y="4405313"/>
                        <a:ext cx="2516187" cy="2452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2"/>
          <p:cNvGraphicFramePr>
            <a:graphicFrameLocks noChangeAspect="1"/>
          </p:cNvGraphicFramePr>
          <p:nvPr/>
        </p:nvGraphicFramePr>
        <p:xfrm>
          <a:off x="96838" y="4405313"/>
          <a:ext cx="2830512" cy="2452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515" name="Equation" r:id="rId6" imgW="1714500" imgH="1485900" progId="Equation.DSMT4">
                  <p:embed/>
                </p:oleObj>
              </mc:Choice>
              <mc:Fallback>
                <p:oleObj name="Equation" r:id="rId6" imgW="1714500" imgH="1485900" progId="Equation.DSMT4">
                  <p:embed/>
                  <p:pic>
                    <p:nvPicPr>
                      <p:cNvPr id="0" name="图片 565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838" y="4405313"/>
                        <a:ext cx="2830512" cy="2452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Oval 9"/>
          <p:cNvSpPr/>
          <p:nvPr/>
        </p:nvSpPr>
        <p:spPr>
          <a:xfrm>
            <a:off x="912985" y="6081573"/>
            <a:ext cx="504056" cy="432048"/>
          </a:xfrm>
          <a:prstGeom prst="ellipse">
            <a:avLst/>
          </a:prstGeom>
          <a:noFill/>
          <a:ln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Oval 10"/>
          <p:cNvSpPr/>
          <p:nvPr/>
        </p:nvSpPr>
        <p:spPr>
          <a:xfrm>
            <a:off x="3960767" y="6081573"/>
            <a:ext cx="504056" cy="432048"/>
          </a:xfrm>
          <a:prstGeom prst="ellipse">
            <a:avLst/>
          </a:prstGeom>
          <a:noFill/>
          <a:ln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Oval 11"/>
          <p:cNvSpPr/>
          <p:nvPr/>
        </p:nvSpPr>
        <p:spPr>
          <a:xfrm>
            <a:off x="7020272" y="6081573"/>
            <a:ext cx="504056" cy="432048"/>
          </a:xfrm>
          <a:prstGeom prst="ellipse">
            <a:avLst/>
          </a:prstGeom>
          <a:noFill/>
          <a:ln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Oval 18"/>
          <p:cNvSpPr/>
          <p:nvPr/>
        </p:nvSpPr>
        <p:spPr>
          <a:xfrm>
            <a:off x="923038" y="4713421"/>
            <a:ext cx="504056" cy="432048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Oval 19"/>
          <p:cNvSpPr/>
          <p:nvPr/>
        </p:nvSpPr>
        <p:spPr>
          <a:xfrm>
            <a:off x="3959097" y="4701698"/>
            <a:ext cx="504056" cy="432048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" name="Oval 20"/>
          <p:cNvSpPr/>
          <p:nvPr/>
        </p:nvSpPr>
        <p:spPr>
          <a:xfrm>
            <a:off x="6996826" y="4701698"/>
            <a:ext cx="504056" cy="432048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1" name="Oval 30"/>
          <p:cNvSpPr/>
          <p:nvPr/>
        </p:nvSpPr>
        <p:spPr>
          <a:xfrm>
            <a:off x="2076836" y="4689975"/>
            <a:ext cx="504056" cy="432048"/>
          </a:xfrm>
          <a:prstGeom prst="ellipse">
            <a:avLst/>
          </a:prstGeom>
          <a:noFill/>
          <a:ln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2" name="Oval 31"/>
          <p:cNvSpPr/>
          <p:nvPr/>
        </p:nvSpPr>
        <p:spPr>
          <a:xfrm>
            <a:off x="5004048" y="4689975"/>
            <a:ext cx="504056" cy="432048"/>
          </a:xfrm>
          <a:prstGeom prst="ellipse">
            <a:avLst/>
          </a:prstGeom>
          <a:noFill/>
          <a:ln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3" name="Oval 32"/>
          <p:cNvSpPr/>
          <p:nvPr/>
        </p:nvSpPr>
        <p:spPr>
          <a:xfrm>
            <a:off x="8113785" y="4689975"/>
            <a:ext cx="504056" cy="432048"/>
          </a:xfrm>
          <a:prstGeom prst="ellipse">
            <a:avLst/>
          </a:prstGeom>
          <a:noFill/>
          <a:ln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/>
              <a:t>	Finally, at step 7, we find:</a:t>
            </a:r>
            <a:endParaRPr lang="en-CA" dirty="0"/>
          </a:p>
          <a:p>
            <a:pPr lvl="1"/>
            <a:r>
              <a:rPr lang="en-CA" sz="2000" dirty="0"/>
              <a:t>A path </a:t>
            </a:r>
            <a:r>
              <a:rPr lang="en-C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(2, 7, 3)</a:t>
            </a:r>
            <a:r>
              <a:rPr lang="en-CA" sz="2000" dirty="0"/>
              <a:t> of length 15</a:t>
            </a:r>
            <a:endParaRPr lang="en-CA" sz="2000" dirty="0"/>
          </a:p>
          <a:p>
            <a:pPr lvl="1"/>
            <a:r>
              <a:rPr lang="en-CA" sz="2000" dirty="0"/>
              <a:t>A path </a:t>
            </a:r>
            <a:r>
              <a:rPr lang="en-C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(2, 7, 6)</a:t>
            </a:r>
            <a:r>
              <a:rPr lang="en-CA" sz="2000" dirty="0"/>
              <a:t> of length 17</a:t>
            </a:r>
            <a:endParaRPr lang="en-CA" sz="2000" dirty="0"/>
          </a:p>
          <a:p>
            <a:pPr lvl="1"/>
            <a:r>
              <a:rPr lang="en-CA" sz="2000" dirty="0"/>
              <a:t>A path </a:t>
            </a:r>
            <a:r>
              <a:rPr lang="en-C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(6, 7, 3)</a:t>
            </a:r>
            <a:r>
              <a:rPr lang="en-CA" sz="2000" dirty="0"/>
              <a:t> of length 13</a:t>
            </a:r>
            <a:endParaRPr lang="en-CA" sz="2000" dirty="0"/>
          </a:p>
        </p:txBody>
      </p:sp>
      <p:pic>
        <p:nvPicPr>
          <p:cNvPr id="117761" name="Picture 1" descr="C:\Users\dwharder\Desktop\k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5039544" y="476672"/>
            <a:ext cx="4104456" cy="4026127"/>
          </a:xfrm>
          <a:prstGeom prst="rect">
            <a:avLst/>
          </a:prstGeom>
          <a:noFill/>
        </p:spPr>
      </p:pic>
      <p:graphicFrame>
        <p:nvGraphicFramePr>
          <p:cNvPr id="126978" name="Object 2"/>
          <p:cNvGraphicFramePr>
            <a:graphicFrameLocks noChangeAspect="1"/>
          </p:cNvGraphicFramePr>
          <p:nvPr/>
        </p:nvGraphicFramePr>
        <p:xfrm>
          <a:off x="6237288" y="4405313"/>
          <a:ext cx="2787650" cy="2452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537" name="Equation" r:id="rId2" imgW="1689100" imgH="1485900" progId="Equation.DSMT4">
                  <p:embed/>
                </p:oleObj>
              </mc:Choice>
              <mc:Fallback>
                <p:oleObj name="Equation" r:id="rId2" imgW="1689100" imgH="1485900" progId="Equation.DSMT4">
                  <p:embed/>
                  <p:pic>
                    <p:nvPicPr>
                      <p:cNvPr id="0" name="图片 575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37288" y="4405313"/>
                        <a:ext cx="2787650" cy="2452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2"/>
          <p:cNvGraphicFramePr>
            <a:graphicFrameLocks noChangeAspect="1"/>
          </p:cNvGraphicFramePr>
          <p:nvPr/>
        </p:nvGraphicFramePr>
        <p:xfrm>
          <a:off x="3300413" y="4405313"/>
          <a:ext cx="2516187" cy="2452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538" name="Equation" r:id="rId4" imgW="1524000" imgH="1485900" progId="Equation.DSMT4">
                  <p:embed/>
                </p:oleObj>
              </mc:Choice>
              <mc:Fallback>
                <p:oleObj name="Equation" r:id="rId4" imgW="1524000" imgH="1485900" progId="Equation.DSMT4">
                  <p:embed/>
                  <p:pic>
                    <p:nvPicPr>
                      <p:cNvPr id="0" name="图片 575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0413" y="4405313"/>
                        <a:ext cx="2516187" cy="2452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2"/>
          <p:cNvGraphicFramePr>
            <a:graphicFrameLocks noChangeAspect="1"/>
          </p:cNvGraphicFramePr>
          <p:nvPr/>
        </p:nvGraphicFramePr>
        <p:xfrm>
          <a:off x="96838" y="4405313"/>
          <a:ext cx="2830512" cy="2452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539" name="Equation" r:id="rId6" imgW="1714500" imgH="1485900" progId="Equation.DSMT4">
                  <p:embed/>
                </p:oleObj>
              </mc:Choice>
              <mc:Fallback>
                <p:oleObj name="Equation" r:id="rId6" imgW="1714500" imgH="1485900" progId="Equation.DSMT4">
                  <p:embed/>
                  <p:pic>
                    <p:nvPicPr>
                      <p:cNvPr id="0" name="图片 575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838" y="4405313"/>
                        <a:ext cx="2830512" cy="2452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Oval 9"/>
          <p:cNvSpPr/>
          <p:nvPr/>
        </p:nvSpPr>
        <p:spPr>
          <a:xfrm>
            <a:off x="912985" y="6081573"/>
            <a:ext cx="504056" cy="432048"/>
          </a:xfrm>
          <a:prstGeom prst="ellipse">
            <a:avLst/>
          </a:prstGeom>
          <a:noFill/>
          <a:ln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Oval 10"/>
          <p:cNvSpPr/>
          <p:nvPr/>
        </p:nvSpPr>
        <p:spPr>
          <a:xfrm>
            <a:off x="3960767" y="6081573"/>
            <a:ext cx="504056" cy="432048"/>
          </a:xfrm>
          <a:prstGeom prst="ellipse">
            <a:avLst/>
          </a:prstGeom>
          <a:noFill/>
          <a:ln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Oval 11"/>
          <p:cNvSpPr/>
          <p:nvPr/>
        </p:nvSpPr>
        <p:spPr>
          <a:xfrm>
            <a:off x="7020272" y="6081573"/>
            <a:ext cx="504056" cy="432048"/>
          </a:xfrm>
          <a:prstGeom prst="ellipse">
            <a:avLst/>
          </a:prstGeom>
          <a:noFill/>
          <a:ln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Oval 18"/>
          <p:cNvSpPr/>
          <p:nvPr/>
        </p:nvSpPr>
        <p:spPr>
          <a:xfrm>
            <a:off x="923038" y="4713421"/>
            <a:ext cx="504056" cy="432048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Oval 19"/>
          <p:cNvSpPr/>
          <p:nvPr/>
        </p:nvSpPr>
        <p:spPr>
          <a:xfrm>
            <a:off x="3959097" y="4701698"/>
            <a:ext cx="504056" cy="432048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" name="Oval 20"/>
          <p:cNvSpPr/>
          <p:nvPr/>
        </p:nvSpPr>
        <p:spPr>
          <a:xfrm>
            <a:off x="6996826" y="4701698"/>
            <a:ext cx="504056" cy="432048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1" name="Oval 30"/>
          <p:cNvSpPr/>
          <p:nvPr/>
        </p:nvSpPr>
        <p:spPr>
          <a:xfrm>
            <a:off x="2065113" y="4689975"/>
            <a:ext cx="504056" cy="432048"/>
          </a:xfrm>
          <a:prstGeom prst="ellipse">
            <a:avLst/>
          </a:prstGeom>
          <a:noFill/>
          <a:ln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2" name="Oval 31"/>
          <p:cNvSpPr/>
          <p:nvPr/>
        </p:nvSpPr>
        <p:spPr>
          <a:xfrm>
            <a:off x="5004048" y="4689975"/>
            <a:ext cx="504056" cy="432048"/>
          </a:xfrm>
          <a:prstGeom prst="ellipse">
            <a:avLst/>
          </a:prstGeom>
          <a:noFill/>
          <a:ln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3" name="Oval 32"/>
          <p:cNvSpPr/>
          <p:nvPr/>
        </p:nvSpPr>
        <p:spPr>
          <a:xfrm>
            <a:off x="8113785" y="4689975"/>
            <a:ext cx="504056" cy="432048"/>
          </a:xfrm>
          <a:prstGeom prst="ellipse">
            <a:avLst/>
          </a:prstGeom>
          <a:noFill/>
          <a:ln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/>
              <a:t>	Note that:</a:t>
            </a:r>
            <a:endParaRPr lang="en-CA" dirty="0"/>
          </a:p>
          <a:p>
            <a:pPr lvl="1"/>
            <a:r>
              <a:rPr lang="en-CA" sz="2000" dirty="0"/>
              <a:t>From </a:t>
            </a:r>
            <a:r>
              <a:rPr lang="en-CA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CA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CA" sz="2000" dirty="0"/>
              <a:t> we can go anywhere</a:t>
            </a:r>
            <a:endParaRPr lang="en-CA" sz="2000" dirty="0"/>
          </a:p>
          <a:p>
            <a:pPr lvl="1"/>
            <a:r>
              <a:rPr lang="en-CA" sz="2000" dirty="0"/>
              <a:t>From </a:t>
            </a:r>
            <a:r>
              <a:rPr lang="en-CA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CA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CA" sz="2000" dirty="0"/>
              <a:t> we can go anywhere but </a:t>
            </a:r>
            <a:r>
              <a:rPr lang="en-CA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CA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CA" sz="2000" dirty="0"/>
          </a:p>
          <a:p>
            <a:pPr lvl="1"/>
            <a:r>
              <a:rPr lang="en-CA" sz="2000" dirty="0"/>
              <a:t>We go between any of the vertices</a:t>
            </a:r>
            <a:br>
              <a:rPr lang="en-CA" sz="2000" dirty="0"/>
            </a:br>
            <a:r>
              <a:rPr lang="en-CA" sz="2000" dirty="0"/>
              <a:t>in the set </a:t>
            </a:r>
            <a:r>
              <a:rPr lang="en-C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CA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CA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C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CA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CA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C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CA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CA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C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CA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CA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C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CA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CA" sz="2000" dirty="0"/>
              <a:t>We can’t go anywhere from </a:t>
            </a:r>
            <a:r>
              <a:rPr lang="en-CA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CA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CA" sz="2000" dirty="0"/>
          </a:p>
        </p:txBody>
      </p:sp>
      <p:pic>
        <p:nvPicPr>
          <p:cNvPr id="117761" name="Picture 1" descr="C:\Users\dwharder\Desktop\k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5039544" y="476672"/>
            <a:ext cx="4104456" cy="4026127"/>
          </a:xfrm>
          <a:prstGeom prst="rect">
            <a:avLst/>
          </a:prstGeom>
          <a:noFill/>
        </p:spPr>
      </p:pic>
      <p:graphicFrame>
        <p:nvGraphicFramePr>
          <p:cNvPr id="126978" name="Object 2"/>
          <p:cNvGraphicFramePr>
            <a:graphicFrameLocks noChangeAspect="1"/>
          </p:cNvGraphicFramePr>
          <p:nvPr/>
        </p:nvGraphicFramePr>
        <p:xfrm>
          <a:off x="6237288" y="4405313"/>
          <a:ext cx="2787650" cy="2452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561" name="Equation" r:id="rId2" imgW="1689100" imgH="1485900" progId="Equation.DSMT4">
                  <p:embed/>
                </p:oleObj>
              </mc:Choice>
              <mc:Fallback>
                <p:oleObj name="Equation" r:id="rId2" imgW="1689100" imgH="1485900" progId="Equation.DSMT4">
                  <p:embed/>
                  <p:pic>
                    <p:nvPicPr>
                      <p:cNvPr id="0" name="图片 585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37288" y="4405313"/>
                        <a:ext cx="2787650" cy="2452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2"/>
          <p:cNvGraphicFramePr>
            <a:graphicFrameLocks noChangeAspect="1"/>
          </p:cNvGraphicFramePr>
          <p:nvPr/>
        </p:nvGraphicFramePr>
        <p:xfrm>
          <a:off x="3300413" y="4405313"/>
          <a:ext cx="2516187" cy="2452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562" name="Equation" r:id="rId4" imgW="1524000" imgH="1485900" progId="Equation.DSMT4">
                  <p:embed/>
                </p:oleObj>
              </mc:Choice>
              <mc:Fallback>
                <p:oleObj name="Equation" r:id="rId4" imgW="1524000" imgH="1485900" progId="Equation.DSMT4">
                  <p:embed/>
                  <p:pic>
                    <p:nvPicPr>
                      <p:cNvPr id="0" name="图片 585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0413" y="4405313"/>
                        <a:ext cx="2516187" cy="2452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2"/>
          <p:cNvGraphicFramePr>
            <a:graphicFrameLocks noChangeAspect="1"/>
          </p:cNvGraphicFramePr>
          <p:nvPr/>
        </p:nvGraphicFramePr>
        <p:xfrm>
          <a:off x="96838" y="4405313"/>
          <a:ext cx="2830512" cy="2452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563" name="Equation" r:id="rId6" imgW="1714500" imgH="1485900" progId="Equation.DSMT4">
                  <p:embed/>
                </p:oleObj>
              </mc:Choice>
              <mc:Fallback>
                <p:oleObj name="Equation" r:id="rId6" imgW="1714500" imgH="1485900" progId="Equation.DSMT4">
                  <p:embed/>
                  <p:pic>
                    <p:nvPicPr>
                      <p:cNvPr id="0" name="图片 585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838" y="4405313"/>
                        <a:ext cx="2830512" cy="2452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/>
              <a:t>	We could reinterpret this graph as follows:</a:t>
            </a:r>
            <a:endParaRPr lang="en-CA" dirty="0"/>
          </a:p>
          <a:p>
            <a:pPr lvl="1"/>
            <a:r>
              <a:rPr lang="en-CA" dirty="0"/>
              <a:t>Vertices 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CA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CA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CA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CA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CA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CA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CA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CA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CA" dirty="0"/>
              <a:t> form a </a:t>
            </a:r>
            <a:r>
              <a:rPr lang="en-CA" i="1" dirty="0"/>
              <a:t>strongly connected </a:t>
            </a:r>
            <a:r>
              <a:rPr lang="en-CA" dirty="0" err="1"/>
              <a:t>subgraph</a:t>
            </a:r>
            <a:endParaRPr lang="en-CA" dirty="0"/>
          </a:p>
          <a:p>
            <a:pPr lvl="1"/>
            <a:r>
              <a:rPr lang="en-CA" dirty="0"/>
              <a:t>You can get from any one</a:t>
            </a:r>
            <a:br>
              <a:rPr lang="en-CA" dirty="0"/>
            </a:br>
            <a:r>
              <a:rPr lang="en-CA" dirty="0"/>
              <a:t>vertex to any other</a:t>
            </a:r>
            <a:endParaRPr lang="en-CA" dirty="0"/>
          </a:p>
          <a:p>
            <a:pPr lvl="1"/>
            <a:r>
              <a:rPr lang="en-CA" dirty="0" smtClean="0">
                <a:solidFill>
                  <a:srgbClr val="0000FF"/>
                </a:solidFill>
              </a:rPr>
              <a:t>Given </a:t>
            </a:r>
            <a:r>
              <a:rPr lang="en-CA" dirty="0">
                <a:solidFill>
                  <a:srgbClr val="0000FF"/>
                </a:solidFill>
              </a:rPr>
              <a:t>the transitive closure graph,</a:t>
            </a:r>
            <a:br>
              <a:rPr lang="en-CA" dirty="0">
                <a:solidFill>
                  <a:srgbClr val="0000FF"/>
                </a:solidFill>
              </a:rPr>
            </a:br>
            <a:r>
              <a:rPr lang="en-CA" dirty="0" smtClean="0">
                <a:solidFill>
                  <a:srgbClr val="0000FF"/>
                </a:solidFill>
              </a:rPr>
              <a:t>we can find</a:t>
            </a:r>
            <a:r>
              <a:rPr lang="en-CA" dirty="0">
                <a:solidFill>
                  <a:srgbClr val="0000FF"/>
                </a:solidFill>
              </a:rPr>
              <a:t> </a:t>
            </a:r>
            <a:r>
              <a:rPr lang="en-CA" dirty="0" smtClean="0">
                <a:solidFill>
                  <a:srgbClr val="0000FF"/>
                </a:solidFill>
              </a:rPr>
              <a:t>the </a:t>
            </a:r>
            <a:r>
              <a:rPr lang="en-CA" dirty="0" smtClean="0">
                <a:solidFill>
                  <a:srgbClr val="0000FF"/>
                </a:solidFill>
              </a:rPr>
              <a:t>strongly </a:t>
            </a:r>
            <a:r>
              <a:rPr lang="en-CA" dirty="0">
                <a:solidFill>
                  <a:srgbClr val="0000FF"/>
                </a:solidFill>
              </a:rPr>
              <a:t>connected </a:t>
            </a:r>
            <a:endParaRPr lang="en-CA" dirty="0" smtClean="0">
              <a:solidFill>
                <a:srgbClr val="0000FF"/>
              </a:solidFill>
            </a:endParaRPr>
          </a:p>
          <a:p>
            <a:pPr marL="457200" lvl="1" indent="0">
              <a:buNone/>
            </a:pPr>
            <a:r>
              <a:rPr lang="en-CA">
                <a:solidFill>
                  <a:srgbClr val="0000FF"/>
                </a:solidFill>
              </a:rPr>
              <a:t> </a:t>
            </a:r>
            <a:r>
              <a:rPr lang="en-CA" smtClean="0">
                <a:solidFill>
                  <a:srgbClr val="0000FF"/>
                </a:solidFill>
              </a:rPr>
              <a:t>    </a:t>
            </a:r>
            <a:r>
              <a:rPr lang="en-CA" smtClean="0">
                <a:solidFill>
                  <a:srgbClr val="0000FF"/>
                </a:solidFill>
              </a:rPr>
              <a:t>components</a:t>
            </a:r>
            <a:endParaRPr lang="en-CA" dirty="0">
              <a:solidFill>
                <a:srgbClr val="0000FF"/>
              </a:solidFill>
            </a:endParaRPr>
          </a:p>
        </p:txBody>
      </p:sp>
      <p:pic>
        <p:nvPicPr>
          <p:cNvPr id="10" name="Picture 1" descr="C:\Users\dwharder\Desktop\k1.png"/>
          <p:cNvPicPr>
            <a:picLocks noChangeAspect="1" noChangeArrowheads="1"/>
          </p:cNvPicPr>
          <p:nvPr/>
        </p:nvPicPr>
        <p:blipFill>
          <a:blip r:embed="rId1" cstate="print"/>
          <a:stretch>
            <a:fillRect/>
          </a:stretch>
        </p:blipFill>
        <p:spPr bwMode="auto">
          <a:xfrm>
            <a:off x="4572000" y="2364245"/>
            <a:ext cx="4536504" cy="4449131"/>
          </a:xfrm>
          <a:prstGeom prst="rect">
            <a:avLst/>
          </a:prstGeom>
          <a:noFill/>
        </p:spPr>
      </p:pic>
      <p:graphicFrame>
        <p:nvGraphicFramePr>
          <p:cNvPr id="142341" name="Object 5"/>
          <p:cNvGraphicFramePr>
            <a:graphicFrameLocks noChangeAspect="1"/>
          </p:cNvGraphicFramePr>
          <p:nvPr/>
        </p:nvGraphicFramePr>
        <p:xfrm>
          <a:off x="96838" y="4405313"/>
          <a:ext cx="2830512" cy="2452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62" name="Equation" r:id="rId2" imgW="1714500" imgH="1485900" progId="Equation.DSMT4">
                  <p:embed/>
                </p:oleObj>
              </mc:Choice>
              <mc:Fallback>
                <p:oleObj name="Equation" r:id="rId2" imgW="1714500" imgH="1485900" progId="Equation.DSMT4">
                  <p:embed/>
                  <p:pic>
                    <p:nvPicPr>
                      <p:cNvPr id="0" name="图片 594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838" y="4405313"/>
                        <a:ext cx="2830512" cy="2452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z="3200">
                <a:latin typeface="Arial" panose="020B0604020202020204" pitchFamily="34" charset="0"/>
                <a:cs typeface="Arial" panose="020B0604020202020204" pitchFamily="34" charset="0"/>
              </a:rPr>
              <a:t>Summary</a:t>
            </a:r>
            <a:endParaRPr lang="en-US" sz="4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This topic: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concept of all-pairs shortest paths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Floyd-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Warshall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algorithm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Finding the shortest paths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Finding the transitive closure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Strategy</a:t>
            </a:r>
            <a:endParaRPr 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/>
              <a:t>	First, let’s consider only edges that connect vertices directly: </a:t>
            </a: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r>
              <a:rPr lang="en-CA" dirty="0"/>
              <a:t>	Here, </a:t>
            </a:r>
            <a:r>
              <a:rPr lang="en-CA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CA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i,j</a:t>
            </a:r>
            <a:r>
              <a:rPr lang="en-CA" i="1" dirty="0"/>
              <a:t> </a:t>
            </a:r>
            <a:r>
              <a:rPr lang="en-CA" dirty="0"/>
              <a:t>is the weight of the edge connecting vertices </a:t>
            </a:r>
            <a:r>
              <a:rPr lang="en-CA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CA" dirty="0"/>
              <a:t> and </a:t>
            </a:r>
            <a:r>
              <a:rPr lang="en-CA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CA" dirty="0"/>
              <a:t>Note, this can be a directed graph; </a:t>
            </a:r>
            <a:r>
              <a:rPr lang="en-CA" i="1" dirty="0"/>
              <a:t>i.e.</a:t>
            </a:r>
            <a:r>
              <a:rPr lang="en-CA" dirty="0"/>
              <a:t>, it may be that</a:t>
            </a:r>
            <a:endParaRPr lang="en-CA" dirty="0"/>
          </a:p>
        </p:txBody>
      </p:sp>
      <p:graphicFrame>
        <p:nvGraphicFramePr>
          <p:cNvPr id="8201" name="Object 6"/>
          <p:cNvGraphicFramePr>
            <a:graphicFrameLocks noChangeAspect="1"/>
          </p:cNvGraphicFramePr>
          <p:nvPr/>
        </p:nvGraphicFramePr>
        <p:xfrm>
          <a:off x="2447925" y="2049463"/>
          <a:ext cx="4589463" cy="1235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7" name="Equation" r:id="rId1" imgW="2400300" imgH="647700" progId="Equation.DSMT4">
                  <p:embed/>
                </p:oleObj>
              </mc:Choice>
              <mc:Fallback>
                <p:oleObj name="Equation" r:id="rId1" imgW="2400300" imgH="647700" progId="Equation.DSMT4">
                  <p:embed/>
                  <p:pic>
                    <p:nvPicPr>
                      <p:cNvPr id="0" name="图片 42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7925" y="2049463"/>
                        <a:ext cx="4589463" cy="1235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6"/>
          <p:cNvGraphicFramePr>
            <a:graphicFrameLocks noChangeAspect="1"/>
          </p:cNvGraphicFramePr>
          <p:nvPr/>
        </p:nvGraphicFramePr>
        <p:xfrm>
          <a:off x="6693685" y="3778250"/>
          <a:ext cx="107156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8" name="Equation" r:id="rId3" imgW="596900" imgH="241300" progId="Equation.DSMT4">
                  <p:embed/>
                </p:oleObj>
              </mc:Choice>
              <mc:Fallback>
                <p:oleObj name="Equation" r:id="rId3" imgW="596900" imgH="241300" progId="Equation.DSMT4">
                  <p:embed/>
                  <p:pic>
                    <p:nvPicPr>
                      <p:cNvPr id="0" name="图片 42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93685" y="3778250"/>
                        <a:ext cx="1071563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Strategy</a:t>
            </a:r>
            <a:endParaRPr 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/>
              <a:t>	Consider this graph of seven vertices</a:t>
            </a:r>
            <a:endParaRPr lang="en-CA" dirty="0"/>
          </a:p>
          <a:p>
            <a:pPr lvl="1"/>
            <a:r>
              <a:rPr lang="en-CA" dirty="0"/>
              <a:t>The edges defining the values         and        are highlighted</a:t>
            </a: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r>
              <a:rPr lang="en-CA" dirty="0"/>
              <a:t>	</a:t>
            </a:r>
            <a:endParaRPr lang="en-CA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1" name="Object 6"/>
          <p:cNvGraphicFramePr>
            <a:graphicFrameLocks noChangeAspect="1"/>
          </p:cNvGraphicFramePr>
          <p:nvPr/>
        </p:nvGraphicFramePr>
        <p:xfrm>
          <a:off x="4405313" y="1927225"/>
          <a:ext cx="455612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1" name="Equation" r:id="rId1" imgW="241300" imgH="241300" progId="Equation.DSMT4">
                  <p:embed/>
                </p:oleObj>
              </mc:Choice>
              <mc:Fallback>
                <p:oleObj name="Equation" r:id="rId1" imgW="241300" imgH="241300" progId="Equation.DSMT4">
                  <p:embed/>
                  <p:pic>
                    <p:nvPicPr>
                      <p:cNvPr id="0" name="图片 52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05313" y="1927225"/>
                        <a:ext cx="455612" cy="454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204" name="Picture 12" descr="C:\Users\dwharder\Desktop\k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71800" y="2708920"/>
            <a:ext cx="3600450" cy="3457575"/>
          </a:xfrm>
          <a:prstGeom prst="rect">
            <a:avLst/>
          </a:prstGeom>
          <a:noFill/>
        </p:spPr>
      </p:pic>
      <p:graphicFrame>
        <p:nvGraphicFramePr>
          <p:cNvPr id="14" name="Object 6"/>
          <p:cNvGraphicFramePr>
            <a:graphicFrameLocks noChangeAspect="1"/>
          </p:cNvGraphicFramePr>
          <p:nvPr/>
        </p:nvGraphicFramePr>
        <p:xfrm>
          <a:off x="5311775" y="1927225"/>
          <a:ext cx="458788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2" name="Equation" r:id="rId4" imgW="241300" imgH="241300" progId="Equation.DSMT4">
                  <p:embed/>
                </p:oleObj>
              </mc:Choice>
              <mc:Fallback>
                <p:oleObj name="Equation" r:id="rId4" imgW="241300" imgH="241300" progId="Equation.DSMT4">
                  <p:embed/>
                  <p:pic>
                    <p:nvPicPr>
                      <p:cNvPr id="0" name="图片 52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11775" y="1927225"/>
                        <a:ext cx="458788" cy="454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MmIxZTk3OTEwYjVkZmE2NDM3NTA2YTNkMWJlYjhhMDYifQ=="/>
</p:tagLst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12330</Words>
  <Application>WPS 演示</Application>
  <PresentationFormat>On-screen Show (4:3)</PresentationFormat>
  <Paragraphs>745</Paragraphs>
  <Slides>74</Slides>
  <Notes>17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86</vt:i4>
      </vt:variant>
      <vt:variant>
        <vt:lpstr>幻灯片标题</vt:lpstr>
      </vt:variant>
      <vt:variant>
        <vt:i4>74</vt:i4>
      </vt:variant>
    </vt:vector>
  </HeadingPairs>
  <TitlesOfParts>
    <vt:vector size="170" baseType="lpstr">
      <vt:lpstr>Arial</vt:lpstr>
      <vt:lpstr>宋体</vt:lpstr>
      <vt:lpstr>Wingdings</vt:lpstr>
      <vt:lpstr>Calibri</vt:lpstr>
      <vt:lpstr>Arial</vt:lpstr>
      <vt:lpstr>Times New Roman</vt:lpstr>
      <vt:lpstr>微软雅黑</vt:lpstr>
      <vt:lpstr>Arial Unicode MS</vt:lpstr>
      <vt:lpstr>Consolas</vt:lpstr>
      <vt:lpstr>Custom Design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CS101 Algorithms and Data Structures</vt:lpstr>
      <vt:lpstr>Outline</vt:lpstr>
      <vt:lpstr>Dijkstra’s algorithm</vt:lpstr>
      <vt:lpstr>Outline</vt:lpstr>
      <vt:lpstr>Background</vt:lpstr>
      <vt:lpstr>Background</vt:lpstr>
      <vt:lpstr>Problem</vt:lpstr>
      <vt:lpstr>Strategy</vt:lpstr>
      <vt:lpstr>Strategy</vt:lpstr>
      <vt:lpstr>Strategy</vt:lpstr>
      <vt:lpstr>Strategy</vt:lpstr>
      <vt:lpstr>Strategy</vt:lpstr>
      <vt:lpstr>The General Step</vt:lpstr>
      <vt:lpstr>The General Step</vt:lpstr>
      <vt:lpstr>The General Step</vt:lpstr>
      <vt:lpstr>The General Step</vt:lpstr>
      <vt:lpstr>The General Step</vt:lpstr>
      <vt:lpstr>The General Step</vt:lpstr>
      <vt:lpstr>The Floyd-Warshall Algorithm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What Is the Shortest Path?</vt:lpstr>
      <vt:lpstr>What Is the Shortest Path?</vt:lpstr>
      <vt:lpstr>What Is the Shortest Path?</vt:lpstr>
      <vt:lpstr>What Is the Shortest Path?</vt:lpstr>
      <vt:lpstr>What Is the Shortest Path?</vt:lpstr>
      <vt:lpstr>What Is the Shortest Path?</vt:lpstr>
      <vt:lpstr>What Is the Shortest Path?</vt:lpstr>
      <vt:lpstr>What Is the Shortest Path?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Which Vertices are Connected?</vt:lpstr>
      <vt:lpstr>Which Vertices are Connected?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ECE 250 Algorithms and Data Structures</dc:title>
  <dc:creator>dwharder</dc:creator>
  <cp:lastModifiedBy>微生凉</cp:lastModifiedBy>
  <cp:revision>1461</cp:revision>
  <dcterms:created xsi:type="dcterms:W3CDTF">2009-09-11T23:00:00Z</dcterms:created>
  <dcterms:modified xsi:type="dcterms:W3CDTF">2024-01-21T13:35:44Z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E368A40007B340EF9CCA585B454BDE10_12</vt:lpwstr>
  </property>
  <property fmtid="{D5CDD505-2E9C-101B-9397-08002B2CF9AE}" pid="3" name="KSOProductBuildVer">
    <vt:lpwstr>2052-12.1.0.16120</vt:lpwstr>
  </property>
</Properties>
</file>