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7559675" cx="10080625"/>
  <p:notesSz cx="7559675" cy="10691800"/>
  <p:embeddedFontLst>
    <p:embeddedFont>
      <p:font typeface="Tahoma"/>
      <p:regular r:id="rId33"/>
      <p:bold r:id="rId34"/>
    </p:embeddedFont>
    <p:embeddedFont>
      <p:font typeface="Lato Black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jfEZn7jQ5wyy/Boc8f7AahwN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Tahoma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LatoBlack-bold.fntdata"/><Relationship Id="rId12" Type="http://schemas.openxmlformats.org/officeDocument/2006/relationships/slide" Target="slides/slide5.xml"/><Relationship Id="rId34" Type="http://schemas.openxmlformats.org/officeDocument/2006/relationships/font" Target="fonts/Tahoma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LatoBlack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2"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3"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4"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"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2"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3"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4"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5"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6"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idx="1"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"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2"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2"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3"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"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7"/>
          <p:cNvSpPr txBox="1"/>
          <p:nvPr>
            <p:ph idx="3"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8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3"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"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2"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3"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4"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1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1"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2"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3"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idx="4"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idx="5"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1"/>
          <p:cNvSpPr txBox="1"/>
          <p:nvPr>
            <p:ph idx="6"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4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4"/>
          <p:cNvSpPr txBox="1"/>
          <p:nvPr>
            <p:ph idx="1"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5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5"/>
          <p:cNvSpPr txBox="1"/>
          <p:nvPr>
            <p:ph idx="1"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6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6"/>
          <p:cNvSpPr txBox="1"/>
          <p:nvPr>
            <p:ph idx="1"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6"/>
          <p:cNvSpPr txBox="1"/>
          <p:nvPr>
            <p:ph idx="2"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7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8"/>
          <p:cNvSpPr txBox="1"/>
          <p:nvPr>
            <p:ph idx="1"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9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9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9"/>
          <p:cNvSpPr txBox="1"/>
          <p:nvPr>
            <p:ph idx="2"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9"/>
          <p:cNvSpPr txBox="1"/>
          <p:nvPr>
            <p:ph idx="3"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0"/>
          <p:cNvSpPr txBox="1"/>
          <p:nvPr>
            <p:ph idx="1"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0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0"/>
          <p:cNvSpPr txBox="1"/>
          <p:nvPr>
            <p:ph idx="3"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1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1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1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1"/>
          <p:cNvSpPr txBox="1"/>
          <p:nvPr>
            <p:ph idx="3"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idx="1"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2"/>
          <p:cNvSpPr txBox="1"/>
          <p:nvPr>
            <p:ph idx="2"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3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3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3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3"/>
          <p:cNvSpPr txBox="1"/>
          <p:nvPr>
            <p:ph idx="3"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3"/>
          <p:cNvSpPr txBox="1"/>
          <p:nvPr>
            <p:ph idx="4"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4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4"/>
          <p:cNvSpPr txBox="1"/>
          <p:nvPr>
            <p:ph idx="1"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4"/>
          <p:cNvSpPr txBox="1"/>
          <p:nvPr>
            <p:ph idx="2"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4"/>
          <p:cNvSpPr txBox="1"/>
          <p:nvPr>
            <p:ph idx="3"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4"/>
          <p:cNvSpPr txBox="1"/>
          <p:nvPr>
            <p:ph idx="4"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4"/>
          <p:cNvSpPr txBox="1"/>
          <p:nvPr>
            <p:ph idx="5"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4"/>
          <p:cNvSpPr txBox="1"/>
          <p:nvPr>
            <p:ph idx="6"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7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7"/>
          <p:cNvSpPr txBox="1"/>
          <p:nvPr>
            <p:ph idx="1"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8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8"/>
          <p:cNvSpPr txBox="1"/>
          <p:nvPr>
            <p:ph idx="1"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"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2"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9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9"/>
          <p:cNvSpPr txBox="1"/>
          <p:nvPr>
            <p:ph idx="1"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9"/>
          <p:cNvSpPr txBox="1"/>
          <p:nvPr>
            <p:ph idx="2"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0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1"/>
          <p:cNvSpPr txBox="1"/>
          <p:nvPr>
            <p:ph idx="1"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2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72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72"/>
          <p:cNvSpPr txBox="1"/>
          <p:nvPr>
            <p:ph idx="2"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72"/>
          <p:cNvSpPr txBox="1"/>
          <p:nvPr>
            <p:ph idx="3"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3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73"/>
          <p:cNvSpPr txBox="1"/>
          <p:nvPr>
            <p:ph idx="1"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73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73"/>
          <p:cNvSpPr txBox="1"/>
          <p:nvPr>
            <p:ph idx="3"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4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74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74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4"/>
          <p:cNvSpPr txBox="1"/>
          <p:nvPr>
            <p:ph idx="3"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5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5"/>
          <p:cNvSpPr txBox="1"/>
          <p:nvPr>
            <p:ph idx="1"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5"/>
          <p:cNvSpPr txBox="1"/>
          <p:nvPr>
            <p:ph idx="2"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6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76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6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76"/>
          <p:cNvSpPr txBox="1"/>
          <p:nvPr>
            <p:ph idx="3"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76"/>
          <p:cNvSpPr txBox="1"/>
          <p:nvPr>
            <p:ph idx="4"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7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7"/>
          <p:cNvSpPr txBox="1"/>
          <p:nvPr>
            <p:ph idx="1"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77"/>
          <p:cNvSpPr txBox="1"/>
          <p:nvPr>
            <p:ph idx="2"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77"/>
          <p:cNvSpPr txBox="1"/>
          <p:nvPr>
            <p:ph idx="3"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77"/>
          <p:cNvSpPr txBox="1"/>
          <p:nvPr>
            <p:ph idx="4"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77"/>
          <p:cNvSpPr txBox="1"/>
          <p:nvPr>
            <p:ph idx="5"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77"/>
          <p:cNvSpPr txBox="1"/>
          <p:nvPr>
            <p:ph idx="6"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/>
          <p:nvPr>
            <p:ph idx="1"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2"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3"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3"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2"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3"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8"/>
          <p:cNvSpPr txBox="1"/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 txBox="1"/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52"/>
          <p:cNvSpPr txBox="1"/>
          <p:nvPr>
            <p:ph idx="1"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52"/>
          <p:cNvSpPr txBox="1"/>
          <p:nvPr>
            <p:ph idx="10"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52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52"/>
          <p:cNvSpPr txBox="1"/>
          <p:nvPr>
            <p:ph idx="12"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5"/>
          <p:cNvSpPr txBox="1"/>
          <p:nvPr>
            <p:ph idx="1" type="body"/>
          </p:nvPr>
        </p:nvSpPr>
        <p:spPr>
          <a:xfrm>
            <a:off x="3912840" y="2191680"/>
            <a:ext cx="6166800" cy="536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Google Shape;170;p6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/>
        </p:nvSpPr>
        <p:spPr>
          <a:xfrm>
            <a:off x="5688000" y="6192000"/>
            <a:ext cx="4104000" cy="67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Lato Black"/>
                <a:ea typeface="Lato Black"/>
                <a:cs typeface="Lato Black"/>
                <a:sym typeface="Lato Black"/>
              </a:rPr>
              <a:t>Supervised by</a:t>
            </a:r>
            <a:r>
              <a:rPr b="0" i="0" lang="en-IN" sz="1800" u="none" cap="none" strike="noStrike">
                <a:latin typeface="Lato Black"/>
                <a:ea typeface="Lato Black"/>
                <a:cs typeface="Lato Black"/>
                <a:sym typeface="Lato Black"/>
              </a:rPr>
              <a:t> - Dr. Moumita Roy</a:t>
            </a:r>
            <a:endParaRPr b="0" sz="1800" strike="noStrike"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latin typeface="Lato Black"/>
                <a:ea typeface="Lato Black"/>
                <a:cs typeface="Lato Black"/>
                <a:sym typeface="Lato Black"/>
              </a:rPr>
              <a:t>                                  &amp;  Indrajit Kalita</a:t>
            </a:r>
            <a:endParaRPr b="0" sz="1800" strike="noStrike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4" name="Google Shape;224;p1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Classification Using Pre-          Trained Cnn and  Autoencoders</a:t>
            </a:r>
            <a:endParaRPr b="0" sz="4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" y="39240"/>
            <a:ext cx="1904760" cy="1904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"/>
          <p:cNvSpPr txBox="1"/>
          <p:nvPr/>
        </p:nvSpPr>
        <p:spPr>
          <a:xfrm>
            <a:off x="148680" y="6222240"/>
            <a:ext cx="5035320" cy="67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Lato Black"/>
                <a:ea typeface="Lato Black"/>
                <a:cs typeface="Lato Black"/>
                <a:sym typeface="Lato Black"/>
              </a:rPr>
              <a:t>Presented by –</a:t>
            </a:r>
            <a:r>
              <a:rPr b="0" lang="en-IN" sz="1600" strike="noStrike">
                <a:latin typeface="Lato Black"/>
                <a:ea typeface="Lato Black"/>
                <a:cs typeface="Lato Black"/>
                <a:sym typeface="Lato Black"/>
              </a:rPr>
              <a:t> Gyan Prakash </a:t>
            </a:r>
            <a:r>
              <a:rPr b="0" lang="en-IN" sz="1800" strike="noStrike">
                <a:latin typeface="Lato Black"/>
                <a:ea typeface="Lato Black"/>
                <a:cs typeface="Lato Black"/>
                <a:sym typeface="Lato Black"/>
              </a:rPr>
              <a:t>Singh (1601024)</a:t>
            </a:r>
            <a:endParaRPr b="0" sz="1800" strike="noStrike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Survey 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CNN consists of convolutional layers, each followed by optional subsampling and regularization layers, and ending in fully connected 1-D hidden layer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Use of pretrained CNN model and extract the features 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These derived representations are then transferred into a supervised CNN classifier giving the accuracy 83.1% to 92.4%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Implementation 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3255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0" y="3312000"/>
            <a:ext cx="10079640" cy="30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/>
        </p:nvSpPr>
        <p:spPr>
          <a:xfrm>
            <a:off x="504360" y="753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AlexNet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1296000" y="4320000"/>
            <a:ext cx="79920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5 convolutional layers and 3 fully connected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Relu is applied after very convolutional and fully connected layer.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Dropout is applied before the first and the second fully connected year.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00" y="1606320"/>
            <a:ext cx="7518240" cy="25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/>
        </p:nvSpPr>
        <p:spPr>
          <a:xfrm>
            <a:off x="288360" y="1401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Implementation 1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576360" y="2664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latin typeface="Arial"/>
                <a:ea typeface="Arial"/>
                <a:cs typeface="Arial"/>
                <a:sym typeface="Arial"/>
              </a:rPr>
              <a:t>Division of dataset into train, validate and test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latin typeface="Arial"/>
                <a:ea typeface="Arial"/>
                <a:cs typeface="Arial"/>
                <a:sym typeface="Arial"/>
              </a:rPr>
              <a:t>Loading pretrained CNN MODEL(alex net)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latin typeface="Arial"/>
                <a:ea typeface="Arial"/>
                <a:cs typeface="Arial"/>
                <a:sym typeface="Arial"/>
              </a:rPr>
              <a:t>Training data on this model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latin typeface="Arial"/>
                <a:ea typeface="Arial"/>
                <a:cs typeface="Arial"/>
                <a:sym typeface="Arial"/>
              </a:rPr>
              <a:t>Calculate accuracy – 88% to 91%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latin typeface="Arial"/>
                <a:ea typeface="Arial"/>
                <a:cs typeface="Arial"/>
                <a:sym typeface="Arial"/>
              </a:rPr>
              <a:t>Extract features from the last fully connected layer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latin typeface="Arial"/>
                <a:ea typeface="Arial"/>
                <a:cs typeface="Arial"/>
                <a:sym typeface="Arial"/>
              </a:rPr>
              <a:t>Transeferring these features to a simple autoencoder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IN" sz="2800" strike="noStrike">
                <a:latin typeface="Arial"/>
                <a:ea typeface="Arial"/>
                <a:cs typeface="Arial"/>
                <a:sym typeface="Arial"/>
              </a:rPr>
              <a:t>Calculating accuracy – 82 % to 87% 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2338200"/>
            <a:ext cx="6192000" cy="4490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4"/>
          <p:cNvSpPr txBox="1"/>
          <p:nvPr/>
        </p:nvSpPr>
        <p:spPr>
          <a:xfrm>
            <a:off x="2880000" y="1368000"/>
            <a:ext cx="48240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400" strike="noStrike">
                <a:latin typeface="Lato Black"/>
                <a:ea typeface="Lato Black"/>
                <a:cs typeface="Lato Black"/>
                <a:sym typeface="Lato Black"/>
              </a:rPr>
              <a:t>Results</a:t>
            </a:r>
            <a:endParaRPr b="0" sz="2400" strike="noStrike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GoogleNet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IN" sz="2600" strike="noStrike">
                <a:latin typeface="Arial"/>
                <a:ea typeface="Arial"/>
                <a:cs typeface="Arial"/>
                <a:sym typeface="Arial"/>
              </a:rPr>
              <a:t>It contains 1×1 Convolution at the middle of the network. And global average pooling is used at the end of the network instead of using fully connected layer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IN" sz="2600" strike="noStrike">
                <a:latin typeface="Arial"/>
                <a:ea typeface="Arial"/>
                <a:cs typeface="Arial"/>
                <a:sym typeface="Arial"/>
              </a:rPr>
              <a:t>GoogLeNet has 9 inception modules stacked linearly. It is 22 layers deep (27, including the pooling layers). It uses global average pooling at the end of the last inception module.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IN" sz="2600" strike="noStrike">
                <a:latin typeface="Arial"/>
                <a:ea typeface="Arial"/>
                <a:cs typeface="Arial"/>
                <a:sym typeface="Arial"/>
              </a:rPr>
              <a:t>It performs convolution on an input, with 3 different sizes of filters. Additionally, max pooling is also performed. The outputs are concatenated and sent to the next inception module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000" y="1440000"/>
            <a:ext cx="6140520" cy="3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6"/>
          <p:cNvSpPr txBox="1"/>
          <p:nvPr/>
        </p:nvSpPr>
        <p:spPr>
          <a:xfrm>
            <a:off x="1224000" y="5498640"/>
            <a:ext cx="8136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latin typeface="Calibri"/>
                <a:ea typeface="Calibri"/>
                <a:cs typeface="Calibri"/>
                <a:sym typeface="Calibri"/>
              </a:rPr>
              <a:t>Now, 1×1 conv, 3×3 conv, 5×5 conv, and 3×3 max pooling are done altogether for the previous input, and stack together again at output.</a:t>
            </a:r>
            <a:endParaRPr b="0" sz="2200" strike="noStrike"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Implementation 2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504360" y="2952000"/>
            <a:ext cx="907164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Division of dataset into train, validate and test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Loading google net (inception v3)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Training data on this model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Checking accuracy – 88% to 92%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Fine-tuning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Use of denoising autoencoder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Calculating accuracy – 87 % to 91% 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5400"/>
            <a:ext cx="5155200" cy="37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5200" y="3600000"/>
            <a:ext cx="4782960" cy="3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 txBox="1"/>
          <p:nvPr/>
        </p:nvSpPr>
        <p:spPr>
          <a:xfrm>
            <a:off x="2952000" y="1152000"/>
            <a:ext cx="4824000" cy="4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600" strike="noStrike">
                <a:latin typeface="Lato Black"/>
                <a:ea typeface="Lato Black"/>
                <a:cs typeface="Lato Black"/>
                <a:sym typeface="Lato Black"/>
              </a:rPr>
              <a:t>RESULTS</a:t>
            </a:r>
            <a:endParaRPr b="0" sz="2600" strike="noStrike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0" y="408060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-2664000" y="518400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Two models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IN" sz="3200" strike="noStrike">
                <a:latin typeface="Arial"/>
                <a:ea typeface="Arial"/>
                <a:cs typeface="Arial"/>
                <a:sym typeface="Arial"/>
              </a:rPr>
              <a:t>Performance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Time efficient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Use of inception module increase it’s performance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In GoogLeNet, global average pooling is used nearly at the end of network by averaging each feature map from 7×7 to 1×1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average pooling improved the top-1 accuracy by about 0.6%.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IN" sz="3200" strike="noStrike">
                <a:latin typeface="Arial"/>
                <a:ea typeface="Arial"/>
                <a:cs typeface="Arial"/>
                <a:sym typeface="Arial"/>
              </a:rPr>
              <a:t>Drawbacks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Vanishing gradient problem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deep neural networks are computationally expensive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IN" sz="3200" strike="noStrike">
                <a:latin typeface="Arial"/>
                <a:ea typeface="Arial"/>
                <a:cs typeface="Arial"/>
                <a:sym typeface="Arial"/>
              </a:rPr>
              <a:t>Solution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Different model like Resnet can be used for solving vanishing gradient problem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"/>
          <p:cNvSpPr txBox="1"/>
          <p:nvPr/>
        </p:nvSpPr>
        <p:spPr>
          <a:xfrm>
            <a:off x="504000" y="969840"/>
            <a:ext cx="9071640" cy="75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u="sng" strike="noStrike">
                <a:latin typeface="Arial"/>
                <a:ea typeface="Arial"/>
                <a:cs typeface="Arial"/>
                <a:sym typeface="Arial"/>
              </a:rPr>
              <a:t>Contents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 txBox="1"/>
          <p:nvPr/>
        </p:nvSpPr>
        <p:spPr>
          <a:xfrm>
            <a:off x="504000" y="1872000"/>
            <a:ext cx="9071640" cy="5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Problem Overview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Implementation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Result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Analysis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Application &amp; Drawback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Proposed work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Reference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Applications &amp; Drawbacks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504000" y="2232000"/>
            <a:ext cx="907164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🡺"/>
            </a:pPr>
            <a:r>
              <a:rPr b="0" lang="en-IN" sz="2600" strike="noStrike">
                <a:solidFill>
                  <a:srgbClr val="A3238E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205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🡺"/>
            </a:pPr>
            <a:r>
              <a:rPr b="0" lang="en-IN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Image and Face Recognition on Social Networks.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🡺"/>
            </a:pPr>
            <a:r>
              <a:rPr b="0" lang="en-IN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Automated Image Organization – from Cloud Apps to Telecoms.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🡺"/>
            </a:pPr>
            <a:r>
              <a:rPr b="0" lang="en-IN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Visual search engines.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🡺"/>
            </a:pPr>
            <a:r>
              <a:rPr b="0" lang="en-IN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Remote Sensing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🡺"/>
            </a:pPr>
            <a:r>
              <a:rPr b="0" lang="en-IN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Infrared Thermal Imagery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🡺"/>
            </a:pPr>
            <a:r>
              <a:rPr b="0" lang="en-IN" sz="2600" strike="noStrike">
                <a:solidFill>
                  <a:srgbClr val="A3238E"/>
                </a:solidFill>
                <a:latin typeface="Tahoma"/>
                <a:ea typeface="Tahoma"/>
                <a:cs typeface="Tahoma"/>
                <a:sym typeface="Tahoma"/>
              </a:rPr>
              <a:t>Drawbacks: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🡺"/>
            </a:pPr>
            <a:r>
              <a:rPr b="0" lang="en-IN" sz="26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Better accuracy from scratch training if less amount of data availability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🡺"/>
            </a:pPr>
            <a:r>
              <a:rPr b="0" lang="en-IN" sz="26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Overfitting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Using Data Augmentation techniques accuracy will be increased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Use of capsule network may result in increase in accuracy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504000" y="2088000"/>
            <a:ext cx="907164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arenR"/>
            </a:pPr>
            <a:r>
              <a:rPr b="0" lang="en-IN" sz="24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X. Zhang, G. Chen, W. Wang, Q. Wang, F. Dai, Object Based Land Cover Supervised Classification or Very-High-Resolution UAV Images Using Stacked Denoising Autoencoders, IEEE Journal of Selected Topics in Applied Earth Observations and Remote Sensing, Vol. 10, Issue: 7, July 2017, PP(99):1-13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G. J. Scott, M. R. England, W. A. Starms, R. A. Marcum, C. H. Davis, Training Deep Convolutional Neural Networks for Land–Cover Classification of High-Resolution Imagery,  IEEE Geoscience and Remote Sensing Letters, Vol. 14, Issue: 4, April 2017, PP(99):1-5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arenR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A. Ding, X. Zhou, Land-Use Classification with Remote Sensing Image Based on Stacked Autoencoder, International Conference on Industrial Informatics - Computing Technology, Intelligent Technology, Industrial Information Integration, 3-4 Decemeber 2016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9699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504000" y="321480"/>
            <a:ext cx="9071640" cy="821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(4) E. Othman, Y. Bazi, N. Alajlan, H. Alhichri, F. Melgani, Using convolutional            features  and a sparse autoencoder for land-use scene classification, Taylor       &amp; Francis, International Journal of Remote Sensing,Vol. 37 Issue : 10, May         2016, Pages 2149-2167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(5) F. P. S. Luus, B. P. Salmon, F. van den Bergh, and B. T. J. Maharaj,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     Multiview deep learning for land-use classification,IEEE Geoscience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     Remote Sensing Letters, vol. 12, no. 12, December 2015, pp. 2448–2452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(6) Dimitrios Marmanis, Mihai Datcu,Thomas Esch, Deep Learning Earth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     Observation Classification Using ImageNet Pretrained Networks, IEEE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     Geoscience </a:t>
            </a:r>
            <a:r>
              <a:rPr b="0" lang="en-I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Sensing Letters</a:t>
            </a: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, vol. 13, NO. 1, JANUARY 2016,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     Pages 105-109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/>
        </p:nvSpPr>
        <p:spPr>
          <a:xfrm>
            <a:off x="504000" y="969840"/>
            <a:ext cx="9071640" cy="485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9840"/>
            <a:ext cx="10080000" cy="659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Problem Overview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"/>
          <p:cNvSpPr txBox="1"/>
          <p:nvPr/>
        </p:nvSpPr>
        <p:spPr>
          <a:xfrm>
            <a:off x="504000" y="2232000"/>
            <a:ext cx="907164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IN" sz="2600" strike="noStrike">
                <a:latin typeface="Arial"/>
                <a:ea typeface="Arial"/>
                <a:cs typeface="Arial"/>
                <a:sym typeface="Arial"/>
              </a:rPr>
              <a:t>Classifying land use into different categories like forest, agricultural without manual intervention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IN" sz="2600" strike="noStrike">
                <a:latin typeface="Arial"/>
                <a:ea typeface="Arial"/>
                <a:cs typeface="Arial"/>
                <a:sym typeface="Arial"/>
              </a:rPr>
              <a:t>Knowing about land pattern of a particular area using remote sensed images and automatisation of the process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IN" sz="2600" strike="noStrike">
                <a:latin typeface="Arial"/>
                <a:ea typeface="Arial"/>
                <a:cs typeface="Arial"/>
                <a:sym typeface="Arial"/>
              </a:rPr>
              <a:t>Using pre trained models and autoencoders as tools to Classify image data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IN" sz="2600" strike="noStrike">
                <a:latin typeface="Arial"/>
                <a:ea typeface="Arial"/>
                <a:cs typeface="Arial"/>
                <a:sym typeface="Arial"/>
              </a:rPr>
              <a:t>Importance of deep Convolution neural network and  Autoencoders and their use for optimisation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IN" sz="2600" strike="noStrike">
                <a:solidFill>
                  <a:srgbClr val="A3238E"/>
                </a:solidFill>
                <a:latin typeface="Arial"/>
                <a:ea typeface="Arial"/>
                <a:cs typeface="Arial"/>
                <a:sym typeface="Arial"/>
              </a:rPr>
              <a:t>Data Set – UCMerced_LandUse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IN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It Contains 21 Classes of images having 100 images per class.)</a:t>
            </a:r>
            <a:r>
              <a:rPr b="0" lang="en-IN" sz="2600" strike="noStrike">
                <a:solidFill>
                  <a:srgbClr val="A3238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Survey 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b="0" lang="en-IN" sz="4000" strike="noStrike">
                <a:latin typeface="Arial"/>
                <a:ea typeface="Arial"/>
                <a:cs typeface="Arial"/>
                <a:sym typeface="Arial"/>
              </a:rPr>
              <a:t>Motivation behind shift from pixel based image classification (PBIC) to object 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b="0" lang="en-IN" sz="4000" strike="noStrike">
                <a:latin typeface="Arial"/>
                <a:ea typeface="Arial"/>
                <a:cs typeface="Arial"/>
                <a:sym typeface="Arial"/>
              </a:rPr>
              <a:t>based image classification (OBIC).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-20969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lang="en-IN" sz="3600" strike="noStrike">
                <a:latin typeface="Arial"/>
                <a:ea typeface="Arial"/>
                <a:cs typeface="Arial"/>
                <a:sym typeface="Arial"/>
              </a:rPr>
              <a:t>OBIC is composed of three steps: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1) Image segmentation.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2) Feature extraction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3) Supervised classification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lang="en-IN" sz="3600" strike="noStrike">
                <a:latin typeface="Arial"/>
                <a:ea typeface="Arial"/>
                <a:cs typeface="Arial"/>
                <a:sym typeface="Arial"/>
              </a:rPr>
              <a:t>Autoencoder-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An AE reduces the dimension of the input data in an un supervised way, and consists of the following two parts 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◆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Encoders: A function or map that transforms an input vector x to a hidden representation vector y, is regarded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as an encoder. To provide nonlinearity, an activation function is used after affine mapping. This process is delineated by the following equation: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y = f θ (x) = s (W x + b)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/>
          <p:nvPr/>
        </p:nvSpPr>
        <p:spPr>
          <a:xfrm>
            <a:off x="216000" y="1728000"/>
            <a:ext cx="935964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Decoder:  A decoder is a map from the hidden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representation vector y to a reconstructed vector z.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same dimension as the input vector x. Like the encoder,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 the decoder will apply the same activation function,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as the following equation shows: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z = g θ (y) = s (W y + b ) 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Denoising Autoencoder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🡺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ability to recover the corrupted (denoising)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🡺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input data robustly.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Overall accuracy of 95% is acheived using AH dataset.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000" y="1296000"/>
            <a:ext cx="351468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5"/>
          <p:cNvSpPr txBox="1"/>
          <p:nvPr/>
        </p:nvSpPr>
        <p:spPr>
          <a:xfrm rot="-72600">
            <a:off x="144360" y="6194880"/>
            <a:ext cx="9804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X. Zhang, G. Chen, W. Wang, Q. Wang, F. Dai, Object Based Land Cover Supervised Classification or Very-High-Resolution UAV Images Using Stacked Denoising Autoencoders, IEEE Journal of Selected Topics in Applied Earth Observations and Remote Sensing,Vol. 10, Issue: 7, July 2017, PP(99):1-13</a:t>
            </a:r>
            <a:endParaRPr b="0" sz="1600" strike="noStrike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Survey 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solidFill>
                  <a:srgbClr val="A3238E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: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Classifying land use from remote sensing imagery for monitoring and managing human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 development in a way that is not possible in scope and scale from a ground perspective with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 human-centric methods.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Accelerated learning by applying transfer learning (TL) from pretrained DCNN models,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 AlexNet,CaffeNet, GoogLeNet  and ResNet and expanding the remote sensing image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 training data set through augmentation strategies.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Transfer learning approaches-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romanUcPeriod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Complete locking feature extraction phase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romanUcPeriod"/>
            </a:pPr>
            <a:r>
              <a:rPr b="0" lang="en-IN" sz="1600" strike="noStrike">
                <a:latin typeface="Arial"/>
                <a:ea typeface="Arial"/>
                <a:cs typeface="Arial"/>
                <a:sym typeface="Arial"/>
              </a:rPr>
              <a:t> Refinement of convolution layers during training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/>
        </p:nvSpPr>
        <p:spPr>
          <a:xfrm>
            <a:off x="144000" y="1080000"/>
            <a:ext cx="9431640" cy="6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Need of data augmentation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Feature Extraction using Cnn network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Accuracy : 90 to 95 %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solidFill>
                  <a:srgbClr val="A3238E"/>
                </a:solidFill>
                <a:latin typeface="Arial"/>
                <a:ea typeface="Arial"/>
                <a:cs typeface="Arial"/>
                <a:sym typeface="Arial"/>
              </a:rPr>
              <a:t>Figure: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24000"/>
            <a:ext cx="5112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3240" y="3058560"/>
            <a:ext cx="4821480" cy="27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7"/>
          <p:cNvSpPr txBox="1"/>
          <p:nvPr/>
        </p:nvSpPr>
        <p:spPr>
          <a:xfrm>
            <a:off x="288000" y="6163200"/>
            <a:ext cx="966456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G. J. Scott, M. R. England, W. A. Starms, R. A. Marcum, C. H. Davis, Training Deep Convolutional Neural Networks for Land–Cover Classification of High-Resolution Imagery,  IEEE Geoscience and Remote Sensing Letters, Vol. 14, Issue: 4, April 2017, PP(99):1-5 </a:t>
            </a:r>
            <a:endParaRPr b="0" sz="2000" strike="noStrike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Survey Continued..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In this paper , remote sensed image classification has been done using stack autoencoder.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Parameter classifier typically requires knowing beforehand the distribution of data, whereas it is often difficult to achieve in remote sensing  image. Accordingly, nonparametric classifier gets more extensive.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SAE is composed of multilayer unsupervised autoencoder and a supervised layer of BP neural network.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Parameter of AE is fine tuned through back propagation to further improve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 the convergence of the whole network. The training of BP neural network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divided into forward conduction and back propagation.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/>
        </p:nvSpPr>
        <p:spPr>
          <a:xfrm>
            <a:off x="504000" y="79200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strike="noStrike">
                <a:latin typeface="Arial"/>
                <a:ea typeface="Arial"/>
                <a:cs typeface="Arial"/>
                <a:sym typeface="Arial"/>
              </a:rPr>
              <a:t>Continued..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360" y="1500120"/>
            <a:ext cx="8134920" cy="43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9"/>
          <p:cNvSpPr txBox="1"/>
          <p:nvPr/>
        </p:nvSpPr>
        <p:spPr>
          <a:xfrm>
            <a:off x="3600000" y="5755320"/>
            <a:ext cx="2143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latin typeface="Lato Black"/>
                <a:ea typeface="Lato Black"/>
                <a:cs typeface="Lato Black"/>
                <a:sym typeface="Lato Black"/>
              </a:rPr>
              <a:t>Stack Autoencoder</a:t>
            </a:r>
            <a:endParaRPr b="0" sz="1800" strike="noStrike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576000" y="6264000"/>
            <a:ext cx="90720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A. Ding, X. Zhou, Land-Use Classification with Remote Sensing Image Based on Stacked Autoencoder, International Conference on Industrial Informatics - Computing Technology, Intelligent Technology, Industrial Information Integration, 3-4 Decemeber 2016</a:t>
            </a:r>
            <a:endParaRPr b="0" sz="2000" strike="noStrike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2019-03-07T12:05:01Z</dcterms:created>
</cp:coreProperties>
</file>