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3"/>
  </p:notesMasterIdLst>
  <p:sldIdLst>
    <p:sldId id="260" r:id="rId2"/>
    <p:sldId id="256" r:id="rId3"/>
    <p:sldId id="257" r:id="rId4"/>
    <p:sldId id="258"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07" d="100"/>
          <a:sy n="107" d="100"/>
        </p:scale>
        <p:origin x="691" y="72"/>
      </p:cViewPr>
      <p:guideLst>
        <p:guide orient="horz" pos="1620"/>
        <p:guide pos="2880"/>
      </p:guideLst>
    </p:cSldViewPr>
  </p:slideViewPr>
  <p:notesTextViewPr>
    <p:cViewPr>
      <p:scale>
        <a:sx n="1" d="1"/>
        <a:sy n="1" d="1"/>
      </p:scale>
      <p:origin x="0" y="0"/>
    </p:cViewPr>
  </p:notesTextViewPr>
  <p:sorterViewPr>
    <p:cViewPr>
      <p:scale>
        <a:sx n="100" d="100"/>
        <a:sy n="100" d="100"/>
      </p:scale>
      <p:origin x="0" y="-306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CF4CF0-4CE1-401B-B555-11B43A988B99}" type="datetimeFigureOut">
              <a:rPr lang="en-IN" smtClean="0"/>
              <a:t>12-03-2025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477AA8-EC0C-463D-B50C-F6695970F906}" type="slidenum">
              <a:rPr lang="en-IN" smtClean="0"/>
              <a:t>‹#›</a:t>
            </a:fld>
            <a:endParaRPr lang="en-IN"/>
          </a:p>
        </p:txBody>
      </p:sp>
    </p:spTree>
    <p:extLst>
      <p:ext uri="{BB962C8B-B14F-4D97-AF65-F5344CB8AC3E}">
        <p14:creationId xmlns:p14="http://schemas.microsoft.com/office/powerpoint/2010/main" val="2473985840"/>
      </p:ext>
    </p:extLst>
  </p:cSld>
  <p:clrMap bg1="lt1" tx1="dk1" bg2="lt2" tx2="dk2" accent1="accent1" accent2="accent2" accent3="accent3" accent4="accent4" accent5="accent5" accent6="accent6" hlink="hlink" folHlink="folHlink"/>
  <p:notesStyle>
    <a:lvl1pPr marL="0" algn="l" defTabSz="640633" rtl="0" eaLnBrk="1" latinLnBrk="0" hangingPunct="1">
      <a:defRPr sz="841" kern="1200">
        <a:solidFill>
          <a:schemeClr val="tx1"/>
        </a:solidFill>
        <a:latin typeface="+mn-lt"/>
        <a:ea typeface="+mn-ea"/>
        <a:cs typeface="+mn-cs"/>
      </a:defRPr>
    </a:lvl1pPr>
    <a:lvl2pPr marL="320316" algn="l" defTabSz="640633" rtl="0" eaLnBrk="1" latinLnBrk="0" hangingPunct="1">
      <a:defRPr sz="841" kern="1200">
        <a:solidFill>
          <a:schemeClr val="tx1"/>
        </a:solidFill>
        <a:latin typeface="+mn-lt"/>
        <a:ea typeface="+mn-ea"/>
        <a:cs typeface="+mn-cs"/>
      </a:defRPr>
    </a:lvl2pPr>
    <a:lvl3pPr marL="640633" algn="l" defTabSz="640633" rtl="0" eaLnBrk="1" latinLnBrk="0" hangingPunct="1">
      <a:defRPr sz="841" kern="1200">
        <a:solidFill>
          <a:schemeClr val="tx1"/>
        </a:solidFill>
        <a:latin typeface="+mn-lt"/>
        <a:ea typeface="+mn-ea"/>
        <a:cs typeface="+mn-cs"/>
      </a:defRPr>
    </a:lvl3pPr>
    <a:lvl4pPr marL="960950" algn="l" defTabSz="640633" rtl="0" eaLnBrk="1" latinLnBrk="0" hangingPunct="1">
      <a:defRPr sz="841" kern="1200">
        <a:solidFill>
          <a:schemeClr val="tx1"/>
        </a:solidFill>
        <a:latin typeface="+mn-lt"/>
        <a:ea typeface="+mn-ea"/>
        <a:cs typeface="+mn-cs"/>
      </a:defRPr>
    </a:lvl4pPr>
    <a:lvl5pPr marL="1281266" algn="l" defTabSz="640633" rtl="0" eaLnBrk="1" latinLnBrk="0" hangingPunct="1">
      <a:defRPr sz="841" kern="1200">
        <a:solidFill>
          <a:schemeClr val="tx1"/>
        </a:solidFill>
        <a:latin typeface="+mn-lt"/>
        <a:ea typeface="+mn-ea"/>
        <a:cs typeface="+mn-cs"/>
      </a:defRPr>
    </a:lvl5pPr>
    <a:lvl6pPr marL="1601582" algn="l" defTabSz="640633" rtl="0" eaLnBrk="1" latinLnBrk="0" hangingPunct="1">
      <a:defRPr sz="841" kern="1200">
        <a:solidFill>
          <a:schemeClr val="tx1"/>
        </a:solidFill>
        <a:latin typeface="+mn-lt"/>
        <a:ea typeface="+mn-ea"/>
        <a:cs typeface="+mn-cs"/>
      </a:defRPr>
    </a:lvl6pPr>
    <a:lvl7pPr marL="1921898" algn="l" defTabSz="640633" rtl="0" eaLnBrk="1" latinLnBrk="0" hangingPunct="1">
      <a:defRPr sz="841" kern="1200">
        <a:solidFill>
          <a:schemeClr val="tx1"/>
        </a:solidFill>
        <a:latin typeface="+mn-lt"/>
        <a:ea typeface="+mn-ea"/>
        <a:cs typeface="+mn-cs"/>
      </a:defRPr>
    </a:lvl7pPr>
    <a:lvl8pPr marL="2242215" algn="l" defTabSz="640633" rtl="0" eaLnBrk="1" latinLnBrk="0" hangingPunct="1">
      <a:defRPr sz="841" kern="1200">
        <a:solidFill>
          <a:schemeClr val="tx1"/>
        </a:solidFill>
        <a:latin typeface="+mn-lt"/>
        <a:ea typeface="+mn-ea"/>
        <a:cs typeface="+mn-cs"/>
      </a:defRPr>
    </a:lvl8pPr>
    <a:lvl9pPr marL="2562531" algn="l" defTabSz="640633" rtl="0" eaLnBrk="1" latinLnBrk="0" hangingPunct="1">
      <a:defRPr sz="84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4477AA8-EC0C-463D-B50C-F6695970F906}" type="slidenum">
              <a:rPr lang="en-IN" smtClean="0"/>
              <a:t>1</a:t>
            </a:fld>
            <a:endParaRPr lang="en-IN"/>
          </a:p>
        </p:txBody>
      </p:sp>
    </p:spTree>
    <p:extLst>
      <p:ext uri="{BB962C8B-B14F-4D97-AF65-F5344CB8AC3E}">
        <p14:creationId xmlns:p14="http://schemas.microsoft.com/office/powerpoint/2010/main" val="3113435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a:p>
            <a:endParaRPr lang="en-IN" dirty="0"/>
          </a:p>
        </p:txBody>
      </p:sp>
      <p:sp>
        <p:nvSpPr>
          <p:cNvPr id="4" name="Slide Number Placeholder 3"/>
          <p:cNvSpPr>
            <a:spLocks noGrp="1"/>
          </p:cNvSpPr>
          <p:nvPr>
            <p:ph type="sldNum" sz="quarter" idx="5"/>
          </p:nvPr>
        </p:nvSpPr>
        <p:spPr/>
        <p:txBody>
          <a:bodyPr/>
          <a:lstStyle/>
          <a:p>
            <a:fld id="{E4477AA8-EC0C-463D-B50C-F6695970F906}" type="slidenum">
              <a:rPr lang="en-IN" smtClean="0"/>
              <a:t>2</a:t>
            </a:fld>
            <a:endParaRPr lang="en-IN"/>
          </a:p>
        </p:txBody>
      </p:sp>
    </p:spTree>
    <p:extLst>
      <p:ext uri="{BB962C8B-B14F-4D97-AF65-F5344CB8AC3E}">
        <p14:creationId xmlns:p14="http://schemas.microsoft.com/office/powerpoint/2010/main" val="23114632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4477AA8-EC0C-463D-B50C-F6695970F906}" type="slidenum">
              <a:rPr lang="en-IN" smtClean="0"/>
              <a:t>10</a:t>
            </a:fld>
            <a:endParaRPr lang="en-IN"/>
          </a:p>
        </p:txBody>
      </p:sp>
    </p:spTree>
    <p:extLst>
      <p:ext uri="{BB962C8B-B14F-4D97-AF65-F5344CB8AC3E}">
        <p14:creationId xmlns:p14="http://schemas.microsoft.com/office/powerpoint/2010/main" val="1603814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14BF18-BBCE-481E-AC60-D5A8D6B3DC1E}"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66E49-9D15-4A6C-A079-E3CB0A10926F}" type="slidenum">
              <a:rPr lang="en-IN" smtClean="0"/>
              <a:t>‹#›</a:t>
            </a:fld>
            <a:endParaRPr lang="en-IN"/>
          </a:p>
        </p:txBody>
      </p:sp>
    </p:spTree>
    <p:extLst>
      <p:ext uri="{BB962C8B-B14F-4D97-AF65-F5344CB8AC3E}">
        <p14:creationId xmlns:p14="http://schemas.microsoft.com/office/powerpoint/2010/main" val="8214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14BF18-BBCE-481E-AC60-D5A8D6B3DC1E}"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66E49-9D15-4A6C-A079-E3CB0A10926F}" type="slidenum">
              <a:rPr lang="en-IN" smtClean="0"/>
              <a:t>‹#›</a:t>
            </a:fld>
            <a:endParaRPr lang="en-IN"/>
          </a:p>
        </p:txBody>
      </p:sp>
    </p:spTree>
    <p:extLst>
      <p:ext uri="{BB962C8B-B14F-4D97-AF65-F5344CB8AC3E}">
        <p14:creationId xmlns:p14="http://schemas.microsoft.com/office/powerpoint/2010/main" val="1028748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14BF18-BBCE-481E-AC60-D5A8D6B3DC1E}"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66E49-9D15-4A6C-A079-E3CB0A10926F}" type="slidenum">
              <a:rPr lang="en-IN" smtClean="0"/>
              <a:t>‹#›</a:t>
            </a:fld>
            <a:endParaRPr lang="en-IN"/>
          </a:p>
        </p:txBody>
      </p:sp>
    </p:spTree>
    <p:extLst>
      <p:ext uri="{BB962C8B-B14F-4D97-AF65-F5344CB8AC3E}">
        <p14:creationId xmlns:p14="http://schemas.microsoft.com/office/powerpoint/2010/main" val="23584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14BF18-BBCE-481E-AC60-D5A8D6B3DC1E}"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66E49-9D15-4A6C-A079-E3CB0A10926F}" type="slidenum">
              <a:rPr lang="en-IN" smtClean="0"/>
              <a:t>‹#›</a:t>
            </a:fld>
            <a:endParaRPr lang="en-IN"/>
          </a:p>
        </p:txBody>
      </p:sp>
    </p:spTree>
    <p:extLst>
      <p:ext uri="{BB962C8B-B14F-4D97-AF65-F5344CB8AC3E}">
        <p14:creationId xmlns:p14="http://schemas.microsoft.com/office/powerpoint/2010/main" val="79803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14BF18-BBCE-481E-AC60-D5A8D6B3DC1E}"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866E49-9D15-4A6C-A079-E3CB0A10926F}" type="slidenum">
              <a:rPr lang="en-IN" smtClean="0"/>
              <a:t>‹#›</a:t>
            </a:fld>
            <a:endParaRPr lang="en-IN"/>
          </a:p>
        </p:txBody>
      </p:sp>
    </p:spTree>
    <p:extLst>
      <p:ext uri="{BB962C8B-B14F-4D97-AF65-F5344CB8AC3E}">
        <p14:creationId xmlns:p14="http://schemas.microsoft.com/office/powerpoint/2010/main" val="3040712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14BF18-BBCE-481E-AC60-D5A8D6B3DC1E}" type="datetimeFigureOut">
              <a:rPr lang="en-IN" smtClean="0"/>
              <a:t>12-03-2025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866E49-9D15-4A6C-A079-E3CB0A10926F}" type="slidenum">
              <a:rPr lang="en-IN" smtClean="0"/>
              <a:t>‹#›</a:t>
            </a:fld>
            <a:endParaRPr lang="en-IN"/>
          </a:p>
        </p:txBody>
      </p:sp>
    </p:spTree>
    <p:extLst>
      <p:ext uri="{BB962C8B-B14F-4D97-AF65-F5344CB8AC3E}">
        <p14:creationId xmlns:p14="http://schemas.microsoft.com/office/powerpoint/2010/main" val="448095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14BF18-BBCE-481E-AC60-D5A8D6B3DC1E}" type="datetimeFigureOut">
              <a:rPr lang="en-IN" smtClean="0"/>
              <a:t>12-03-2025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866E49-9D15-4A6C-A079-E3CB0A10926F}" type="slidenum">
              <a:rPr lang="en-IN" smtClean="0"/>
              <a:t>‹#›</a:t>
            </a:fld>
            <a:endParaRPr lang="en-IN"/>
          </a:p>
        </p:txBody>
      </p:sp>
    </p:spTree>
    <p:extLst>
      <p:ext uri="{BB962C8B-B14F-4D97-AF65-F5344CB8AC3E}">
        <p14:creationId xmlns:p14="http://schemas.microsoft.com/office/powerpoint/2010/main" val="2605976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14BF18-BBCE-481E-AC60-D5A8D6B3DC1E}" type="datetimeFigureOut">
              <a:rPr lang="en-IN" smtClean="0"/>
              <a:t>12-03-2025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866E49-9D15-4A6C-A079-E3CB0A10926F}" type="slidenum">
              <a:rPr lang="en-IN" smtClean="0"/>
              <a:t>‹#›</a:t>
            </a:fld>
            <a:endParaRPr lang="en-IN"/>
          </a:p>
        </p:txBody>
      </p:sp>
    </p:spTree>
    <p:extLst>
      <p:ext uri="{BB962C8B-B14F-4D97-AF65-F5344CB8AC3E}">
        <p14:creationId xmlns:p14="http://schemas.microsoft.com/office/powerpoint/2010/main" val="1690092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14BF18-BBCE-481E-AC60-D5A8D6B3DC1E}" type="datetimeFigureOut">
              <a:rPr lang="en-IN" smtClean="0"/>
              <a:t>12-03-2025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866E49-9D15-4A6C-A079-E3CB0A10926F}" type="slidenum">
              <a:rPr lang="en-IN" smtClean="0"/>
              <a:t>‹#›</a:t>
            </a:fld>
            <a:endParaRPr lang="en-IN"/>
          </a:p>
        </p:txBody>
      </p:sp>
    </p:spTree>
    <p:extLst>
      <p:ext uri="{BB962C8B-B14F-4D97-AF65-F5344CB8AC3E}">
        <p14:creationId xmlns:p14="http://schemas.microsoft.com/office/powerpoint/2010/main" val="2779864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F14BF18-BBCE-481E-AC60-D5A8D6B3DC1E}" type="datetimeFigureOut">
              <a:rPr lang="en-IN" smtClean="0"/>
              <a:t>12-03-2025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866E49-9D15-4A6C-A079-E3CB0A10926F}" type="slidenum">
              <a:rPr lang="en-IN" smtClean="0"/>
              <a:t>‹#›</a:t>
            </a:fld>
            <a:endParaRPr lang="en-IN"/>
          </a:p>
        </p:txBody>
      </p:sp>
    </p:spTree>
    <p:extLst>
      <p:ext uri="{BB962C8B-B14F-4D97-AF65-F5344CB8AC3E}">
        <p14:creationId xmlns:p14="http://schemas.microsoft.com/office/powerpoint/2010/main" val="403055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F14BF18-BBCE-481E-AC60-D5A8D6B3DC1E}" type="datetimeFigureOut">
              <a:rPr lang="en-IN" smtClean="0"/>
              <a:t>12-03-2025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866E49-9D15-4A6C-A079-E3CB0A10926F}" type="slidenum">
              <a:rPr lang="en-IN" smtClean="0"/>
              <a:t>‹#›</a:t>
            </a:fld>
            <a:endParaRPr lang="en-IN"/>
          </a:p>
        </p:txBody>
      </p:sp>
    </p:spTree>
    <p:extLst>
      <p:ext uri="{BB962C8B-B14F-4D97-AF65-F5344CB8AC3E}">
        <p14:creationId xmlns:p14="http://schemas.microsoft.com/office/powerpoint/2010/main" val="5432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F14BF18-BBCE-481E-AC60-D5A8D6B3DC1E}" type="datetimeFigureOut">
              <a:rPr lang="en-IN" smtClean="0"/>
              <a:t>12-03-2025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AC866E49-9D15-4A6C-A079-E3CB0A10926F}" type="slidenum">
              <a:rPr lang="en-IN" smtClean="0"/>
              <a:t>‹#›</a:t>
            </a:fld>
            <a:endParaRPr lang="en-IN"/>
          </a:p>
        </p:txBody>
      </p:sp>
    </p:spTree>
    <p:extLst>
      <p:ext uri="{BB962C8B-B14F-4D97-AF65-F5344CB8AC3E}">
        <p14:creationId xmlns:p14="http://schemas.microsoft.com/office/powerpoint/2010/main" val="2365442300"/>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33.jpeg"/></Relationships>
</file>

<file path=ppt/slides/_rels/slide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4.webp"/><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9C244-61D6-AADB-5EE3-B3E27880253D}"/>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6D18EBB7-CA07-6C0C-D242-974CC1F5B0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755" y="0"/>
            <a:ext cx="9131246" cy="5143500"/>
          </a:xfrm>
        </p:spPr>
      </p:pic>
      <p:pic>
        <p:nvPicPr>
          <p:cNvPr id="11" name="Picture 10">
            <a:extLst>
              <a:ext uri="{FF2B5EF4-FFF2-40B4-BE49-F238E27FC236}">
                <a16:creationId xmlns:a16="http://schemas.microsoft.com/office/drawing/2014/main" id="{17245136-3A5A-C433-ECB7-CFACDF2483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413" y="120142"/>
            <a:ext cx="1552402" cy="1552402"/>
          </a:xfrm>
          <a:prstGeom prst="rect">
            <a:avLst/>
          </a:prstGeom>
        </p:spPr>
      </p:pic>
      <p:sp>
        <p:nvSpPr>
          <p:cNvPr id="12" name="TextBox 11">
            <a:extLst>
              <a:ext uri="{FF2B5EF4-FFF2-40B4-BE49-F238E27FC236}">
                <a16:creationId xmlns:a16="http://schemas.microsoft.com/office/drawing/2014/main" id="{FD82F02D-E2F4-395E-2270-7779EA603E69}"/>
              </a:ext>
            </a:extLst>
          </p:cNvPr>
          <p:cNvSpPr txBox="1"/>
          <p:nvPr/>
        </p:nvSpPr>
        <p:spPr>
          <a:xfrm>
            <a:off x="1781669" y="487845"/>
            <a:ext cx="5632516" cy="600164"/>
          </a:xfrm>
          <a:prstGeom prst="rect">
            <a:avLst/>
          </a:prstGeom>
          <a:noFill/>
        </p:spPr>
        <p:txBody>
          <a:bodyPr wrap="square">
            <a:spAutoFit/>
          </a:bodyPr>
          <a:lstStyle/>
          <a:p>
            <a:r>
              <a:rPr lang="en-IN" sz="3300" b="1" dirty="0">
                <a:solidFill>
                  <a:srgbClr val="FFFF00"/>
                </a:solidFill>
                <a:latin typeface="Times New Roman" panose="02020603050405020304" pitchFamily="18" charset="0"/>
                <a:cs typeface="Times New Roman" panose="02020603050405020304" pitchFamily="18" charset="0"/>
              </a:rPr>
              <a:t>RESUME CHALLENGE #14 </a:t>
            </a:r>
            <a:r>
              <a:rPr lang="en-IN" sz="3000" b="1" dirty="0">
                <a:solidFill>
                  <a:srgbClr val="FFFF00"/>
                </a:solidFill>
                <a:latin typeface="Times New Roman" panose="02020603050405020304" pitchFamily="18" charset="0"/>
                <a:cs typeface="Times New Roman" panose="02020603050405020304" pitchFamily="18" charset="0"/>
              </a:rPr>
              <a:t>  </a:t>
            </a:r>
            <a:endParaRPr lang="en-IN" sz="3000" dirty="0">
              <a:solidFill>
                <a:srgbClr val="FFFF00"/>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00AA47FD-0BFF-7119-A720-2784736616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4185" y="120142"/>
            <a:ext cx="1552402" cy="1552402"/>
          </a:xfrm>
          <a:prstGeom prst="rect">
            <a:avLst/>
          </a:prstGeom>
        </p:spPr>
      </p:pic>
      <p:sp>
        <p:nvSpPr>
          <p:cNvPr id="10" name="TextBox 9">
            <a:extLst>
              <a:ext uri="{FF2B5EF4-FFF2-40B4-BE49-F238E27FC236}">
                <a16:creationId xmlns:a16="http://schemas.microsoft.com/office/drawing/2014/main" id="{D8D3ADF3-CA30-9716-5B42-FECA882CF5C4}"/>
              </a:ext>
            </a:extLst>
          </p:cNvPr>
          <p:cNvSpPr txBox="1"/>
          <p:nvPr/>
        </p:nvSpPr>
        <p:spPr>
          <a:xfrm>
            <a:off x="921544" y="2063110"/>
            <a:ext cx="6883002" cy="1552402"/>
          </a:xfrm>
          <a:prstGeom prst="rect">
            <a:avLst/>
          </a:prstGeom>
          <a:noFill/>
        </p:spPr>
        <p:txBody>
          <a:bodyPr wrap="square">
            <a:spAutoFit/>
          </a:bodyPr>
          <a:lstStyle/>
          <a:p>
            <a:pPr algn="ctr"/>
            <a:r>
              <a:rPr lang="en-US" sz="4600" b="1" u="sng" dirty="0">
                <a:solidFill>
                  <a:schemeClr val="accent4"/>
                </a:solidFill>
                <a:latin typeface="Aharoni" panose="02010803020104030203" pitchFamily="2" charset="-79"/>
                <a:cs typeface="Aharoni" panose="02010803020104030203" pitchFamily="2" charset="-79"/>
              </a:rPr>
              <a:t>Analysis For</a:t>
            </a:r>
            <a:r>
              <a:rPr lang="en-US" sz="4600" b="1" i="0" u="sng" dirty="0">
                <a:solidFill>
                  <a:schemeClr val="accent4"/>
                </a:solidFill>
                <a:effectLst/>
                <a:latin typeface="Aharoni" panose="02010803020104030203" pitchFamily="2" charset="-79"/>
                <a:cs typeface="Aharoni" panose="02010803020104030203" pitchFamily="2" charset="-79"/>
              </a:rPr>
              <a:t> Lio-</a:t>
            </a:r>
            <a:r>
              <a:rPr lang="en-US" sz="4600" b="1" i="0" u="sng" dirty="0" err="1">
                <a:solidFill>
                  <a:schemeClr val="accent4"/>
                </a:solidFill>
                <a:effectLst/>
                <a:latin typeface="Aharoni" panose="02010803020104030203" pitchFamily="2" charset="-79"/>
                <a:cs typeface="Aharoni" panose="02010803020104030203" pitchFamily="2" charset="-79"/>
              </a:rPr>
              <a:t>Jotstar</a:t>
            </a:r>
            <a:r>
              <a:rPr lang="en-US" sz="4600" b="1" i="0" u="sng" dirty="0">
                <a:solidFill>
                  <a:schemeClr val="accent4"/>
                </a:solidFill>
                <a:effectLst/>
                <a:latin typeface="Aharoni" panose="02010803020104030203" pitchFamily="2" charset="-79"/>
                <a:cs typeface="Aharoni" panose="02010803020104030203" pitchFamily="2" charset="-79"/>
              </a:rPr>
              <a:t> Merger</a:t>
            </a:r>
          </a:p>
        </p:txBody>
      </p:sp>
    </p:spTree>
    <p:extLst>
      <p:ext uri="{BB962C8B-B14F-4D97-AF65-F5344CB8AC3E}">
        <p14:creationId xmlns:p14="http://schemas.microsoft.com/office/powerpoint/2010/main" val="737835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1B83B1-8632-2136-89E7-F241603DED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1C2936-10F2-B708-57A4-999C398488DD}"/>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DCA53FCF-34F3-F961-0E8B-320439966BA9}"/>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339A34C5-EDF4-EBD3-B653-544E71BC41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3999" cy="5143500"/>
          </a:xfrm>
          <a:prstGeom prst="rect">
            <a:avLst/>
          </a:prstGeom>
        </p:spPr>
      </p:pic>
      <p:sp>
        <p:nvSpPr>
          <p:cNvPr id="6" name="TextBox 5">
            <a:extLst>
              <a:ext uri="{FF2B5EF4-FFF2-40B4-BE49-F238E27FC236}">
                <a16:creationId xmlns:a16="http://schemas.microsoft.com/office/drawing/2014/main" id="{5182AC2B-4E24-C2A1-77FD-22AA230577EA}"/>
              </a:ext>
            </a:extLst>
          </p:cNvPr>
          <p:cNvSpPr txBox="1"/>
          <p:nvPr/>
        </p:nvSpPr>
        <p:spPr>
          <a:xfrm>
            <a:off x="253696" y="45564"/>
            <a:ext cx="8194250" cy="646331"/>
          </a:xfrm>
          <a:prstGeom prst="rect">
            <a:avLst/>
          </a:prstGeom>
          <a:noFill/>
        </p:spPr>
        <p:txBody>
          <a:bodyPr wrap="square">
            <a:spAutoFit/>
          </a:bodyPr>
          <a:lstStyle/>
          <a:p>
            <a:r>
              <a:rPr lang="en-US" dirty="0">
                <a:solidFill>
                  <a:srgbClr val="FFFF00"/>
                </a:solidFill>
              </a:rPr>
              <a:t>1. What is the total number of users for LioCinema and Jotstar, and how do they compare in terms of growth trends (January–November 2024)? </a:t>
            </a:r>
            <a:endParaRPr lang="en-US" u="sng" dirty="0">
              <a:solidFill>
                <a:srgbClr val="FFFF00"/>
              </a:solidFill>
            </a:endParaRPr>
          </a:p>
        </p:txBody>
      </p:sp>
      <p:pic>
        <p:nvPicPr>
          <p:cNvPr id="11" name="Picture 10">
            <a:extLst>
              <a:ext uri="{FF2B5EF4-FFF2-40B4-BE49-F238E27FC236}">
                <a16:creationId xmlns:a16="http://schemas.microsoft.com/office/drawing/2014/main" id="{B6FA7E13-B5F3-8950-CBEA-9B8F5B462593}"/>
              </a:ext>
            </a:extLst>
          </p:cNvPr>
          <p:cNvPicPr>
            <a:picLocks noChangeAspect="1"/>
          </p:cNvPicPr>
          <p:nvPr/>
        </p:nvPicPr>
        <p:blipFill>
          <a:blip r:embed="rId4"/>
          <a:stretch>
            <a:fillRect/>
          </a:stretch>
        </p:blipFill>
        <p:spPr>
          <a:xfrm>
            <a:off x="253694" y="642079"/>
            <a:ext cx="4485945" cy="2127731"/>
          </a:xfrm>
          <a:prstGeom prst="rect">
            <a:avLst/>
          </a:prstGeom>
        </p:spPr>
      </p:pic>
      <p:pic>
        <p:nvPicPr>
          <p:cNvPr id="13" name="Picture 12">
            <a:extLst>
              <a:ext uri="{FF2B5EF4-FFF2-40B4-BE49-F238E27FC236}">
                <a16:creationId xmlns:a16="http://schemas.microsoft.com/office/drawing/2014/main" id="{B921507A-5343-3FBB-2FBA-EF0A629E6D10}"/>
              </a:ext>
            </a:extLst>
          </p:cNvPr>
          <p:cNvPicPr>
            <a:picLocks noChangeAspect="1"/>
          </p:cNvPicPr>
          <p:nvPr/>
        </p:nvPicPr>
        <p:blipFill>
          <a:blip r:embed="rId5"/>
          <a:stretch>
            <a:fillRect/>
          </a:stretch>
        </p:blipFill>
        <p:spPr>
          <a:xfrm>
            <a:off x="253694" y="2811699"/>
            <a:ext cx="4485945" cy="2289911"/>
          </a:xfrm>
          <a:prstGeom prst="rect">
            <a:avLst/>
          </a:prstGeom>
        </p:spPr>
      </p:pic>
      <p:graphicFrame>
        <p:nvGraphicFramePr>
          <p:cNvPr id="18" name="Table 17">
            <a:extLst>
              <a:ext uri="{FF2B5EF4-FFF2-40B4-BE49-F238E27FC236}">
                <a16:creationId xmlns:a16="http://schemas.microsoft.com/office/drawing/2014/main" id="{7180ABEE-0286-5F3A-8C10-E057E1D24C86}"/>
              </a:ext>
            </a:extLst>
          </p:cNvPr>
          <p:cNvGraphicFramePr>
            <a:graphicFrameLocks noGrp="1"/>
          </p:cNvGraphicFramePr>
          <p:nvPr>
            <p:extLst>
              <p:ext uri="{D42A27DB-BD31-4B8C-83A1-F6EECF244321}">
                <p14:modId xmlns:p14="http://schemas.microsoft.com/office/powerpoint/2010/main" val="3926735757"/>
              </p:ext>
            </p:extLst>
          </p:nvPr>
        </p:nvGraphicFramePr>
        <p:xfrm>
          <a:off x="5011873" y="737459"/>
          <a:ext cx="2771481" cy="4270836"/>
        </p:xfrm>
        <a:graphic>
          <a:graphicData uri="http://schemas.openxmlformats.org/drawingml/2006/table">
            <a:tbl>
              <a:tblPr firstRow="1" bandRow="1">
                <a:tableStyleId>{5C22544A-7EE6-4342-B048-85BDC9FD1C3A}</a:tableStyleId>
              </a:tblPr>
              <a:tblGrid>
                <a:gridCol w="923827">
                  <a:extLst>
                    <a:ext uri="{9D8B030D-6E8A-4147-A177-3AD203B41FA5}">
                      <a16:colId xmlns:a16="http://schemas.microsoft.com/office/drawing/2014/main" val="626173446"/>
                    </a:ext>
                  </a:extLst>
                </a:gridCol>
                <a:gridCol w="923827">
                  <a:extLst>
                    <a:ext uri="{9D8B030D-6E8A-4147-A177-3AD203B41FA5}">
                      <a16:colId xmlns:a16="http://schemas.microsoft.com/office/drawing/2014/main" val="2493201170"/>
                    </a:ext>
                  </a:extLst>
                </a:gridCol>
                <a:gridCol w="923827">
                  <a:extLst>
                    <a:ext uri="{9D8B030D-6E8A-4147-A177-3AD203B41FA5}">
                      <a16:colId xmlns:a16="http://schemas.microsoft.com/office/drawing/2014/main" val="2417541813"/>
                    </a:ext>
                  </a:extLst>
                </a:gridCol>
              </a:tblGrid>
              <a:tr h="543312">
                <a:tc>
                  <a:txBody>
                    <a:bodyPr/>
                    <a:lstStyle/>
                    <a:p>
                      <a:r>
                        <a:rPr lang="en-IN" sz="1300" b="1"/>
                        <a:t>Month</a:t>
                      </a:r>
                      <a:endParaRPr lang="en-IN" sz="1300" dirty="0"/>
                    </a:p>
                  </a:txBody>
                  <a:tcPr marL="68580" marR="68580" marT="34290" marB="34290" anchor="ctr"/>
                </a:tc>
                <a:tc>
                  <a:txBody>
                    <a:bodyPr/>
                    <a:lstStyle/>
                    <a:p>
                      <a:r>
                        <a:rPr lang="en-IN" sz="1300" b="1" dirty="0"/>
                        <a:t>LioCinema Growth</a:t>
                      </a:r>
                      <a:endParaRPr lang="en-IN" sz="1300" dirty="0"/>
                    </a:p>
                  </a:txBody>
                  <a:tcPr marL="68580" marR="68580" marT="34290" marB="34290" anchor="ctr"/>
                </a:tc>
                <a:tc>
                  <a:txBody>
                    <a:bodyPr/>
                    <a:lstStyle/>
                    <a:p>
                      <a:r>
                        <a:rPr lang="en-IN" sz="1300" b="1" dirty="0" err="1"/>
                        <a:t>Jotstar</a:t>
                      </a:r>
                      <a:r>
                        <a:rPr lang="en-IN" sz="1300" b="1" dirty="0"/>
                        <a:t> Growth</a:t>
                      </a:r>
                      <a:endParaRPr lang="en-IN" sz="1300" dirty="0"/>
                    </a:p>
                  </a:txBody>
                  <a:tcPr marL="68580" marR="68580" marT="34290" marB="34290" anchor="ctr"/>
                </a:tc>
                <a:extLst>
                  <a:ext uri="{0D108BD9-81ED-4DB2-BD59-A6C34878D82A}">
                    <a16:rowId xmlns:a16="http://schemas.microsoft.com/office/drawing/2014/main" val="1445115092"/>
                  </a:ext>
                </a:extLst>
              </a:tr>
              <a:tr h="310464">
                <a:tc>
                  <a:txBody>
                    <a:bodyPr/>
                    <a:lstStyle/>
                    <a:p>
                      <a:r>
                        <a:rPr lang="en-IN" sz="1300"/>
                        <a:t>Jan</a:t>
                      </a:r>
                    </a:p>
                  </a:txBody>
                  <a:tcPr marL="68580" marR="68580" marT="34290" marB="34290" anchor="ctr"/>
                </a:tc>
                <a:tc>
                  <a:txBody>
                    <a:bodyPr/>
                    <a:lstStyle/>
                    <a:p>
                      <a:r>
                        <a:rPr lang="en-IN" sz="1300"/>
                        <a:t>6,758</a:t>
                      </a:r>
                    </a:p>
                  </a:txBody>
                  <a:tcPr marL="68580" marR="68580" marT="34290" marB="34290" anchor="ctr"/>
                </a:tc>
                <a:tc>
                  <a:txBody>
                    <a:bodyPr/>
                    <a:lstStyle/>
                    <a:p>
                      <a:r>
                        <a:rPr lang="en-IN" sz="1300" dirty="0"/>
                        <a:t>3,934</a:t>
                      </a:r>
                    </a:p>
                  </a:txBody>
                  <a:tcPr marL="68580" marR="68580" marT="34290" marB="34290" anchor="ctr"/>
                </a:tc>
                <a:extLst>
                  <a:ext uri="{0D108BD9-81ED-4DB2-BD59-A6C34878D82A}">
                    <a16:rowId xmlns:a16="http://schemas.microsoft.com/office/drawing/2014/main" val="388487214"/>
                  </a:ext>
                </a:extLst>
              </a:tr>
              <a:tr h="310464">
                <a:tc>
                  <a:txBody>
                    <a:bodyPr/>
                    <a:lstStyle/>
                    <a:p>
                      <a:r>
                        <a:rPr lang="en-IN" sz="1300"/>
                        <a:t>Feb</a:t>
                      </a:r>
                    </a:p>
                  </a:txBody>
                  <a:tcPr marL="68580" marR="68580" marT="34290" marB="34290" anchor="ctr"/>
                </a:tc>
                <a:tc>
                  <a:txBody>
                    <a:bodyPr/>
                    <a:lstStyle/>
                    <a:p>
                      <a:r>
                        <a:rPr lang="en-IN" sz="1300"/>
                        <a:t>7,404</a:t>
                      </a:r>
                    </a:p>
                  </a:txBody>
                  <a:tcPr marL="68580" marR="68580" marT="34290" marB="34290" anchor="ctr"/>
                </a:tc>
                <a:tc>
                  <a:txBody>
                    <a:bodyPr/>
                    <a:lstStyle/>
                    <a:p>
                      <a:r>
                        <a:rPr lang="en-IN" sz="1300" dirty="0"/>
                        <a:t>3,939</a:t>
                      </a:r>
                    </a:p>
                  </a:txBody>
                  <a:tcPr marL="68580" marR="68580" marT="34290" marB="34290" anchor="ctr"/>
                </a:tc>
                <a:extLst>
                  <a:ext uri="{0D108BD9-81ED-4DB2-BD59-A6C34878D82A}">
                    <a16:rowId xmlns:a16="http://schemas.microsoft.com/office/drawing/2014/main" val="1682104173"/>
                  </a:ext>
                </a:extLst>
              </a:tr>
              <a:tr h="310464">
                <a:tc>
                  <a:txBody>
                    <a:bodyPr/>
                    <a:lstStyle/>
                    <a:p>
                      <a:r>
                        <a:rPr lang="en-IN" sz="1300"/>
                        <a:t>Mar</a:t>
                      </a:r>
                    </a:p>
                  </a:txBody>
                  <a:tcPr marL="68580" marR="68580" marT="34290" marB="34290" anchor="ctr"/>
                </a:tc>
                <a:tc>
                  <a:txBody>
                    <a:bodyPr/>
                    <a:lstStyle/>
                    <a:p>
                      <a:r>
                        <a:rPr lang="en-IN" sz="1300"/>
                        <a:t>8,397</a:t>
                      </a:r>
                    </a:p>
                  </a:txBody>
                  <a:tcPr marL="68580" marR="68580" marT="34290" marB="34290" anchor="ctr"/>
                </a:tc>
                <a:tc>
                  <a:txBody>
                    <a:bodyPr/>
                    <a:lstStyle/>
                    <a:p>
                      <a:r>
                        <a:rPr lang="en-IN" sz="1300"/>
                        <a:t>3,954</a:t>
                      </a:r>
                      <a:endParaRPr lang="en-IN" sz="1300" dirty="0"/>
                    </a:p>
                  </a:txBody>
                  <a:tcPr marL="68580" marR="68580" marT="34290" marB="34290" anchor="ctr"/>
                </a:tc>
                <a:extLst>
                  <a:ext uri="{0D108BD9-81ED-4DB2-BD59-A6C34878D82A}">
                    <a16:rowId xmlns:a16="http://schemas.microsoft.com/office/drawing/2014/main" val="2287175569"/>
                  </a:ext>
                </a:extLst>
              </a:tr>
              <a:tr h="310464">
                <a:tc>
                  <a:txBody>
                    <a:bodyPr/>
                    <a:lstStyle/>
                    <a:p>
                      <a:r>
                        <a:rPr lang="en-IN" sz="1300"/>
                        <a:t>Apr</a:t>
                      </a:r>
                      <a:endParaRPr lang="en-IN" sz="1300" dirty="0"/>
                    </a:p>
                  </a:txBody>
                  <a:tcPr marL="68580" marR="68580" marT="34290" marB="34290" anchor="ctr"/>
                </a:tc>
                <a:tc>
                  <a:txBody>
                    <a:bodyPr/>
                    <a:lstStyle/>
                    <a:p>
                      <a:r>
                        <a:rPr lang="en-IN" sz="1300"/>
                        <a:t>9,759</a:t>
                      </a:r>
                    </a:p>
                  </a:txBody>
                  <a:tcPr marL="68580" marR="68580" marT="34290" marB="34290" anchor="ctr"/>
                </a:tc>
                <a:tc>
                  <a:txBody>
                    <a:bodyPr/>
                    <a:lstStyle/>
                    <a:p>
                      <a:r>
                        <a:rPr lang="en-IN" sz="1300"/>
                        <a:t>3,984</a:t>
                      </a:r>
                    </a:p>
                  </a:txBody>
                  <a:tcPr marL="68580" marR="68580" marT="34290" marB="34290" anchor="ctr"/>
                </a:tc>
                <a:extLst>
                  <a:ext uri="{0D108BD9-81ED-4DB2-BD59-A6C34878D82A}">
                    <a16:rowId xmlns:a16="http://schemas.microsoft.com/office/drawing/2014/main" val="1000123920"/>
                  </a:ext>
                </a:extLst>
              </a:tr>
              <a:tr h="310464">
                <a:tc>
                  <a:txBody>
                    <a:bodyPr/>
                    <a:lstStyle/>
                    <a:p>
                      <a:r>
                        <a:rPr lang="en-IN" sz="1300" dirty="0"/>
                        <a:t>May</a:t>
                      </a:r>
                    </a:p>
                  </a:txBody>
                  <a:tcPr marL="68580" marR="68580" marT="34290" marB="34290" anchor="ctr"/>
                </a:tc>
                <a:tc>
                  <a:txBody>
                    <a:bodyPr/>
                    <a:lstStyle/>
                    <a:p>
                      <a:r>
                        <a:rPr lang="en-IN" sz="1300"/>
                        <a:t>11,977</a:t>
                      </a:r>
                    </a:p>
                  </a:txBody>
                  <a:tcPr marL="68580" marR="68580" marT="34290" marB="34290" anchor="ctr"/>
                </a:tc>
                <a:tc>
                  <a:txBody>
                    <a:bodyPr/>
                    <a:lstStyle/>
                    <a:p>
                      <a:r>
                        <a:rPr lang="en-IN" sz="1300"/>
                        <a:t>3,998</a:t>
                      </a:r>
                    </a:p>
                  </a:txBody>
                  <a:tcPr marL="68580" marR="68580" marT="34290" marB="34290" anchor="ctr"/>
                </a:tc>
                <a:extLst>
                  <a:ext uri="{0D108BD9-81ED-4DB2-BD59-A6C34878D82A}">
                    <a16:rowId xmlns:a16="http://schemas.microsoft.com/office/drawing/2014/main" val="314728651"/>
                  </a:ext>
                </a:extLst>
              </a:tr>
              <a:tr h="310464">
                <a:tc>
                  <a:txBody>
                    <a:bodyPr/>
                    <a:lstStyle/>
                    <a:p>
                      <a:r>
                        <a:rPr lang="en-IN" sz="1300"/>
                        <a:t>Jun</a:t>
                      </a:r>
                    </a:p>
                  </a:txBody>
                  <a:tcPr marL="68580" marR="68580" marT="34290" marB="34290" anchor="ctr"/>
                </a:tc>
                <a:tc>
                  <a:txBody>
                    <a:bodyPr/>
                    <a:lstStyle/>
                    <a:p>
                      <a:r>
                        <a:rPr lang="en-IN" sz="1300"/>
                        <a:t>13,768</a:t>
                      </a:r>
                    </a:p>
                  </a:txBody>
                  <a:tcPr marL="68580" marR="68580" marT="34290" marB="34290" anchor="ctr"/>
                </a:tc>
                <a:tc>
                  <a:txBody>
                    <a:bodyPr/>
                    <a:lstStyle/>
                    <a:p>
                      <a:r>
                        <a:rPr lang="en-IN" sz="1300"/>
                        <a:t>4,020</a:t>
                      </a:r>
                    </a:p>
                  </a:txBody>
                  <a:tcPr marL="68580" marR="68580" marT="34290" marB="34290" anchor="ctr"/>
                </a:tc>
                <a:extLst>
                  <a:ext uri="{0D108BD9-81ED-4DB2-BD59-A6C34878D82A}">
                    <a16:rowId xmlns:a16="http://schemas.microsoft.com/office/drawing/2014/main" val="946914358"/>
                  </a:ext>
                </a:extLst>
              </a:tr>
              <a:tr h="310464">
                <a:tc>
                  <a:txBody>
                    <a:bodyPr/>
                    <a:lstStyle/>
                    <a:p>
                      <a:r>
                        <a:rPr lang="en-IN" sz="1300"/>
                        <a:t>Jul</a:t>
                      </a:r>
                    </a:p>
                  </a:txBody>
                  <a:tcPr marL="68580" marR="68580" marT="34290" marB="34290" anchor="ctr"/>
                </a:tc>
                <a:tc>
                  <a:txBody>
                    <a:bodyPr/>
                    <a:lstStyle/>
                    <a:p>
                      <a:r>
                        <a:rPr lang="en-IN" sz="1300"/>
                        <a:t>16,161</a:t>
                      </a:r>
                    </a:p>
                  </a:txBody>
                  <a:tcPr marL="68580" marR="68580" marT="34290" marB="34290" anchor="ctr"/>
                </a:tc>
                <a:tc>
                  <a:txBody>
                    <a:bodyPr/>
                    <a:lstStyle/>
                    <a:p>
                      <a:r>
                        <a:rPr lang="en-IN" sz="1300"/>
                        <a:t>4,067</a:t>
                      </a:r>
                    </a:p>
                  </a:txBody>
                  <a:tcPr marL="68580" marR="68580" marT="34290" marB="34290" anchor="ctr"/>
                </a:tc>
                <a:extLst>
                  <a:ext uri="{0D108BD9-81ED-4DB2-BD59-A6C34878D82A}">
                    <a16:rowId xmlns:a16="http://schemas.microsoft.com/office/drawing/2014/main" val="1415747943"/>
                  </a:ext>
                </a:extLst>
              </a:tr>
              <a:tr h="310464">
                <a:tc>
                  <a:txBody>
                    <a:bodyPr/>
                    <a:lstStyle/>
                    <a:p>
                      <a:r>
                        <a:rPr lang="en-IN" sz="1300"/>
                        <a:t>Aug</a:t>
                      </a:r>
                    </a:p>
                  </a:txBody>
                  <a:tcPr marL="68580" marR="68580" marT="34290" marB="34290" anchor="ctr"/>
                </a:tc>
                <a:tc>
                  <a:txBody>
                    <a:bodyPr/>
                    <a:lstStyle/>
                    <a:p>
                      <a:r>
                        <a:rPr lang="en-IN" sz="1300"/>
                        <a:t>19,247</a:t>
                      </a:r>
                    </a:p>
                  </a:txBody>
                  <a:tcPr marL="68580" marR="68580" marT="34290" marB="34290" anchor="ctr"/>
                </a:tc>
                <a:tc>
                  <a:txBody>
                    <a:bodyPr/>
                    <a:lstStyle/>
                    <a:p>
                      <a:r>
                        <a:rPr lang="en-IN" sz="1300" dirty="0"/>
                        <a:t>4,103</a:t>
                      </a:r>
                    </a:p>
                  </a:txBody>
                  <a:tcPr marL="68580" marR="68580" marT="34290" marB="34290" anchor="ctr"/>
                </a:tc>
                <a:extLst>
                  <a:ext uri="{0D108BD9-81ED-4DB2-BD59-A6C34878D82A}">
                    <a16:rowId xmlns:a16="http://schemas.microsoft.com/office/drawing/2014/main" val="1599954937"/>
                  </a:ext>
                </a:extLst>
              </a:tr>
              <a:tr h="310464">
                <a:tc>
                  <a:txBody>
                    <a:bodyPr/>
                    <a:lstStyle/>
                    <a:p>
                      <a:r>
                        <a:rPr lang="en-IN" sz="1300"/>
                        <a:t>Sep</a:t>
                      </a:r>
                    </a:p>
                  </a:txBody>
                  <a:tcPr marL="68580" marR="68580" marT="34290" marB="34290" anchor="ctr"/>
                </a:tc>
                <a:tc>
                  <a:txBody>
                    <a:bodyPr/>
                    <a:lstStyle/>
                    <a:p>
                      <a:r>
                        <a:rPr lang="en-IN" sz="1300"/>
                        <a:t>23,873</a:t>
                      </a:r>
                      <a:endParaRPr lang="en-IN" sz="1300" dirty="0"/>
                    </a:p>
                  </a:txBody>
                  <a:tcPr marL="68580" marR="68580" marT="34290" marB="34290" anchor="ctr"/>
                </a:tc>
                <a:tc>
                  <a:txBody>
                    <a:bodyPr/>
                    <a:lstStyle/>
                    <a:p>
                      <a:r>
                        <a:rPr lang="en-IN" sz="1300"/>
                        <a:t>4,163</a:t>
                      </a:r>
                    </a:p>
                  </a:txBody>
                  <a:tcPr marL="68580" marR="68580" marT="34290" marB="34290" anchor="ctr"/>
                </a:tc>
                <a:extLst>
                  <a:ext uri="{0D108BD9-81ED-4DB2-BD59-A6C34878D82A}">
                    <a16:rowId xmlns:a16="http://schemas.microsoft.com/office/drawing/2014/main" val="316279398"/>
                  </a:ext>
                </a:extLst>
              </a:tr>
              <a:tr h="310464">
                <a:tc>
                  <a:txBody>
                    <a:bodyPr/>
                    <a:lstStyle/>
                    <a:p>
                      <a:r>
                        <a:rPr lang="en-IN" sz="1300"/>
                        <a:t>Oct</a:t>
                      </a:r>
                    </a:p>
                  </a:txBody>
                  <a:tcPr marL="68580" marR="68580" marT="34290" marB="34290" anchor="ctr"/>
                </a:tc>
                <a:tc>
                  <a:txBody>
                    <a:bodyPr/>
                    <a:lstStyle/>
                    <a:p>
                      <a:r>
                        <a:rPr lang="en-IN" sz="1300"/>
                        <a:t>29,105</a:t>
                      </a:r>
                    </a:p>
                  </a:txBody>
                  <a:tcPr marL="68580" marR="68580" marT="34290" marB="34290" anchor="ctr"/>
                </a:tc>
                <a:tc>
                  <a:txBody>
                    <a:bodyPr/>
                    <a:lstStyle/>
                    <a:p>
                      <a:r>
                        <a:rPr lang="en-IN" sz="1300"/>
                        <a:t>4,196</a:t>
                      </a:r>
                      <a:endParaRPr lang="en-IN" sz="1300" dirty="0"/>
                    </a:p>
                  </a:txBody>
                  <a:tcPr marL="68580" marR="68580" marT="34290" marB="34290" anchor="ctr"/>
                </a:tc>
                <a:extLst>
                  <a:ext uri="{0D108BD9-81ED-4DB2-BD59-A6C34878D82A}">
                    <a16:rowId xmlns:a16="http://schemas.microsoft.com/office/drawing/2014/main" val="4206409606"/>
                  </a:ext>
                </a:extLst>
              </a:tr>
              <a:tr h="310464">
                <a:tc>
                  <a:txBody>
                    <a:bodyPr/>
                    <a:lstStyle/>
                    <a:p>
                      <a:r>
                        <a:rPr lang="en-IN" sz="1300" dirty="0"/>
                        <a:t>Nov</a:t>
                      </a:r>
                    </a:p>
                  </a:txBody>
                  <a:tcPr marL="68580" marR="68580" marT="34290" marB="34290" anchor="ctr"/>
                </a:tc>
                <a:tc>
                  <a:txBody>
                    <a:bodyPr/>
                    <a:lstStyle/>
                    <a:p>
                      <a:r>
                        <a:rPr lang="en-IN" sz="1300" dirty="0"/>
                        <a:t>36,997</a:t>
                      </a:r>
                    </a:p>
                  </a:txBody>
                  <a:tcPr marL="68580" marR="68580" marT="34290" marB="34290" anchor="ctr"/>
                </a:tc>
                <a:tc>
                  <a:txBody>
                    <a:bodyPr/>
                    <a:lstStyle/>
                    <a:p>
                      <a:r>
                        <a:rPr lang="en-IN" sz="1300" dirty="0"/>
                        <a:t>4,262</a:t>
                      </a:r>
                    </a:p>
                  </a:txBody>
                  <a:tcPr marL="68580" marR="68580" marT="34290" marB="34290" anchor="ctr"/>
                </a:tc>
                <a:extLst>
                  <a:ext uri="{0D108BD9-81ED-4DB2-BD59-A6C34878D82A}">
                    <a16:rowId xmlns:a16="http://schemas.microsoft.com/office/drawing/2014/main" val="904519882"/>
                  </a:ext>
                </a:extLst>
              </a:tr>
              <a:tr h="310464">
                <a:tc>
                  <a:txBody>
                    <a:bodyPr/>
                    <a:lstStyle/>
                    <a:p>
                      <a:r>
                        <a:rPr lang="en-IN" sz="1300" b="1" dirty="0"/>
                        <a:t>Total User</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1" dirty="0"/>
                        <a:t>1,83,446</a:t>
                      </a:r>
                    </a:p>
                  </a:txBody>
                  <a:tcPr marL="68580" marR="68580" marT="34290" marB="34290" anchor="ctr"/>
                </a:tc>
                <a:tc>
                  <a:txBody>
                    <a:bodyPr/>
                    <a:lstStyle/>
                    <a:p>
                      <a:r>
                        <a:rPr lang="en-IN" sz="1600" b="1" dirty="0"/>
                        <a:t>44,620</a:t>
                      </a:r>
                    </a:p>
                  </a:txBody>
                  <a:tcPr marL="68580" marR="68580" marT="34290" marB="34290" anchor="ctr"/>
                </a:tc>
                <a:extLst>
                  <a:ext uri="{0D108BD9-81ED-4DB2-BD59-A6C34878D82A}">
                    <a16:rowId xmlns:a16="http://schemas.microsoft.com/office/drawing/2014/main" val="3882564465"/>
                  </a:ext>
                </a:extLst>
              </a:tr>
            </a:tbl>
          </a:graphicData>
        </a:graphic>
      </p:graphicFrame>
    </p:spTree>
    <p:extLst>
      <p:ext uri="{BB962C8B-B14F-4D97-AF65-F5344CB8AC3E}">
        <p14:creationId xmlns:p14="http://schemas.microsoft.com/office/powerpoint/2010/main" val="4067517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5D3B0-334C-89C3-F370-D748A7199B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17C300-B0E0-07BC-A5DA-43A2A567A78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F77CDB1-EE72-9A48-98AA-C7AAEA39411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26426380-53C5-B42B-92EE-F6428DBF6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
            <a:ext cx="9144000" cy="5143500"/>
          </a:xfrm>
          <a:prstGeom prst="rect">
            <a:avLst/>
          </a:prstGeom>
        </p:spPr>
      </p:pic>
      <p:sp>
        <p:nvSpPr>
          <p:cNvPr id="6" name="TextBox 5">
            <a:extLst>
              <a:ext uri="{FF2B5EF4-FFF2-40B4-BE49-F238E27FC236}">
                <a16:creationId xmlns:a16="http://schemas.microsoft.com/office/drawing/2014/main" id="{B9F5DCE7-5519-30F0-EDEC-FC1A74AFE9FD}"/>
              </a:ext>
            </a:extLst>
          </p:cNvPr>
          <p:cNvSpPr txBox="1"/>
          <p:nvPr/>
        </p:nvSpPr>
        <p:spPr>
          <a:xfrm>
            <a:off x="319779" y="24685"/>
            <a:ext cx="7681221" cy="584775"/>
          </a:xfrm>
          <a:prstGeom prst="rect">
            <a:avLst/>
          </a:prstGeom>
          <a:noFill/>
        </p:spPr>
        <p:txBody>
          <a:bodyPr wrap="square">
            <a:spAutoFit/>
          </a:bodyPr>
          <a:lstStyle/>
          <a:p>
            <a:r>
              <a:rPr lang="en-US" sz="1600" dirty="0">
                <a:solidFill>
                  <a:schemeClr val="accent4">
                    <a:lumMod val="20000"/>
                    <a:lumOff val="80000"/>
                  </a:schemeClr>
                </a:solidFill>
              </a:rPr>
              <a:t>2. What is the total number of contents available on LioCinema vs. Jotstar? How do they differ in terms of language and content type? </a:t>
            </a:r>
            <a:endParaRPr lang="en-US" sz="1600" u="sng" dirty="0">
              <a:solidFill>
                <a:schemeClr val="accent4">
                  <a:lumMod val="20000"/>
                  <a:lumOff val="80000"/>
                </a:schemeClr>
              </a:solidFill>
            </a:endParaRPr>
          </a:p>
        </p:txBody>
      </p:sp>
      <p:graphicFrame>
        <p:nvGraphicFramePr>
          <p:cNvPr id="4" name="Table 3">
            <a:extLst>
              <a:ext uri="{FF2B5EF4-FFF2-40B4-BE49-F238E27FC236}">
                <a16:creationId xmlns:a16="http://schemas.microsoft.com/office/drawing/2014/main" id="{1ECAF599-6D46-6865-A008-7C4882FDA41A}"/>
              </a:ext>
            </a:extLst>
          </p:cNvPr>
          <p:cNvGraphicFramePr>
            <a:graphicFrameLocks noGrp="1"/>
          </p:cNvGraphicFramePr>
          <p:nvPr>
            <p:extLst>
              <p:ext uri="{D42A27DB-BD31-4B8C-83A1-F6EECF244321}">
                <p14:modId xmlns:p14="http://schemas.microsoft.com/office/powerpoint/2010/main" val="2699725239"/>
              </p:ext>
            </p:extLst>
          </p:nvPr>
        </p:nvGraphicFramePr>
        <p:xfrm>
          <a:off x="6825466" y="1166214"/>
          <a:ext cx="2118869" cy="936489"/>
        </p:xfrm>
        <a:graphic>
          <a:graphicData uri="http://schemas.openxmlformats.org/drawingml/2006/table">
            <a:tbl>
              <a:tblPr firstRow="1" bandRow="1">
                <a:tableStyleId>{16D9F66E-5EB9-4882-86FB-DCBF35E3C3E4}</a:tableStyleId>
              </a:tblPr>
              <a:tblGrid>
                <a:gridCol w="949643">
                  <a:extLst>
                    <a:ext uri="{9D8B030D-6E8A-4147-A177-3AD203B41FA5}">
                      <a16:colId xmlns:a16="http://schemas.microsoft.com/office/drawing/2014/main" val="1203447897"/>
                    </a:ext>
                  </a:extLst>
                </a:gridCol>
                <a:gridCol w="1169226">
                  <a:extLst>
                    <a:ext uri="{9D8B030D-6E8A-4147-A177-3AD203B41FA5}">
                      <a16:colId xmlns:a16="http://schemas.microsoft.com/office/drawing/2014/main" val="3606900344"/>
                    </a:ext>
                  </a:extLst>
                </a:gridCol>
              </a:tblGrid>
              <a:tr h="342129">
                <a:tc>
                  <a:txBody>
                    <a:bodyPr/>
                    <a:lstStyle/>
                    <a:p>
                      <a:r>
                        <a:rPr lang="en-IN" dirty="0"/>
                        <a:t>Platform</a:t>
                      </a:r>
                    </a:p>
                  </a:txBody>
                  <a:tcPr anchor="ctr"/>
                </a:tc>
                <a:tc>
                  <a:txBody>
                    <a:bodyPr/>
                    <a:lstStyle/>
                    <a:p>
                      <a:r>
                        <a:rPr lang="en-IN" dirty="0"/>
                        <a:t>Total Content</a:t>
                      </a:r>
                    </a:p>
                  </a:txBody>
                  <a:tcPr anchor="ctr"/>
                </a:tc>
                <a:extLst>
                  <a:ext uri="{0D108BD9-81ED-4DB2-BD59-A6C34878D82A}">
                    <a16:rowId xmlns:a16="http://schemas.microsoft.com/office/drawing/2014/main" val="3867020377"/>
                  </a:ext>
                </a:extLst>
              </a:tr>
              <a:tr h="257738">
                <a:tc>
                  <a:txBody>
                    <a:bodyPr/>
                    <a:lstStyle/>
                    <a:p>
                      <a:r>
                        <a:rPr lang="en-IN" dirty="0" err="1"/>
                        <a:t>Jotstar</a:t>
                      </a:r>
                      <a:endParaRPr lang="en-IN" dirty="0"/>
                    </a:p>
                  </a:txBody>
                  <a:tcPr anchor="ctr"/>
                </a:tc>
                <a:tc>
                  <a:txBody>
                    <a:bodyPr/>
                    <a:lstStyle/>
                    <a:p>
                      <a:r>
                        <a:rPr lang="en-IN" dirty="0"/>
                        <a:t>2360</a:t>
                      </a:r>
                    </a:p>
                  </a:txBody>
                  <a:tcPr anchor="ctr"/>
                </a:tc>
                <a:extLst>
                  <a:ext uri="{0D108BD9-81ED-4DB2-BD59-A6C34878D82A}">
                    <a16:rowId xmlns:a16="http://schemas.microsoft.com/office/drawing/2014/main" val="1357480125"/>
                  </a:ext>
                </a:extLst>
              </a:tr>
              <a:tr h="257738">
                <a:tc>
                  <a:txBody>
                    <a:bodyPr/>
                    <a:lstStyle/>
                    <a:p>
                      <a:r>
                        <a:rPr lang="en-IN" dirty="0"/>
                        <a:t>LioCinema</a:t>
                      </a:r>
                    </a:p>
                  </a:txBody>
                  <a:tcPr anchor="ctr"/>
                </a:tc>
                <a:tc>
                  <a:txBody>
                    <a:bodyPr/>
                    <a:lstStyle/>
                    <a:p>
                      <a:r>
                        <a:rPr lang="en-IN" dirty="0"/>
                        <a:t>1250</a:t>
                      </a:r>
                    </a:p>
                  </a:txBody>
                  <a:tcPr anchor="ctr"/>
                </a:tc>
                <a:extLst>
                  <a:ext uri="{0D108BD9-81ED-4DB2-BD59-A6C34878D82A}">
                    <a16:rowId xmlns:a16="http://schemas.microsoft.com/office/drawing/2014/main" val="2198327068"/>
                  </a:ext>
                </a:extLst>
              </a:tr>
            </a:tbl>
          </a:graphicData>
        </a:graphic>
      </p:graphicFrame>
      <p:pic>
        <p:nvPicPr>
          <p:cNvPr id="15" name="Picture 14">
            <a:extLst>
              <a:ext uri="{FF2B5EF4-FFF2-40B4-BE49-F238E27FC236}">
                <a16:creationId xmlns:a16="http://schemas.microsoft.com/office/drawing/2014/main" id="{64A39CDC-332E-7C73-EE52-1A72B2255CB8}"/>
              </a:ext>
            </a:extLst>
          </p:cNvPr>
          <p:cNvPicPr>
            <a:picLocks noChangeAspect="1"/>
          </p:cNvPicPr>
          <p:nvPr/>
        </p:nvPicPr>
        <p:blipFill>
          <a:blip r:embed="rId3"/>
          <a:stretch>
            <a:fillRect/>
          </a:stretch>
        </p:blipFill>
        <p:spPr>
          <a:xfrm>
            <a:off x="3478280" y="609460"/>
            <a:ext cx="3147523" cy="2526646"/>
          </a:xfrm>
          <a:prstGeom prst="rect">
            <a:avLst/>
          </a:prstGeom>
        </p:spPr>
      </p:pic>
      <p:pic>
        <p:nvPicPr>
          <p:cNvPr id="17" name="Picture 16">
            <a:extLst>
              <a:ext uri="{FF2B5EF4-FFF2-40B4-BE49-F238E27FC236}">
                <a16:creationId xmlns:a16="http://schemas.microsoft.com/office/drawing/2014/main" id="{1C16DFAD-B5A4-B490-4C8C-9E002D59C6CE}"/>
              </a:ext>
            </a:extLst>
          </p:cNvPr>
          <p:cNvPicPr>
            <a:picLocks noChangeAspect="1"/>
          </p:cNvPicPr>
          <p:nvPr/>
        </p:nvPicPr>
        <p:blipFill>
          <a:blip r:embed="rId4"/>
          <a:stretch>
            <a:fillRect/>
          </a:stretch>
        </p:blipFill>
        <p:spPr>
          <a:xfrm>
            <a:off x="319778" y="609460"/>
            <a:ext cx="3158502" cy="2535429"/>
          </a:xfrm>
          <a:prstGeom prst="rect">
            <a:avLst/>
          </a:prstGeom>
        </p:spPr>
      </p:pic>
      <p:pic>
        <p:nvPicPr>
          <p:cNvPr id="19" name="Picture 18">
            <a:extLst>
              <a:ext uri="{FF2B5EF4-FFF2-40B4-BE49-F238E27FC236}">
                <a16:creationId xmlns:a16="http://schemas.microsoft.com/office/drawing/2014/main" id="{1DFD5566-0FDC-3CFE-A8AC-7B4867E7EC47}"/>
              </a:ext>
            </a:extLst>
          </p:cNvPr>
          <p:cNvPicPr>
            <a:picLocks noChangeAspect="1"/>
          </p:cNvPicPr>
          <p:nvPr/>
        </p:nvPicPr>
        <p:blipFill>
          <a:blip r:embed="rId5"/>
          <a:stretch>
            <a:fillRect/>
          </a:stretch>
        </p:blipFill>
        <p:spPr>
          <a:xfrm>
            <a:off x="3467301" y="3139326"/>
            <a:ext cx="3158502" cy="2004171"/>
          </a:xfrm>
          <a:prstGeom prst="rect">
            <a:avLst/>
          </a:prstGeom>
        </p:spPr>
      </p:pic>
      <p:pic>
        <p:nvPicPr>
          <p:cNvPr id="21" name="Picture 20">
            <a:extLst>
              <a:ext uri="{FF2B5EF4-FFF2-40B4-BE49-F238E27FC236}">
                <a16:creationId xmlns:a16="http://schemas.microsoft.com/office/drawing/2014/main" id="{B11FB11F-E8F6-AE3D-58A8-C48F5233DBCB}"/>
              </a:ext>
            </a:extLst>
          </p:cNvPr>
          <p:cNvPicPr>
            <a:picLocks noChangeAspect="1"/>
          </p:cNvPicPr>
          <p:nvPr/>
        </p:nvPicPr>
        <p:blipFill>
          <a:blip r:embed="rId6"/>
          <a:stretch>
            <a:fillRect/>
          </a:stretch>
        </p:blipFill>
        <p:spPr>
          <a:xfrm>
            <a:off x="319779" y="3145475"/>
            <a:ext cx="3147522" cy="1998022"/>
          </a:xfrm>
          <a:prstGeom prst="rect">
            <a:avLst/>
          </a:prstGeom>
        </p:spPr>
      </p:pic>
      <p:sp>
        <p:nvSpPr>
          <p:cNvPr id="23" name="TextBox 22">
            <a:extLst>
              <a:ext uri="{FF2B5EF4-FFF2-40B4-BE49-F238E27FC236}">
                <a16:creationId xmlns:a16="http://schemas.microsoft.com/office/drawing/2014/main" id="{B6D10460-6691-A635-3FFA-9AE352E1999E}"/>
              </a:ext>
            </a:extLst>
          </p:cNvPr>
          <p:cNvSpPr txBox="1"/>
          <p:nvPr/>
        </p:nvSpPr>
        <p:spPr>
          <a:xfrm>
            <a:off x="6825467" y="2215634"/>
            <a:ext cx="2118869" cy="2769989"/>
          </a:xfrm>
          <a:prstGeom prst="rect">
            <a:avLst/>
          </a:prstGeom>
          <a:noFill/>
        </p:spPr>
        <p:txBody>
          <a:bodyPr wrap="square">
            <a:spAutoFit/>
          </a:bodyPr>
          <a:lstStyle/>
          <a:p>
            <a:pPr algn="ctr"/>
            <a:endParaRPr lang="en-US" sz="700" b="1" dirty="0"/>
          </a:p>
          <a:p>
            <a:pPr algn="ctr"/>
            <a:r>
              <a:rPr lang="en-US" sz="1600" b="1" dirty="0">
                <a:latin typeface="Arial" panose="020B0604020202020204" pitchFamily="34" charset="0"/>
                <a:cs typeface="Arial" panose="020B0604020202020204" pitchFamily="34" charset="0"/>
              </a:rPr>
              <a:t>Final Analysis</a:t>
            </a:r>
          </a:p>
          <a:p>
            <a:endParaRPr lang="en-US" sz="600" b="1" dirty="0"/>
          </a:p>
          <a:p>
            <a:r>
              <a:rPr lang="en-US" sz="1200" dirty="0"/>
              <a:t>✅ </a:t>
            </a:r>
            <a:r>
              <a:rPr lang="en-US" sz="1200" b="1" dirty="0"/>
              <a:t>Jotstar is leading in total content, language diversity, and content type variety.</a:t>
            </a:r>
            <a:endParaRPr lang="en-US" sz="1200" dirty="0"/>
          </a:p>
          <a:p>
            <a:endParaRPr lang="en-US" sz="600" dirty="0"/>
          </a:p>
          <a:p>
            <a:r>
              <a:rPr lang="en-US" sz="1200" dirty="0"/>
              <a:t>✅ </a:t>
            </a:r>
            <a:r>
              <a:rPr lang="en-US" sz="1200" b="1" dirty="0"/>
              <a:t>LioCinema has a stronger focus on Hindi and South Indian content but is smaller in size.</a:t>
            </a:r>
            <a:endParaRPr lang="en-US" sz="1200" dirty="0"/>
          </a:p>
          <a:p>
            <a:endParaRPr lang="en-US" sz="400" dirty="0"/>
          </a:p>
          <a:p>
            <a:r>
              <a:rPr lang="en-US" sz="1200" dirty="0"/>
              <a:t>✅ </a:t>
            </a:r>
            <a:r>
              <a:rPr lang="en-US" sz="1200" b="1" dirty="0"/>
              <a:t>Jotstar is more balanced with a mix of English, Hindi, regional languages, and sports.</a:t>
            </a:r>
            <a:endParaRPr lang="en-US" sz="1200" dirty="0"/>
          </a:p>
        </p:txBody>
      </p:sp>
    </p:spTree>
    <p:extLst>
      <p:ext uri="{BB962C8B-B14F-4D97-AF65-F5344CB8AC3E}">
        <p14:creationId xmlns:p14="http://schemas.microsoft.com/office/powerpoint/2010/main" val="853574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A7184-9C92-BAB5-B849-2241C443F5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EB6124-FC67-7B50-D818-D88A3D686CB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BCAF7E1-E609-08B6-799A-741631330E57}"/>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9FB01AE8-3143-F3B0-1E03-A9FAA6557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
            <a:ext cx="9144000" cy="5143500"/>
          </a:xfrm>
          <a:prstGeom prst="rect">
            <a:avLst/>
          </a:prstGeom>
        </p:spPr>
      </p:pic>
      <p:sp>
        <p:nvSpPr>
          <p:cNvPr id="6" name="TextBox 5">
            <a:extLst>
              <a:ext uri="{FF2B5EF4-FFF2-40B4-BE49-F238E27FC236}">
                <a16:creationId xmlns:a16="http://schemas.microsoft.com/office/drawing/2014/main" id="{C19C3816-F141-0A28-307B-CE31B6CBBF10}"/>
              </a:ext>
            </a:extLst>
          </p:cNvPr>
          <p:cNvSpPr txBox="1"/>
          <p:nvPr/>
        </p:nvSpPr>
        <p:spPr>
          <a:xfrm>
            <a:off x="148476" y="109268"/>
            <a:ext cx="8194250" cy="646331"/>
          </a:xfrm>
          <a:prstGeom prst="rect">
            <a:avLst/>
          </a:prstGeom>
          <a:noFill/>
        </p:spPr>
        <p:txBody>
          <a:bodyPr wrap="square">
            <a:spAutoFit/>
          </a:bodyPr>
          <a:lstStyle/>
          <a:p>
            <a:r>
              <a:rPr lang="en-US" dirty="0">
                <a:solidFill>
                  <a:schemeClr val="accent6">
                    <a:lumMod val="40000"/>
                    <a:lumOff val="60000"/>
                  </a:schemeClr>
                </a:solidFill>
              </a:rPr>
              <a:t>3. What is the distribution of users by age group, city tier, and subscription plan for each platform? </a:t>
            </a:r>
            <a:endParaRPr lang="en-US" u="sng" dirty="0">
              <a:solidFill>
                <a:schemeClr val="accent6">
                  <a:lumMod val="40000"/>
                  <a:lumOff val="60000"/>
                </a:schemeClr>
              </a:solidFill>
            </a:endParaRPr>
          </a:p>
        </p:txBody>
      </p:sp>
      <p:pic>
        <p:nvPicPr>
          <p:cNvPr id="7" name="Picture 6">
            <a:extLst>
              <a:ext uri="{FF2B5EF4-FFF2-40B4-BE49-F238E27FC236}">
                <a16:creationId xmlns:a16="http://schemas.microsoft.com/office/drawing/2014/main" id="{2F4327C4-F2CB-A714-E921-396A419D89DD}"/>
              </a:ext>
            </a:extLst>
          </p:cNvPr>
          <p:cNvPicPr>
            <a:picLocks noChangeAspect="1"/>
          </p:cNvPicPr>
          <p:nvPr/>
        </p:nvPicPr>
        <p:blipFill>
          <a:blip r:embed="rId3"/>
          <a:stretch>
            <a:fillRect/>
          </a:stretch>
        </p:blipFill>
        <p:spPr>
          <a:xfrm>
            <a:off x="3139443" y="2907004"/>
            <a:ext cx="3155253" cy="2208685"/>
          </a:xfrm>
          <a:prstGeom prst="rect">
            <a:avLst/>
          </a:prstGeom>
        </p:spPr>
      </p:pic>
      <p:pic>
        <p:nvPicPr>
          <p:cNvPr id="9" name="Picture 8">
            <a:extLst>
              <a:ext uri="{FF2B5EF4-FFF2-40B4-BE49-F238E27FC236}">
                <a16:creationId xmlns:a16="http://schemas.microsoft.com/office/drawing/2014/main" id="{DC5E85F2-BFB4-2917-A61F-8B9E94B8072B}"/>
              </a:ext>
            </a:extLst>
          </p:cNvPr>
          <p:cNvPicPr>
            <a:picLocks noChangeAspect="1"/>
          </p:cNvPicPr>
          <p:nvPr/>
        </p:nvPicPr>
        <p:blipFill>
          <a:blip r:embed="rId4"/>
          <a:stretch>
            <a:fillRect/>
          </a:stretch>
        </p:blipFill>
        <p:spPr>
          <a:xfrm>
            <a:off x="3130943" y="729739"/>
            <a:ext cx="3163754" cy="2177265"/>
          </a:xfrm>
          <a:prstGeom prst="rect">
            <a:avLst/>
          </a:prstGeom>
        </p:spPr>
      </p:pic>
      <p:pic>
        <p:nvPicPr>
          <p:cNvPr id="11" name="Picture 10">
            <a:extLst>
              <a:ext uri="{FF2B5EF4-FFF2-40B4-BE49-F238E27FC236}">
                <a16:creationId xmlns:a16="http://schemas.microsoft.com/office/drawing/2014/main" id="{06C06DF3-9826-D79A-DF26-35FB0A566AC4}"/>
              </a:ext>
            </a:extLst>
          </p:cNvPr>
          <p:cNvPicPr>
            <a:picLocks noChangeAspect="1"/>
          </p:cNvPicPr>
          <p:nvPr/>
        </p:nvPicPr>
        <p:blipFill>
          <a:blip r:embed="rId5"/>
          <a:stretch>
            <a:fillRect/>
          </a:stretch>
        </p:blipFill>
        <p:spPr>
          <a:xfrm>
            <a:off x="20309" y="729739"/>
            <a:ext cx="3110633" cy="2177267"/>
          </a:xfrm>
          <a:prstGeom prst="rect">
            <a:avLst/>
          </a:prstGeom>
        </p:spPr>
      </p:pic>
      <p:pic>
        <p:nvPicPr>
          <p:cNvPr id="13" name="Picture 12">
            <a:extLst>
              <a:ext uri="{FF2B5EF4-FFF2-40B4-BE49-F238E27FC236}">
                <a16:creationId xmlns:a16="http://schemas.microsoft.com/office/drawing/2014/main" id="{0CB509F3-3B55-B56E-071C-9436ACD62BDB}"/>
              </a:ext>
            </a:extLst>
          </p:cNvPr>
          <p:cNvPicPr>
            <a:picLocks noChangeAspect="1"/>
          </p:cNvPicPr>
          <p:nvPr/>
        </p:nvPicPr>
        <p:blipFill>
          <a:blip r:embed="rId6"/>
          <a:stretch>
            <a:fillRect/>
          </a:stretch>
        </p:blipFill>
        <p:spPr>
          <a:xfrm>
            <a:off x="8503" y="2907005"/>
            <a:ext cx="3122439" cy="2219115"/>
          </a:xfrm>
          <a:prstGeom prst="rect">
            <a:avLst/>
          </a:prstGeom>
        </p:spPr>
      </p:pic>
      <p:pic>
        <p:nvPicPr>
          <p:cNvPr id="15" name="Picture 14">
            <a:extLst>
              <a:ext uri="{FF2B5EF4-FFF2-40B4-BE49-F238E27FC236}">
                <a16:creationId xmlns:a16="http://schemas.microsoft.com/office/drawing/2014/main" id="{4A8A5718-5C73-E461-11FD-75135C1C9169}"/>
              </a:ext>
            </a:extLst>
          </p:cNvPr>
          <p:cNvPicPr>
            <a:picLocks noChangeAspect="1"/>
          </p:cNvPicPr>
          <p:nvPr/>
        </p:nvPicPr>
        <p:blipFill>
          <a:blip r:embed="rId7"/>
          <a:stretch>
            <a:fillRect/>
          </a:stretch>
        </p:blipFill>
        <p:spPr>
          <a:xfrm>
            <a:off x="6303196" y="2907004"/>
            <a:ext cx="2820496" cy="2236496"/>
          </a:xfrm>
          <a:prstGeom prst="rect">
            <a:avLst/>
          </a:prstGeom>
        </p:spPr>
      </p:pic>
      <p:pic>
        <p:nvPicPr>
          <p:cNvPr id="17" name="Picture 16">
            <a:extLst>
              <a:ext uri="{FF2B5EF4-FFF2-40B4-BE49-F238E27FC236}">
                <a16:creationId xmlns:a16="http://schemas.microsoft.com/office/drawing/2014/main" id="{5E4A6274-3EAA-928D-0284-FE9E2CC6AF94}"/>
              </a:ext>
            </a:extLst>
          </p:cNvPr>
          <p:cNvPicPr>
            <a:picLocks noChangeAspect="1"/>
          </p:cNvPicPr>
          <p:nvPr/>
        </p:nvPicPr>
        <p:blipFill>
          <a:blip r:embed="rId8"/>
          <a:stretch>
            <a:fillRect/>
          </a:stretch>
        </p:blipFill>
        <p:spPr>
          <a:xfrm>
            <a:off x="6294696" y="755599"/>
            <a:ext cx="2828995" cy="2151402"/>
          </a:xfrm>
          <a:prstGeom prst="rect">
            <a:avLst/>
          </a:prstGeom>
        </p:spPr>
      </p:pic>
    </p:spTree>
    <p:extLst>
      <p:ext uri="{BB962C8B-B14F-4D97-AF65-F5344CB8AC3E}">
        <p14:creationId xmlns:p14="http://schemas.microsoft.com/office/powerpoint/2010/main" val="324009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DA58C-6D43-B4F8-D71E-A970B526D8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53EFE8-433A-40B6-5D71-F58ADF53092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51A96A97-2442-3964-5CB1-07E46135A415}"/>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70AA1DB1-3A36-AB7F-6E7B-802B95C7D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
            <a:ext cx="9144000" cy="5143500"/>
          </a:xfrm>
          <a:prstGeom prst="rect">
            <a:avLst/>
          </a:prstGeom>
        </p:spPr>
      </p:pic>
      <p:sp>
        <p:nvSpPr>
          <p:cNvPr id="6" name="TextBox 5">
            <a:extLst>
              <a:ext uri="{FF2B5EF4-FFF2-40B4-BE49-F238E27FC236}">
                <a16:creationId xmlns:a16="http://schemas.microsoft.com/office/drawing/2014/main" id="{534CD517-AFB2-2A9F-B798-3FB37252B233}"/>
              </a:ext>
            </a:extLst>
          </p:cNvPr>
          <p:cNvSpPr txBox="1"/>
          <p:nvPr/>
        </p:nvSpPr>
        <p:spPr>
          <a:xfrm>
            <a:off x="148476" y="109268"/>
            <a:ext cx="8194250" cy="646331"/>
          </a:xfrm>
          <a:prstGeom prst="rect">
            <a:avLst/>
          </a:prstGeom>
          <a:noFill/>
        </p:spPr>
        <p:txBody>
          <a:bodyPr wrap="square">
            <a:spAutoFit/>
          </a:bodyPr>
          <a:lstStyle/>
          <a:p>
            <a:r>
              <a:rPr lang="en-US" dirty="0">
                <a:solidFill>
                  <a:schemeClr val="accent6">
                    <a:lumMod val="40000"/>
                    <a:lumOff val="60000"/>
                  </a:schemeClr>
                </a:solidFill>
              </a:rPr>
              <a:t>4. What percentage of LioCinema and Jotstar users are active vs. inactive? How do these rates vary by age group and subscription plan? </a:t>
            </a:r>
            <a:endParaRPr lang="en-US" u="sng" dirty="0">
              <a:solidFill>
                <a:schemeClr val="accent6">
                  <a:lumMod val="40000"/>
                  <a:lumOff val="60000"/>
                </a:schemeClr>
              </a:solidFill>
            </a:endParaRPr>
          </a:p>
        </p:txBody>
      </p:sp>
      <p:pic>
        <p:nvPicPr>
          <p:cNvPr id="7" name="Picture 6">
            <a:extLst>
              <a:ext uri="{FF2B5EF4-FFF2-40B4-BE49-F238E27FC236}">
                <a16:creationId xmlns:a16="http://schemas.microsoft.com/office/drawing/2014/main" id="{45A0DC91-1151-7315-5A25-FEC441C23444}"/>
              </a:ext>
            </a:extLst>
          </p:cNvPr>
          <p:cNvPicPr>
            <a:picLocks noChangeAspect="1"/>
          </p:cNvPicPr>
          <p:nvPr/>
        </p:nvPicPr>
        <p:blipFill>
          <a:blip r:embed="rId3"/>
          <a:stretch>
            <a:fillRect/>
          </a:stretch>
        </p:blipFill>
        <p:spPr>
          <a:xfrm>
            <a:off x="273123" y="1197768"/>
            <a:ext cx="4188636" cy="3136107"/>
          </a:xfrm>
          <a:prstGeom prst="rect">
            <a:avLst/>
          </a:prstGeom>
        </p:spPr>
      </p:pic>
      <p:pic>
        <p:nvPicPr>
          <p:cNvPr id="9" name="Picture 8">
            <a:extLst>
              <a:ext uri="{FF2B5EF4-FFF2-40B4-BE49-F238E27FC236}">
                <a16:creationId xmlns:a16="http://schemas.microsoft.com/office/drawing/2014/main" id="{A6BAD9D1-A2BF-FC60-696F-B74EF26D90DA}"/>
              </a:ext>
            </a:extLst>
          </p:cNvPr>
          <p:cNvPicPr>
            <a:picLocks noChangeAspect="1"/>
          </p:cNvPicPr>
          <p:nvPr/>
        </p:nvPicPr>
        <p:blipFill>
          <a:blip r:embed="rId4"/>
          <a:stretch>
            <a:fillRect/>
          </a:stretch>
        </p:blipFill>
        <p:spPr>
          <a:xfrm>
            <a:off x="4682242" y="1197768"/>
            <a:ext cx="4188636" cy="3119995"/>
          </a:xfrm>
          <a:prstGeom prst="rect">
            <a:avLst/>
          </a:prstGeom>
        </p:spPr>
      </p:pic>
    </p:spTree>
    <p:extLst>
      <p:ext uri="{BB962C8B-B14F-4D97-AF65-F5344CB8AC3E}">
        <p14:creationId xmlns:p14="http://schemas.microsoft.com/office/powerpoint/2010/main" val="261429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980FF-02BD-EF75-7B6A-3423BF9FD4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C29617-957B-BD0B-8CB3-8CC184606A1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3A757A7-B79D-2FAC-73F1-7E033E485460}"/>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7C0FAB1-4D17-55EA-8F5B-F112AB8EA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
            <a:ext cx="9144000" cy="5143500"/>
          </a:xfrm>
          <a:prstGeom prst="rect">
            <a:avLst/>
          </a:prstGeom>
        </p:spPr>
      </p:pic>
      <p:graphicFrame>
        <p:nvGraphicFramePr>
          <p:cNvPr id="4" name="Table 3">
            <a:extLst>
              <a:ext uri="{FF2B5EF4-FFF2-40B4-BE49-F238E27FC236}">
                <a16:creationId xmlns:a16="http://schemas.microsoft.com/office/drawing/2014/main" id="{060C2FCA-6091-8DBC-2424-41F28D0B1357}"/>
              </a:ext>
            </a:extLst>
          </p:cNvPr>
          <p:cNvGraphicFramePr>
            <a:graphicFrameLocks noGrp="1"/>
          </p:cNvGraphicFramePr>
          <p:nvPr>
            <p:extLst>
              <p:ext uri="{D42A27DB-BD31-4B8C-83A1-F6EECF244321}">
                <p14:modId xmlns:p14="http://schemas.microsoft.com/office/powerpoint/2010/main" val="1062081941"/>
              </p:ext>
            </p:extLst>
          </p:nvPr>
        </p:nvGraphicFramePr>
        <p:xfrm>
          <a:off x="2285996" y="0"/>
          <a:ext cx="6857998" cy="2880360"/>
        </p:xfrm>
        <a:graphic>
          <a:graphicData uri="http://schemas.openxmlformats.org/drawingml/2006/table">
            <a:tbl>
              <a:tblPr firstRow="1" bandRow="1">
                <a:tableStyleId>{5C22544A-7EE6-4342-B048-85BDC9FD1C3A}</a:tableStyleId>
              </a:tblPr>
              <a:tblGrid>
                <a:gridCol w="979714">
                  <a:extLst>
                    <a:ext uri="{9D8B030D-6E8A-4147-A177-3AD203B41FA5}">
                      <a16:colId xmlns:a16="http://schemas.microsoft.com/office/drawing/2014/main" val="2247635397"/>
                    </a:ext>
                  </a:extLst>
                </a:gridCol>
                <a:gridCol w="979714">
                  <a:extLst>
                    <a:ext uri="{9D8B030D-6E8A-4147-A177-3AD203B41FA5}">
                      <a16:colId xmlns:a16="http://schemas.microsoft.com/office/drawing/2014/main" val="3105535254"/>
                    </a:ext>
                  </a:extLst>
                </a:gridCol>
                <a:gridCol w="979714">
                  <a:extLst>
                    <a:ext uri="{9D8B030D-6E8A-4147-A177-3AD203B41FA5}">
                      <a16:colId xmlns:a16="http://schemas.microsoft.com/office/drawing/2014/main" val="1156910665"/>
                    </a:ext>
                  </a:extLst>
                </a:gridCol>
                <a:gridCol w="979714">
                  <a:extLst>
                    <a:ext uri="{9D8B030D-6E8A-4147-A177-3AD203B41FA5}">
                      <a16:colId xmlns:a16="http://schemas.microsoft.com/office/drawing/2014/main" val="1716479782"/>
                    </a:ext>
                  </a:extLst>
                </a:gridCol>
                <a:gridCol w="979714">
                  <a:extLst>
                    <a:ext uri="{9D8B030D-6E8A-4147-A177-3AD203B41FA5}">
                      <a16:colId xmlns:a16="http://schemas.microsoft.com/office/drawing/2014/main" val="849782974"/>
                    </a:ext>
                  </a:extLst>
                </a:gridCol>
                <a:gridCol w="979714">
                  <a:extLst>
                    <a:ext uri="{9D8B030D-6E8A-4147-A177-3AD203B41FA5}">
                      <a16:colId xmlns:a16="http://schemas.microsoft.com/office/drawing/2014/main" val="1109752994"/>
                    </a:ext>
                  </a:extLst>
                </a:gridCol>
                <a:gridCol w="979714">
                  <a:extLst>
                    <a:ext uri="{9D8B030D-6E8A-4147-A177-3AD203B41FA5}">
                      <a16:colId xmlns:a16="http://schemas.microsoft.com/office/drawing/2014/main" val="222650418"/>
                    </a:ext>
                  </a:extLst>
                </a:gridCol>
              </a:tblGrid>
              <a:tr h="410704">
                <a:tc>
                  <a:txBody>
                    <a:bodyPr/>
                    <a:lstStyle/>
                    <a:p>
                      <a:r>
                        <a:rPr lang="en-IN" dirty="0"/>
                        <a:t>platform</a:t>
                      </a:r>
                    </a:p>
                  </a:txBody>
                  <a:tcPr anchor="ctr"/>
                </a:tc>
                <a:tc>
                  <a:txBody>
                    <a:bodyPr/>
                    <a:lstStyle/>
                    <a:p>
                      <a:r>
                        <a:rPr lang="en-IN" dirty="0"/>
                        <a:t>Age group</a:t>
                      </a:r>
                    </a:p>
                  </a:txBody>
                  <a:tcPr anchor="ctr"/>
                </a:tc>
                <a:tc>
                  <a:txBody>
                    <a:bodyPr/>
                    <a:lstStyle/>
                    <a:p>
                      <a:r>
                        <a:rPr lang="en-IN" dirty="0"/>
                        <a:t>Total users</a:t>
                      </a:r>
                    </a:p>
                  </a:txBody>
                  <a:tcPr anchor="ctr"/>
                </a:tc>
                <a:tc>
                  <a:txBody>
                    <a:bodyPr/>
                    <a:lstStyle/>
                    <a:p>
                      <a:r>
                        <a:rPr lang="en-IN" dirty="0"/>
                        <a:t>Active users</a:t>
                      </a:r>
                    </a:p>
                  </a:txBody>
                  <a:tcPr anchor="ctr"/>
                </a:tc>
                <a:tc>
                  <a:txBody>
                    <a:bodyPr/>
                    <a:lstStyle/>
                    <a:p>
                      <a:r>
                        <a:rPr lang="en-IN" dirty="0"/>
                        <a:t>Inactive users</a:t>
                      </a:r>
                    </a:p>
                  </a:txBody>
                  <a:tcPr anchor="ctr"/>
                </a:tc>
                <a:tc>
                  <a:txBody>
                    <a:bodyPr/>
                    <a:lstStyle/>
                    <a:p>
                      <a:r>
                        <a:rPr lang="en-IN" dirty="0"/>
                        <a:t>Active percentage</a:t>
                      </a:r>
                    </a:p>
                  </a:txBody>
                  <a:tcPr anchor="ctr"/>
                </a:tc>
                <a:tc>
                  <a:txBody>
                    <a:bodyPr/>
                    <a:lstStyle/>
                    <a:p>
                      <a:r>
                        <a:rPr lang="en-IN" dirty="0"/>
                        <a:t>Inactive percentage</a:t>
                      </a:r>
                    </a:p>
                  </a:txBody>
                  <a:tcPr anchor="ctr"/>
                </a:tc>
                <a:extLst>
                  <a:ext uri="{0D108BD9-81ED-4DB2-BD59-A6C34878D82A}">
                    <a16:rowId xmlns:a16="http://schemas.microsoft.com/office/drawing/2014/main" val="2408656422"/>
                  </a:ext>
                </a:extLst>
              </a:tr>
              <a:tr h="242689">
                <a:tc>
                  <a:txBody>
                    <a:bodyPr/>
                    <a:lstStyle/>
                    <a:p>
                      <a:r>
                        <a:rPr lang="en-IN" dirty="0" err="1"/>
                        <a:t>Jotstar</a:t>
                      </a:r>
                      <a:endParaRPr lang="en-IN" dirty="0"/>
                    </a:p>
                  </a:txBody>
                  <a:tcPr anchor="ctr"/>
                </a:tc>
                <a:tc>
                  <a:txBody>
                    <a:bodyPr/>
                    <a:lstStyle/>
                    <a:p>
                      <a:r>
                        <a:rPr lang="en-IN" b="1" dirty="0"/>
                        <a:t>45+</a:t>
                      </a:r>
                    </a:p>
                  </a:txBody>
                  <a:tcPr anchor="ctr"/>
                </a:tc>
                <a:tc>
                  <a:txBody>
                    <a:bodyPr/>
                    <a:lstStyle/>
                    <a:p>
                      <a:r>
                        <a:rPr lang="en-IN"/>
                        <a:t>5601</a:t>
                      </a:r>
                    </a:p>
                  </a:txBody>
                  <a:tcPr anchor="ctr"/>
                </a:tc>
                <a:tc>
                  <a:txBody>
                    <a:bodyPr/>
                    <a:lstStyle/>
                    <a:p>
                      <a:r>
                        <a:rPr lang="en-IN"/>
                        <a:t>4857</a:t>
                      </a:r>
                    </a:p>
                  </a:txBody>
                  <a:tcPr anchor="ctr"/>
                </a:tc>
                <a:tc>
                  <a:txBody>
                    <a:bodyPr/>
                    <a:lstStyle/>
                    <a:p>
                      <a:r>
                        <a:rPr lang="en-IN"/>
                        <a:t>744</a:t>
                      </a:r>
                    </a:p>
                  </a:txBody>
                  <a:tcPr anchor="ctr"/>
                </a:tc>
                <a:tc>
                  <a:txBody>
                    <a:bodyPr/>
                    <a:lstStyle/>
                    <a:p>
                      <a:r>
                        <a:rPr lang="en-IN" dirty="0"/>
                        <a:t>86.72%</a:t>
                      </a:r>
                    </a:p>
                  </a:txBody>
                  <a:tcPr anchor="ctr"/>
                </a:tc>
                <a:tc>
                  <a:txBody>
                    <a:bodyPr/>
                    <a:lstStyle/>
                    <a:p>
                      <a:r>
                        <a:rPr lang="en-IN" dirty="0"/>
                        <a:t>13.28%</a:t>
                      </a:r>
                    </a:p>
                  </a:txBody>
                  <a:tcPr anchor="ctr"/>
                </a:tc>
                <a:extLst>
                  <a:ext uri="{0D108BD9-81ED-4DB2-BD59-A6C34878D82A}">
                    <a16:rowId xmlns:a16="http://schemas.microsoft.com/office/drawing/2014/main" val="4061834015"/>
                  </a:ext>
                </a:extLst>
              </a:tr>
              <a:tr h="242689">
                <a:tc>
                  <a:txBody>
                    <a:bodyPr/>
                    <a:lstStyle/>
                    <a:p>
                      <a:r>
                        <a:rPr lang="en-IN" dirty="0" err="1"/>
                        <a:t>Jotstar</a:t>
                      </a:r>
                      <a:endParaRPr lang="en-IN" dirty="0"/>
                    </a:p>
                  </a:txBody>
                  <a:tcPr anchor="ctr"/>
                </a:tc>
                <a:tc>
                  <a:txBody>
                    <a:bodyPr/>
                    <a:lstStyle/>
                    <a:p>
                      <a:r>
                        <a:rPr lang="en-IN" b="1" dirty="0"/>
                        <a:t>35-44</a:t>
                      </a:r>
                    </a:p>
                  </a:txBody>
                  <a:tcPr anchor="ctr"/>
                </a:tc>
                <a:tc>
                  <a:txBody>
                    <a:bodyPr/>
                    <a:lstStyle/>
                    <a:p>
                      <a:r>
                        <a:rPr lang="en-IN"/>
                        <a:t>11274</a:t>
                      </a:r>
                    </a:p>
                  </a:txBody>
                  <a:tcPr anchor="ctr"/>
                </a:tc>
                <a:tc>
                  <a:txBody>
                    <a:bodyPr/>
                    <a:lstStyle/>
                    <a:p>
                      <a:r>
                        <a:rPr lang="en-IN"/>
                        <a:t>9688</a:t>
                      </a:r>
                    </a:p>
                  </a:txBody>
                  <a:tcPr anchor="ctr"/>
                </a:tc>
                <a:tc>
                  <a:txBody>
                    <a:bodyPr/>
                    <a:lstStyle/>
                    <a:p>
                      <a:r>
                        <a:rPr lang="en-IN"/>
                        <a:t>1586</a:t>
                      </a:r>
                    </a:p>
                  </a:txBody>
                  <a:tcPr anchor="ctr"/>
                </a:tc>
                <a:tc>
                  <a:txBody>
                    <a:bodyPr/>
                    <a:lstStyle/>
                    <a:p>
                      <a:r>
                        <a:rPr lang="en-IN" dirty="0"/>
                        <a:t>85.93%</a:t>
                      </a:r>
                    </a:p>
                  </a:txBody>
                  <a:tcPr anchor="ctr"/>
                </a:tc>
                <a:tc>
                  <a:txBody>
                    <a:bodyPr/>
                    <a:lstStyle/>
                    <a:p>
                      <a:r>
                        <a:rPr lang="en-IN" dirty="0"/>
                        <a:t>14.07%</a:t>
                      </a:r>
                    </a:p>
                  </a:txBody>
                  <a:tcPr anchor="ctr"/>
                </a:tc>
                <a:extLst>
                  <a:ext uri="{0D108BD9-81ED-4DB2-BD59-A6C34878D82A}">
                    <a16:rowId xmlns:a16="http://schemas.microsoft.com/office/drawing/2014/main" val="2143983855"/>
                  </a:ext>
                </a:extLst>
              </a:tr>
              <a:tr h="242689">
                <a:tc>
                  <a:txBody>
                    <a:bodyPr/>
                    <a:lstStyle/>
                    <a:p>
                      <a:r>
                        <a:rPr lang="en-IN" dirty="0" err="1"/>
                        <a:t>Jotstar</a:t>
                      </a:r>
                      <a:endParaRPr lang="en-IN" dirty="0"/>
                    </a:p>
                  </a:txBody>
                  <a:tcPr anchor="ctr"/>
                </a:tc>
                <a:tc>
                  <a:txBody>
                    <a:bodyPr/>
                    <a:lstStyle/>
                    <a:p>
                      <a:r>
                        <a:rPr lang="en-IN" b="1" dirty="0"/>
                        <a:t>25-34</a:t>
                      </a:r>
                    </a:p>
                  </a:txBody>
                  <a:tcPr anchor="ctr"/>
                </a:tc>
                <a:tc>
                  <a:txBody>
                    <a:bodyPr/>
                    <a:lstStyle/>
                    <a:p>
                      <a:r>
                        <a:rPr lang="en-IN"/>
                        <a:t>20069</a:t>
                      </a:r>
                    </a:p>
                  </a:txBody>
                  <a:tcPr anchor="ctr"/>
                </a:tc>
                <a:tc>
                  <a:txBody>
                    <a:bodyPr/>
                    <a:lstStyle/>
                    <a:p>
                      <a:r>
                        <a:rPr lang="en-IN"/>
                        <a:t>16944</a:t>
                      </a:r>
                    </a:p>
                  </a:txBody>
                  <a:tcPr anchor="ctr"/>
                </a:tc>
                <a:tc>
                  <a:txBody>
                    <a:bodyPr/>
                    <a:lstStyle/>
                    <a:p>
                      <a:r>
                        <a:rPr lang="en-IN"/>
                        <a:t>3125</a:t>
                      </a:r>
                    </a:p>
                  </a:txBody>
                  <a:tcPr anchor="ctr"/>
                </a:tc>
                <a:tc>
                  <a:txBody>
                    <a:bodyPr/>
                    <a:lstStyle/>
                    <a:p>
                      <a:r>
                        <a:rPr lang="en-IN" dirty="0"/>
                        <a:t>84.43%</a:t>
                      </a:r>
                    </a:p>
                  </a:txBody>
                  <a:tcPr anchor="ctr"/>
                </a:tc>
                <a:tc>
                  <a:txBody>
                    <a:bodyPr/>
                    <a:lstStyle/>
                    <a:p>
                      <a:r>
                        <a:rPr lang="en-IN" dirty="0"/>
                        <a:t>15.57%</a:t>
                      </a:r>
                    </a:p>
                  </a:txBody>
                  <a:tcPr anchor="ctr"/>
                </a:tc>
                <a:extLst>
                  <a:ext uri="{0D108BD9-81ED-4DB2-BD59-A6C34878D82A}">
                    <a16:rowId xmlns:a16="http://schemas.microsoft.com/office/drawing/2014/main" val="279311546"/>
                  </a:ext>
                </a:extLst>
              </a:tr>
              <a:tr h="242689">
                <a:tc>
                  <a:txBody>
                    <a:bodyPr/>
                    <a:lstStyle/>
                    <a:p>
                      <a:r>
                        <a:rPr lang="en-IN" dirty="0" err="1"/>
                        <a:t>Jotstar</a:t>
                      </a:r>
                      <a:endParaRPr lang="en-IN" dirty="0"/>
                    </a:p>
                  </a:txBody>
                  <a:tcPr anchor="ctr"/>
                </a:tc>
                <a:tc>
                  <a:txBody>
                    <a:bodyPr/>
                    <a:lstStyle/>
                    <a:p>
                      <a:r>
                        <a:rPr lang="en-IN" b="1" dirty="0"/>
                        <a:t>18-24</a:t>
                      </a:r>
                    </a:p>
                  </a:txBody>
                  <a:tcPr anchor="ctr"/>
                </a:tc>
                <a:tc>
                  <a:txBody>
                    <a:bodyPr/>
                    <a:lstStyle/>
                    <a:p>
                      <a:r>
                        <a:rPr lang="en-IN"/>
                        <a:t>7676</a:t>
                      </a:r>
                    </a:p>
                  </a:txBody>
                  <a:tcPr anchor="ctr"/>
                </a:tc>
                <a:tc>
                  <a:txBody>
                    <a:bodyPr/>
                    <a:lstStyle/>
                    <a:p>
                      <a:r>
                        <a:rPr lang="en-IN"/>
                        <a:t>6479</a:t>
                      </a:r>
                    </a:p>
                  </a:txBody>
                  <a:tcPr anchor="ctr"/>
                </a:tc>
                <a:tc>
                  <a:txBody>
                    <a:bodyPr/>
                    <a:lstStyle/>
                    <a:p>
                      <a:r>
                        <a:rPr lang="en-IN"/>
                        <a:t>1197</a:t>
                      </a:r>
                    </a:p>
                  </a:txBody>
                  <a:tcPr anchor="ctr"/>
                </a:tc>
                <a:tc>
                  <a:txBody>
                    <a:bodyPr/>
                    <a:lstStyle/>
                    <a:p>
                      <a:r>
                        <a:rPr lang="en-IN" dirty="0"/>
                        <a:t>84.41%</a:t>
                      </a:r>
                    </a:p>
                  </a:txBody>
                  <a:tcPr anchor="ctr"/>
                </a:tc>
                <a:tc>
                  <a:txBody>
                    <a:bodyPr/>
                    <a:lstStyle/>
                    <a:p>
                      <a:r>
                        <a:rPr lang="en-IN" dirty="0"/>
                        <a:t>15.59%</a:t>
                      </a:r>
                    </a:p>
                  </a:txBody>
                  <a:tcPr anchor="ctr"/>
                </a:tc>
                <a:extLst>
                  <a:ext uri="{0D108BD9-81ED-4DB2-BD59-A6C34878D82A}">
                    <a16:rowId xmlns:a16="http://schemas.microsoft.com/office/drawing/2014/main" val="3158575109"/>
                  </a:ext>
                </a:extLst>
              </a:tr>
              <a:tr h="242689">
                <a:tc>
                  <a:txBody>
                    <a:bodyPr/>
                    <a:lstStyle/>
                    <a:p>
                      <a:r>
                        <a:rPr lang="en-IN" dirty="0"/>
                        <a:t>LioCinema</a:t>
                      </a:r>
                    </a:p>
                  </a:txBody>
                  <a:tcPr anchor="ctr"/>
                </a:tc>
                <a:tc>
                  <a:txBody>
                    <a:bodyPr/>
                    <a:lstStyle/>
                    <a:p>
                      <a:r>
                        <a:rPr lang="en-IN" b="1" dirty="0"/>
                        <a:t>45+</a:t>
                      </a:r>
                    </a:p>
                  </a:txBody>
                  <a:tcPr anchor="ctr"/>
                </a:tc>
                <a:tc>
                  <a:txBody>
                    <a:bodyPr/>
                    <a:lstStyle/>
                    <a:p>
                      <a:r>
                        <a:rPr lang="en-IN"/>
                        <a:t>19046</a:t>
                      </a:r>
                    </a:p>
                  </a:txBody>
                  <a:tcPr anchor="ctr"/>
                </a:tc>
                <a:tc>
                  <a:txBody>
                    <a:bodyPr/>
                    <a:lstStyle/>
                    <a:p>
                      <a:r>
                        <a:rPr lang="en-IN"/>
                        <a:t>11606</a:t>
                      </a:r>
                    </a:p>
                  </a:txBody>
                  <a:tcPr anchor="ctr"/>
                </a:tc>
                <a:tc>
                  <a:txBody>
                    <a:bodyPr/>
                    <a:lstStyle/>
                    <a:p>
                      <a:r>
                        <a:rPr lang="en-IN"/>
                        <a:t>7440</a:t>
                      </a:r>
                    </a:p>
                  </a:txBody>
                  <a:tcPr anchor="ctr"/>
                </a:tc>
                <a:tc>
                  <a:txBody>
                    <a:bodyPr/>
                    <a:lstStyle/>
                    <a:p>
                      <a:r>
                        <a:rPr lang="en-IN" dirty="0"/>
                        <a:t>60.94%</a:t>
                      </a:r>
                    </a:p>
                  </a:txBody>
                  <a:tcPr anchor="ctr"/>
                </a:tc>
                <a:tc>
                  <a:txBody>
                    <a:bodyPr/>
                    <a:lstStyle/>
                    <a:p>
                      <a:r>
                        <a:rPr lang="en-IN" dirty="0"/>
                        <a:t>39.06%</a:t>
                      </a:r>
                    </a:p>
                  </a:txBody>
                  <a:tcPr anchor="ctr"/>
                </a:tc>
                <a:extLst>
                  <a:ext uri="{0D108BD9-81ED-4DB2-BD59-A6C34878D82A}">
                    <a16:rowId xmlns:a16="http://schemas.microsoft.com/office/drawing/2014/main" val="213097598"/>
                  </a:ext>
                </a:extLst>
              </a:tr>
              <a:tr h="242689">
                <a:tc>
                  <a:txBody>
                    <a:bodyPr/>
                    <a:lstStyle/>
                    <a:p>
                      <a:r>
                        <a:rPr lang="en-IN" dirty="0"/>
                        <a:t>LioCinema</a:t>
                      </a:r>
                    </a:p>
                  </a:txBody>
                  <a:tcPr anchor="ctr"/>
                </a:tc>
                <a:tc>
                  <a:txBody>
                    <a:bodyPr/>
                    <a:lstStyle/>
                    <a:p>
                      <a:r>
                        <a:rPr lang="en-IN" b="1" dirty="0"/>
                        <a:t>35-44</a:t>
                      </a:r>
                    </a:p>
                  </a:txBody>
                  <a:tcPr anchor="ctr"/>
                </a:tc>
                <a:tc>
                  <a:txBody>
                    <a:bodyPr/>
                    <a:lstStyle/>
                    <a:p>
                      <a:r>
                        <a:rPr lang="en-IN"/>
                        <a:t>32560</a:t>
                      </a:r>
                    </a:p>
                  </a:txBody>
                  <a:tcPr anchor="ctr"/>
                </a:tc>
                <a:tc>
                  <a:txBody>
                    <a:bodyPr/>
                    <a:lstStyle/>
                    <a:p>
                      <a:r>
                        <a:rPr lang="en-IN"/>
                        <a:t>19004</a:t>
                      </a:r>
                    </a:p>
                  </a:txBody>
                  <a:tcPr anchor="ctr"/>
                </a:tc>
                <a:tc>
                  <a:txBody>
                    <a:bodyPr/>
                    <a:lstStyle/>
                    <a:p>
                      <a:r>
                        <a:rPr lang="en-IN"/>
                        <a:t>13556</a:t>
                      </a:r>
                    </a:p>
                  </a:txBody>
                  <a:tcPr anchor="ctr"/>
                </a:tc>
                <a:tc>
                  <a:txBody>
                    <a:bodyPr/>
                    <a:lstStyle/>
                    <a:p>
                      <a:r>
                        <a:rPr lang="en-IN" dirty="0"/>
                        <a:t>58.37%</a:t>
                      </a:r>
                    </a:p>
                  </a:txBody>
                  <a:tcPr anchor="ctr"/>
                </a:tc>
                <a:tc>
                  <a:txBody>
                    <a:bodyPr/>
                    <a:lstStyle/>
                    <a:p>
                      <a:r>
                        <a:rPr lang="en-IN" dirty="0"/>
                        <a:t>41.63%</a:t>
                      </a:r>
                    </a:p>
                  </a:txBody>
                  <a:tcPr anchor="ctr"/>
                </a:tc>
                <a:extLst>
                  <a:ext uri="{0D108BD9-81ED-4DB2-BD59-A6C34878D82A}">
                    <a16:rowId xmlns:a16="http://schemas.microsoft.com/office/drawing/2014/main" val="1211698421"/>
                  </a:ext>
                </a:extLst>
              </a:tr>
              <a:tr h="242689">
                <a:tc>
                  <a:txBody>
                    <a:bodyPr/>
                    <a:lstStyle/>
                    <a:p>
                      <a:r>
                        <a:rPr lang="en-IN" dirty="0"/>
                        <a:t>LioCinema</a:t>
                      </a:r>
                    </a:p>
                  </a:txBody>
                  <a:tcPr anchor="ctr"/>
                </a:tc>
                <a:tc>
                  <a:txBody>
                    <a:bodyPr/>
                    <a:lstStyle/>
                    <a:p>
                      <a:r>
                        <a:rPr lang="en-IN" b="1" dirty="0"/>
                        <a:t>25-34</a:t>
                      </a:r>
                    </a:p>
                  </a:txBody>
                  <a:tcPr anchor="ctr"/>
                </a:tc>
                <a:tc>
                  <a:txBody>
                    <a:bodyPr/>
                    <a:lstStyle/>
                    <a:p>
                      <a:r>
                        <a:rPr lang="en-IN"/>
                        <a:t>52027</a:t>
                      </a:r>
                    </a:p>
                  </a:txBody>
                  <a:tcPr anchor="ctr"/>
                </a:tc>
                <a:tc>
                  <a:txBody>
                    <a:bodyPr/>
                    <a:lstStyle/>
                    <a:p>
                      <a:r>
                        <a:rPr lang="en-IN"/>
                        <a:t>29891</a:t>
                      </a:r>
                    </a:p>
                  </a:txBody>
                  <a:tcPr anchor="ctr"/>
                </a:tc>
                <a:tc>
                  <a:txBody>
                    <a:bodyPr/>
                    <a:lstStyle/>
                    <a:p>
                      <a:r>
                        <a:rPr lang="en-IN" dirty="0"/>
                        <a:t>22136</a:t>
                      </a:r>
                    </a:p>
                  </a:txBody>
                  <a:tcPr anchor="ctr"/>
                </a:tc>
                <a:tc>
                  <a:txBody>
                    <a:bodyPr/>
                    <a:lstStyle/>
                    <a:p>
                      <a:r>
                        <a:rPr lang="en-IN" dirty="0"/>
                        <a:t>57.45%</a:t>
                      </a:r>
                    </a:p>
                  </a:txBody>
                  <a:tcPr anchor="ctr"/>
                </a:tc>
                <a:tc>
                  <a:txBody>
                    <a:bodyPr/>
                    <a:lstStyle/>
                    <a:p>
                      <a:r>
                        <a:rPr lang="en-IN" dirty="0"/>
                        <a:t>42.55%</a:t>
                      </a:r>
                    </a:p>
                  </a:txBody>
                  <a:tcPr anchor="ctr"/>
                </a:tc>
                <a:extLst>
                  <a:ext uri="{0D108BD9-81ED-4DB2-BD59-A6C34878D82A}">
                    <a16:rowId xmlns:a16="http://schemas.microsoft.com/office/drawing/2014/main" val="3961807096"/>
                  </a:ext>
                </a:extLst>
              </a:tr>
              <a:tr h="242689">
                <a:tc>
                  <a:txBody>
                    <a:bodyPr/>
                    <a:lstStyle/>
                    <a:p>
                      <a:r>
                        <a:rPr lang="en-IN" dirty="0"/>
                        <a:t>LioCinema</a:t>
                      </a:r>
                    </a:p>
                  </a:txBody>
                  <a:tcPr anchor="ctr"/>
                </a:tc>
                <a:tc>
                  <a:txBody>
                    <a:bodyPr/>
                    <a:lstStyle/>
                    <a:p>
                      <a:r>
                        <a:rPr lang="en-IN" b="1" dirty="0"/>
                        <a:t>18-24</a:t>
                      </a:r>
                    </a:p>
                  </a:txBody>
                  <a:tcPr anchor="ctr"/>
                </a:tc>
                <a:tc>
                  <a:txBody>
                    <a:bodyPr/>
                    <a:lstStyle/>
                    <a:p>
                      <a:r>
                        <a:rPr lang="en-IN"/>
                        <a:t>79813</a:t>
                      </a:r>
                    </a:p>
                  </a:txBody>
                  <a:tcPr anchor="ctr"/>
                </a:tc>
                <a:tc>
                  <a:txBody>
                    <a:bodyPr/>
                    <a:lstStyle/>
                    <a:p>
                      <a:r>
                        <a:rPr lang="en-IN"/>
                        <a:t>40640</a:t>
                      </a:r>
                    </a:p>
                  </a:txBody>
                  <a:tcPr anchor="ctr"/>
                </a:tc>
                <a:tc>
                  <a:txBody>
                    <a:bodyPr/>
                    <a:lstStyle/>
                    <a:p>
                      <a:r>
                        <a:rPr lang="en-IN"/>
                        <a:t>39173</a:t>
                      </a:r>
                    </a:p>
                  </a:txBody>
                  <a:tcPr anchor="ctr"/>
                </a:tc>
                <a:tc>
                  <a:txBody>
                    <a:bodyPr/>
                    <a:lstStyle/>
                    <a:p>
                      <a:r>
                        <a:rPr lang="en-IN" dirty="0"/>
                        <a:t>50.92%</a:t>
                      </a:r>
                    </a:p>
                  </a:txBody>
                  <a:tcPr anchor="ctr"/>
                </a:tc>
                <a:tc>
                  <a:txBody>
                    <a:bodyPr/>
                    <a:lstStyle/>
                    <a:p>
                      <a:r>
                        <a:rPr lang="en-IN" dirty="0"/>
                        <a:t>49.08%</a:t>
                      </a:r>
                    </a:p>
                  </a:txBody>
                  <a:tcPr anchor="ctr"/>
                </a:tc>
                <a:extLst>
                  <a:ext uri="{0D108BD9-81ED-4DB2-BD59-A6C34878D82A}">
                    <a16:rowId xmlns:a16="http://schemas.microsoft.com/office/drawing/2014/main" val="997387736"/>
                  </a:ext>
                </a:extLst>
              </a:tr>
            </a:tbl>
          </a:graphicData>
        </a:graphic>
      </p:graphicFrame>
      <p:graphicFrame>
        <p:nvGraphicFramePr>
          <p:cNvPr id="7" name="Table 6">
            <a:extLst>
              <a:ext uri="{FF2B5EF4-FFF2-40B4-BE49-F238E27FC236}">
                <a16:creationId xmlns:a16="http://schemas.microsoft.com/office/drawing/2014/main" id="{CBB4F105-919D-0276-75D0-6399EA71AFC6}"/>
              </a:ext>
            </a:extLst>
          </p:cNvPr>
          <p:cNvGraphicFramePr>
            <a:graphicFrameLocks noGrp="1"/>
          </p:cNvGraphicFramePr>
          <p:nvPr>
            <p:extLst>
              <p:ext uri="{D42A27DB-BD31-4B8C-83A1-F6EECF244321}">
                <p14:modId xmlns:p14="http://schemas.microsoft.com/office/powerpoint/2010/main" val="3305468941"/>
              </p:ext>
            </p:extLst>
          </p:nvPr>
        </p:nvGraphicFramePr>
        <p:xfrm>
          <a:off x="-3" y="2880360"/>
          <a:ext cx="7522375" cy="2286000"/>
        </p:xfrm>
        <a:graphic>
          <a:graphicData uri="http://schemas.openxmlformats.org/drawingml/2006/table">
            <a:tbl>
              <a:tblPr firstRow="1" bandRow="1">
                <a:tableStyleId>{5C22544A-7EE6-4342-B048-85BDC9FD1C3A}</a:tableStyleId>
              </a:tblPr>
              <a:tblGrid>
                <a:gridCol w="1074625">
                  <a:extLst>
                    <a:ext uri="{9D8B030D-6E8A-4147-A177-3AD203B41FA5}">
                      <a16:colId xmlns:a16="http://schemas.microsoft.com/office/drawing/2014/main" val="2727727750"/>
                    </a:ext>
                  </a:extLst>
                </a:gridCol>
                <a:gridCol w="1074625">
                  <a:extLst>
                    <a:ext uri="{9D8B030D-6E8A-4147-A177-3AD203B41FA5}">
                      <a16:colId xmlns:a16="http://schemas.microsoft.com/office/drawing/2014/main" val="3049798122"/>
                    </a:ext>
                  </a:extLst>
                </a:gridCol>
                <a:gridCol w="1074625">
                  <a:extLst>
                    <a:ext uri="{9D8B030D-6E8A-4147-A177-3AD203B41FA5}">
                      <a16:colId xmlns:a16="http://schemas.microsoft.com/office/drawing/2014/main" val="2272166050"/>
                    </a:ext>
                  </a:extLst>
                </a:gridCol>
                <a:gridCol w="1074625">
                  <a:extLst>
                    <a:ext uri="{9D8B030D-6E8A-4147-A177-3AD203B41FA5}">
                      <a16:colId xmlns:a16="http://schemas.microsoft.com/office/drawing/2014/main" val="114792928"/>
                    </a:ext>
                  </a:extLst>
                </a:gridCol>
                <a:gridCol w="1074625">
                  <a:extLst>
                    <a:ext uri="{9D8B030D-6E8A-4147-A177-3AD203B41FA5}">
                      <a16:colId xmlns:a16="http://schemas.microsoft.com/office/drawing/2014/main" val="1953366557"/>
                    </a:ext>
                  </a:extLst>
                </a:gridCol>
                <a:gridCol w="1074625">
                  <a:extLst>
                    <a:ext uri="{9D8B030D-6E8A-4147-A177-3AD203B41FA5}">
                      <a16:colId xmlns:a16="http://schemas.microsoft.com/office/drawing/2014/main" val="2028722822"/>
                    </a:ext>
                  </a:extLst>
                </a:gridCol>
                <a:gridCol w="1074625">
                  <a:extLst>
                    <a:ext uri="{9D8B030D-6E8A-4147-A177-3AD203B41FA5}">
                      <a16:colId xmlns:a16="http://schemas.microsoft.com/office/drawing/2014/main" val="2029919663"/>
                    </a:ext>
                  </a:extLst>
                </a:gridCol>
              </a:tblGrid>
              <a:tr h="422637">
                <a:tc>
                  <a:txBody>
                    <a:bodyPr/>
                    <a:lstStyle/>
                    <a:p>
                      <a:r>
                        <a:rPr lang="en-IN" dirty="0"/>
                        <a:t>platform</a:t>
                      </a:r>
                    </a:p>
                  </a:txBody>
                  <a:tcPr anchor="ctr"/>
                </a:tc>
                <a:tc>
                  <a:txBody>
                    <a:bodyPr/>
                    <a:lstStyle/>
                    <a:p>
                      <a:r>
                        <a:rPr lang="en-IN" dirty="0"/>
                        <a:t>Subscription Plan</a:t>
                      </a:r>
                    </a:p>
                  </a:txBody>
                  <a:tcPr anchor="ctr"/>
                </a:tc>
                <a:tc>
                  <a:txBody>
                    <a:bodyPr/>
                    <a:lstStyle/>
                    <a:p>
                      <a:r>
                        <a:rPr lang="en-IN" dirty="0"/>
                        <a:t>Total users</a:t>
                      </a:r>
                    </a:p>
                  </a:txBody>
                  <a:tcPr anchor="ctr"/>
                </a:tc>
                <a:tc>
                  <a:txBody>
                    <a:bodyPr/>
                    <a:lstStyle/>
                    <a:p>
                      <a:r>
                        <a:rPr lang="en-IN" dirty="0"/>
                        <a:t>Active users</a:t>
                      </a:r>
                    </a:p>
                  </a:txBody>
                  <a:tcPr anchor="ctr"/>
                </a:tc>
                <a:tc>
                  <a:txBody>
                    <a:bodyPr/>
                    <a:lstStyle/>
                    <a:p>
                      <a:r>
                        <a:rPr lang="en-IN" dirty="0"/>
                        <a:t>Inactive users</a:t>
                      </a:r>
                    </a:p>
                  </a:txBody>
                  <a:tcPr anchor="ctr"/>
                </a:tc>
                <a:tc>
                  <a:txBody>
                    <a:bodyPr/>
                    <a:lstStyle/>
                    <a:p>
                      <a:r>
                        <a:rPr lang="en-IN" dirty="0"/>
                        <a:t>Active percentage</a:t>
                      </a:r>
                    </a:p>
                  </a:txBody>
                  <a:tcPr anchor="ctr"/>
                </a:tc>
                <a:tc>
                  <a:txBody>
                    <a:bodyPr/>
                    <a:lstStyle/>
                    <a:p>
                      <a:r>
                        <a:rPr lang="en-IN" dirty="0"/>
                        <a:t>Inactive percentage</a:t>
                      </a:r>
                    </a:p>
                  </a:txBody>
                  <a:tcPr anchor="ctr"/>
                </a:tc>
                <a:extLst>
                  <a:ext uri="{0D108BD9-81ED-4DB2-BD59-A6C34878D82A}">
                    <a16:rowId xmlns:a16="http://schemas.microsoft.com/office/drawing/2014/main" val="2693604266"/>
                  </a:ext>
                </a:extLst>
              </a:tr>
              <a:tr h="249740">
                <a:tc>
                  <a:txBody>
                    <a:bodyPr/>
                    <a:lstStyle/>
                    <a:p>
                      <a:r>
                        <a:rPr lang="en-IN" dirty="0" err="1"/>
                        <a:t>Jotstar</a:t>
                      </a:r>
                      <a:endParaRPr lang="en-IN" dirty="0"/>
                    </a:p>
                  </a:txBody>
                  <a:tcPr anchor="ctr"/>
                </a:tc>
                <a:tc>
                  <a:txBody>
                    <a:bodyPr/>
                    <a:lstStyle/>
                    <a:p>
                      <a:r>
                        <a:rPr lang="en-IN" b="1" dirty="0"/>
                        <a:t>Premium</a:t>
                      </a:r>
                    </a:p>
                  </a:txBody>
                  <a:tcPr anchor="ctr"/>
                </a:tc>
                <a:tc>
                  <a:txBody>
                    <a:bodyPr/>
                    <a:lstStyle/>
                    <a:p>
                      <a:r>
                        <a:rPr lang="en-IN"/>
                        <a:t>13367</a:t>
                      </a:r>
                    </a:p>
                  </a:txBody>
                  <a:tcPr anchor="ctr"/>
                </a:tc>
                <a:tc>
                  <a:txBody>
                    <a:bodyPr/>
                    <a:lstStyle/>
                    <a:p>
                      <a:r>
                        <a:rPr lang="en-IN"/>
                        <a:t>12466</a:t>
                      </a:r>
                    </a:p>
                  </a:txBody>
                  <a:tcPr anchor="ctr"/>
                </a:tc>
                <a:tc>
                  <a:txBody>
                    <a:bodyPr/>
                    <a:lstStyle/>
                    <a:p>
                      <a:r>
                        <a:rPr lang="en-IN"/>
                        <a:t>901</a:t>
                      </a:r>
                    </a:p>
                  </a:txBody>
                  <a:tcPr anchor="ctr"/>
                </a:tc>
                <a:tc>
                  <a:txBody>
                    <a:bodyPr/>
                    <a:lstStyle/>
                    <a:p>
                      <a:r>
                        <a:rPr lang="en-IN" dirty="0"/>
                        <a:t>93.26%</a:t>
                      </a:r>
                    </a:p>
                  </a:txBody>
                  <a:tcPr anchor="ctr"/>
                </a:tc>
                <a:tc>
                  <a:txBody>
                    <a:bodyPr/>
                    <a:lstStyle/>
                    <a:p>
                      <a:r>
                        <a:rPr lang="en-IN" dirty="0"/>
                        <a:t>6.74%</a:t>
                      </a:r>
                    </a:p>
                  </a:txBody>
                  <a:tcPr anchor="ctr"/>
                </a:tc>
                <a:extLst>
                  <a:ext uri="{0D108BD9-81ED-4DB2-BD59-A6C34878D82A}">
                    <a16:rowId xmlns:a16="http://schemas.microsoft.com/office/drawing/2014/main" val="2965272090"/>
                  </a:ext>
                </a:extLst>
              </a:tr>
              <a:tr h="272600">
                <a:tc>
                  <a:txBody>
                    <a:bodyPr/>
                    <a:lstStyle/>
                    <a:p>
                      <a:r>
                        <a:rPr lang="en-IN" dirty="0" err="1"/>
                        <a:t>Jotstar</a:t>
                      </a:r>
                      <a:endParaRPr lang="en-IN" dirty="0"/>
                    </a:p>
                  </a:txBody>
                  <a:tcPr anchor="ctr"/>
                </a:tc>
                <a:tc>
                  <a:txBody>
                    <a:bodyPr/>
                    <a:lstStyle/>
                    <a:p>
                      <a:r>
                        <a:rPr lang="en-IN" b="1" dirty="0"/>
                        <a:t>VIP</a:t>
                      </a:r>
                    </a:p>
                  </a:txBody>
                  <a:tcPr anchor="ctr"/>
                </a:tc>
                <a:tc>
                  <a:txBody>
                    <a:bodyPr/>
                    <a:lstStyle/>
                    <a:p>
                      <a:r>
                        <a:rPr lang="en-IN"/>
                        <a:t>19157</a:t>
                      </a:r>
                    </a:p>
                  </a:txBody>
                  <a:tcPr anchor="ctr"/>
                </a:tc>
                <a:tc>
                  <a:txBody>
                    <a:bodyPr/>
                    <a:lstStyle/>
                    <a:p>
                      <a:r>
                        <a:rPr lang="en-IN"/>
                        <a:t>16519</a:t>
                      </a:r>
                    </a:p>
                  </a:txBody>
                  <a:tcPr anchor="ctr"/>
                </a:tc>
                <a:tc>
                  <a:txBody>
                    <a:bodyPr/>
                    <a:lstStyle/>
                    <a:p>
                      <a:r>
                        <a:rPr lang="en-IN"/>
                        <a:t>2638</a:t>
                      </a:r>
                    </a:p>
                  </a:txBody>
                  <a:tcPr anchor="ctr"/>
                </a:tc>
                <a:tc>
                  <a:txBody>
                    <a:bodyPr/>
                    <a:lstStyle/>
                    <a:p>
                      <a:r>
                        <a:rPr lang="en-IN" dirty="0"/>
                        <a:t>86.23%</a:t>
                      </a:r>
                    </a:p>
                  </a:txBody>
                  <a:tcPr anchor="ctr"/>
                </a:tc>
                <a:tc>
                  <a:txBody>
                    <a:bodyPr/>
                    <a:lstStyle/>
                    <a:p>
                      <a:r>
                        <a:rPr lang="en-IN" dirty="0"/>
                        <a:t>13.77%</a:t>
                      </a:r>
                    </a:p>
                  </a:txBody>
                  <a:tcPr anchor="ctr"/>
                </a:tc>
                <a:extLst>
                  <a:ext uri="{0D108BD9-81ED-4DB2-BD59-A6C34878D82A}">
                    <a16:rowId xmlns:a16="http://schemas.microsoft.com/office/drawing/2014/main" val="165930389"/>
                  </a:ext>
                </a:extLst>
              </a:tr>
              <a:tr h="249740">
                <a:tc>
                  <a:txBody>
                    <a:bodyPr/>
                    <a:lstStyle/>
                    <a:p>
                      <a:r>
                        <a:rPr lang="en-IN" dirty="0" err="1"/>
                        <a:t>Jotstar</a:t>
                      </a:r>
                      <a:endParaRPr lang="en-IN" dirty="0"/>
                    </a:p>
                  </a:txBody>
                  <a:tcPr anchor="ctr"/>
                </a:tc>
                <a:tc>
                  <a:txBody>
                    <a:bodyPr/>
                    <a:lstStyle/>
                    <a:p>
                      <a:r>
                        <a:rPr lang="en-IN" b="1" dirty="0"/>
                        <a:t>Free</a:t>
                      </a:r>
                    </a:p>
                  </a:txBody>
                  <a:tcPr anchor="ctr"/>
                </a:tc>
                <a:tc>
                  <a:txBody>
                    <a:bodyPr/>
                    <a:lstStyle/>
                    <a:p>
                      <a:r>
                        <a:rPr lang="en-IN"/>
                        <a:t>12096</a:t>
                      </a:r>
                    </a:p>
                  </a:txBody>
                  <a:tcPr anchor="ctr"/>
                </a:tc>
                <a:tc>
                  <a:txBody>
                    <a:bodyPr/>
                    <a:lstStyle/>
                    <a:p>
                      <a:r>
                        <a:rPr lang="en-IN"/>
                        <a:t>8983</a:t>
                      </a:r>
                    </a:p>
                  </a:txBody>
                  <a:tcPr anchor="ctr"/>
                </a:tc>
                <a:tc>
                  <a:txBody>
                    <a:bodyPr/>
                    <a:lstStyle/>
                    <a:p>
                      <a:r>
                        <a:rPr lang="en-IN"/>
                        <a:t>3113</a:t>
                      </a:r>
                    </a:p>
                  </a:txBody>
                  <a:tcPr anchor="ctr"/>
                </a:tc>
                <a:tc>
                  <a:txBody>
                    <a:bodyPr/>
                    <a:lstStyle/>
                    <a:p>
                      <a:r>
                        <a:rPr lang="en-IN" dirty="0"/>
                        <a:t>74.26%</a:t>
                      </a:r>
                    </a:p>
                  </a:txBody>
                  <a:tcPr anchor="ctr"/>
                </a:tc>
                <a:tc>
                  <a:txBody>
                    <a:bodyPr/>
                    <a:lstStyle/>
                    <a:p>
                      <a:r>
                        <a:rPr lang="en-IN" dirty="0"/>
                        <a:t>25.74%</a:t>
                      </a:r>
                    </a:p>
                  </a:txBody>
                  <a:tcPr anchor="ctr"/>
                </a:tc>
                <a:extLst>
                  <a:ext uri="{0D108BD9-81ED-4DB2-BD59-A6C34878D82A}">
                    <a16:rowId xmlns:a16="http://schemas.microsoft.com/office/drawing/2014/main" val="245791012"/>
                  </a:ext>
                </a:extLst>
              </a:tr>
              <a:tr h="249740">
                <a:tc>
                  <a:txBody>
                    <a:bodyPr/>
                    <a:lstStyle/>
                    <a:p>
                      <a:r>
                        <a:rPr lang="en-IN" dirty="0"/>
                        <a:t>LioCinema</a:t>
                      </a:r>
                    </a:p>
                  </a:txBody>
                  <a:tcPr anchor="ctr"/>
                </a:tc>
                <a:tc>
                  <a:txBody>
                    <a:bodyPr/>
                    <a:lstStyle/>
                    <a:p>
                      <a:r>
                        <a:rPr lang="en-IN" b="1" dirty="0"/>
                        <a:t>Premium</a:t>
                      </a:r>
                    </a:p>
                  </a:txBody>
                  <a:tcPr anchor="ctr"/>
                </a:tc>
                <a:tc>
                  <a:txBody>
                    <a:bodyPr/>
                    <a:lstStyle/>
                    <a:p>
                      <a:r>
                        <a:rPr lang="en-IN"/>
                        <a:t>25092</a:t>
                      </a:r>
                    </a:p>
                  </a:txBody>
                  <a:tcPr anchor="ctr"/>
                </a:tc>
                <a:tc>
                  <a:txBody>
                    <a:bodyPr/>
                    <a:lstStyle/>
                    <a:p>
                      <a:r>
                        <a:rPr lang="en-IN"/>
                        <a:t>20609</a:t>
                      </a:r>
                    </a:p>
                  </a:txBody>
                  <a:tcPr anchor="ctr"/>
                </a:tc>
                <a:tc>
                  <a:txBody>
                    <a:bodyPr/>
                    <a:lstStyle/>
                    <a:p>
                      <a:r>
                        <a:rPr lang="en-IN"/>
                        <a:t>4483</a:t>
                      </a:r>
                    </a:p>
                  </a:txBody>
                  <a:tcPr anchor="ctr"/>
                </a:tc>
                <a:tc>
                  <a:txBody>
                    <a:bodyPr/>
                    <a:lstStyle/>
                    <a:p>
                      <a:r>
                        <a:rPr lang="en-IN" dirty="0"/>
                        <a:t>82.13%</a:t>
                      </a:r>
                    </a:p>
                  </a:txBody>
                  <a:tcPr anchor="ctr"/>
                </a:tc>
                <a:tc>
                  <a:txBody>
                    <a:bodyPr/>
                    <a:lstStyle/>
                    <a:p>
                      <a:r>
                        <a:rPr lang="en-IN" dirty="0"/>
                        <a:t>17.87%</a:t>
                      </a:r>
                    </a:p>
                  </a:txBody>
                  <a:tcPr anchor="ctr"/>
                </a:tc>
                <a:extLst>
                  <a:ext uri="{0D108BD9-81ED-4DB2-BD59-A6C34878D82A}">
                    <a16:rowId xmlns:a16="http://schemas.microsoft.com/office/drawing/2014/main" val="727460399"/>
                  </a:ext>
                </a:extLst>
              </a:tr>
              <a:tr h="249740">
                <a:tc>
                  <a:txBody>
                    <a:bodyPr/>
                    <a:lstStyle/>
                    <a:p>
                      <a:r>
                        <a:rPr lang="en-IN" dirty="0"/>
                        <a:t>LioCinema</a:t>
                      </a:r>
                    </a:p>
                  </a:txBody>
                  <a:tcPr anchor="ctr"/>
                </a:tc>
                <a:tc>
                  <a:txBody>
                    <a:bodyPr/>
                    <a:lstStyle/>
                    <a:p>
                      <a:r>
                        <a:rPr lang="en-IN" b="1" dirty="0"/>
                        <a:t>Basic</a:t>
                      </a:r>
                    </a:p>
                  </a:txBody>
                  <a:tcPr anchor="ctr"/>
                </a:tc>
                <a:tc>
                  <a:txBody>
                    <a:bodyPr/>
                    <a:lstStyle/>
                    <a:p>
                      <a:r>
                        <a:rPr lang="en-IN"/>
                        <a:t>53362</a:t>
                      </a:r>
                    </a:p>
                  </a:txBody>
                  <a:tcPr anchor="ctr"/>
                </a:tc>
                <a:tc>
                  <a:txBody>
                    <a:bodyPr/>
                    <a:lstStyle/>
                    <a:p>
                      <a:r>
                        <a:rPr lang="en-IN"/>
                        <a:t>35333</a:t>
                      </a:r>
                    </a:p>
                  </a:txBody>
                  <a:tcPr anchor="ctr"/>
                </a:tc>
                <a:tc>
                  <a:txBody>
                    <a:bodyPr/>
                    <a:lstStyle/>
                    <a:p>
                      <a:r>
                        <a:rPr lang="en-IN"/>
                        <a:t>18029</a:t>
                      </a:r>
                    </a:p>
                  </a:txBody>
                  <a:tcPr anchor="ctr"/>
                </a:tc>
                <a:tc>
                  <a:txBody>
                    <a:bodyPr/>
                    <a:lstStyle/>
                    <a:p>
                      <a:r>
                        <a:rPr lang="en-IN" dirty="0"/>
                        <a:t>66.21%</a:t>
                      </a:r>
                    </a:p>
                  </a:txBody>
                  <a:tcPr anchor="ctr"/>
                </a:tc>
                <a:tc>
                  <a:txBody>
                    <a:bodyPr/>
                    <a:lstStyle/>
                    <a:p>
                      <a:r>
                        <a:rPr lang="en-IN" dirty="0"/>
                        <a:t>33.79%</a:t>
                      </a:r>
                    </a:p>
                  </a:txBody>
                  <a:tcPr anchor="ctr"/>
                </a:tc>
                <a:extLst>
                  <a:ext uri="{0D108BD9-81ED-4DB2-BD59-A6C34878D82A}">
                    <a16:rowId xmlns:a16="http://schemas.microsoft.com/office/drawing/2014/main" val="3244451761"/>
                  </a:ext>
                </a:extLst>
              </a:tr>
              <a:tr h="249740">
                <a:tc>
                  <a:txBody>
                    <a:bodyPr/>
                    <a:lstStyle/>
                    <a:p>
                      <a:r>
                        <a:rPr lang="en-IN" dirty="0"/>
                        <a:t>LioCinema</a:t>
                      </a:r>
                    </a:p>
                  </a:txBody>
                  <a:tcPr anchor="ctr"/>
                </a:tc>
                <a:tc>
                  <a:txBody>
                    <a:bodyPr/>
                    <a:lstStyle/>
                    <a:p>
                      <a:r>
                        <a:rPr lang="en-IN" b="1" dirty="0"/>
                        <a:t>Free</a:t>
                      </a:r>
                    </a:p>
                  </a:txBody>
                  <a:tcPr anchor="ctr"/>
                </a:tc>
                <a:tc>
                  <a:txBody>
                    <a:bodyPr/>
                    <a:lstStyle/>
                    <a:p>
                      <a:r>
                        <a:rPr lang="en-IN"/>
                        <a:t>104992</a:t>
                      </a:r>
                    </a:p>
                  </a:txBody>
                  <a:tcPr anchor="ctr"/>
                </a:tc>
                <a:tc>
                  <a:txBody>
                    <a:bodyPr/>
                    <a:lstStyle/>
                    <a:p>
                      <a:r>
                        <a:rPr lang="en-IN"/>
                        <a:t>45199</a:t>
                      </a:r>
                    </a:p>
                  </a:txBody>
                  <a:tcPr anchor="ctr"/>
                </a:tc>
                <a:tc>
                  <a:txBody>
                    <a:bodyPr/>
                    <a:lstStyle/>
                    <a:p>
                      <a:r>
                        <a:rPr lang="en-IN"/>
                        <a:t>59793</a:t>
                      </a:r>
                    </a:p>
                  </a:txBody>
                  <a:tcPr anchor="ctr"/>
                </a:tc>
                <a:tc>
                  <a:txBody>
                    <a:bodyPr/>
                    <a:lstStyle/>
                    <a:p>
                      <a:r>
                        <a:rPr lang="en-IN" dirty="0"/>
                        <a:t>43.05%</a:t>
                      </a:r>
                    </a:p>
                  </a:txBody>
                  <a:tcPr anchor="ctr"/>
                </a:tc>
                <a:tc>
                  <a:txBody>
                    <a:bodyPr/>
                    <a:lstStyle/>
                    <a:p>
                      <a:r>
                        <a:rPr lang="en-IN" dirty="0"/>
                        <a:t>56.95%</a:t>
                      </a:r>
                    </a:p>
                  </a:txBody>
                  <a:tcPr anchor="ctr"/>
                </a:tc>
                <a:extLst>
                  <a:ext uri="{0D108BD9-81ED-4DB2-BD59-A6C34878D82A}">
                    <a16:rowId xmlns:a16="http://schemas.microsoft.com/office/drawing/2014/main" val="1412624335"/>
                  </a:ext>
                </a:extLst>
              </a:tr>
            </a:tbl>
          </a:graphicData>
        </a:graphic>
      </p:graphicFrame>
      <p:sp>
        <p:nvSpPr>
          <p:cNvPr id="9" name="TextBox 8">
            <a:extLst>
              <a:ext uri="{FF2B5EF4-FFF2-40B4-BE49-F238E27FC236}">
                <a16:creationId xmlns:a16="http://schemas.microsoft.com/office/drawing/2014/main" id="{BE35B016-1CCC-0A31-67A5-54B0686F2EA2}"/>
              </a:ext>
            </a:extLst>
          </p:cNvPr>
          <p:cNvSpPr txBox="1"/>
          <p:nvPr/>
        </p:nvSpPr>
        <p:spPr>
          <a:xfrm>
            <a:off x="289322" y="696575"/>
            <a:ext cx="1707356" cy="707886"/>
          </a:xfrm>
          <a:prstGeom prst="rect">
            <a:avLst/>
          </a:prstGeom>
          <a:noFill/>
        </p:spPr>
        <p:txBody>
          <a:bodyPr wrap="square">
            <a:spAutoFit/>
          </a:bodyPr>
          <a:lstStyle/>
          <a:p>
            <a:r>
              <a:rPr lang="en-US" sz="2000" b="1" dirty="0">
                <a:solidFill>
                  <a:schemeClr val="accent6">
                    <a:lumMod val="40000"/>
                    <a:lumOff val="60000"/>
                  </a:schemeClr>
                </a:solidFill>
              </a:rPr>
              <a:t>Activity Status by Age Group</a:t>
            </a:r>
            <a:endParaRPr lang="en-IN" sz="2000" b="1" dirty="0"/>
          </a:p>
        </p:txBody>
      </p:sp>
      <p:sp>
        <p:nvSpPr>
          <p:cNvPr id="11" name="TextBox 10">
            <a:extLst>
              <a:ext uri="{FF2B5EF4-FFF2-40B4-BE49-F238E27FC236}">
                <a16:creationId xmlns:a16="http://schemas.microsoft.com/office/drawing/2014/main" id="{782DC5D8-7802-B945-9465-E737341ADE20}"/>
              </a:ext>
            </a:extLst>
          </p:cNvPr>
          <p:cNvSpPr txBox="1"/>
          <p:nvPr/>
        </p:nvSpPr>
        <p:spPr>
          <a:xfrm>
            <a:off x="7611669" y="3474241"/>
            <a:ext cx="1443036" cy="1200329"/>
          </a:xfrm>
          <a:prstGeom prst="rect">
            <a:avLst/>
          </a:prstGeom>
          <a:noFill/>
        </p:spPr>
        <p:txBody>
          <a:bodyPr wrap="square">
            <a:spAutoFit/>
          </a:bodyPr>
          <a:lstStyle/>
          <a:p>
            <a:r>
              <a:rPr lang="en-US" b="1" dirty="0">
                <a:solidFill>
                  <a:schemeClr val="accent6">
                    <a:lumMod val="40000"/>
                    <a:lumOff val="60000"/>
                  </a:schemeClr>
                </a:solidFill>
              </a:rPr>
              <a:t>Activity Status by Subscription Plan</a:t>
            </a:r>
            <a:endParaRPr lang="en-IN" b="1" dirty="0"/>
          </a:p>
        </p:txBody>
      </p:sp>
    </p:spTree>
    <p:extLst>
      <p:ext uri="{BB962C8B-B14F-4D97-AF65-F5344CB8AC3E}">
        <p14:creationId xmlns:p14="http://schemas.microsoft.com/office/powerpoint/2010/main" val="2627754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49050-8485-8AE1-3006-F75CC762F3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96A8BC-52A2-8109-CDCC-431A4595C92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D4EB2EC-4EF3-CB32-3378-212C8657769A}"/>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7DFF290B-EAC3-C2EF-6784-750EF658F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6" y="3"/>
            <a:ext cx="9144000" cy="5143500"/>
          </a:xfrm>
          <a:prstGeom prst="rect">
            <a:avLst/>
          </a:prstGeom>
        </p:spPr>
      </p:pic>
      <p:sp>
        <p:nvSpPr>
          <p:cNvPr id="6" name="TextBox 5">
            <a:extLst>
              <a:ext uri="{FF2B5EF4-FFF2-40B4-BE49-F238E27FC236}">
                <a16:creationId xmlns:a16="http://schemas.microsoft.com/office/drawing/2014/main" id="{9CDEFD37-2182-CC9F-CAD6-D269123CC6D9}"/>
              </a:ext>
            </a:extLst>
          </p:cNvPr>
          <p:cNvSpPr txBox="1"/>
          <p:nvPr/>
        </p:nvSpPr>
        <p:spPr>
          <a:xfrm>
            <a:off x="148475" y="109268"/>
            <a:ext cx="8352587" cy="646331"/>
          </a:xfrm>
          <a:prstGeom prst="rect">
            <a:avLst/>
          </a:prstGeom>
          <a:noFill/>
        </p:spPr>
        <p:txBody>
          <a:bodyPr wrap="square">
            <a:spAutoFit/>
          </a:bodyPr>
          <a:lstStyle/>
          <a:p>
            <a:r>
              <a:rPr lang="en-US" dirty="0"/>
              <a:t>5. What is the average watch time for LioCinema vs. Jotstar during the analysis period? How do these compare by city tier and device type? </a:t>
            </a:r>
            <a:endParaRPr lang="en-US" u="sng" dirty="0">
              <a:solidFill>
                <a:srgbClr val="FFFF00"/>
              </a:solidFill>
            </a:endParaRPr>
          </a:p>
        </p:txBody>
      </p:sp>
      <p:pic>
        <p:nvPicPr>
          <p:cNvPr id="9" name="Picture 8">
            <a:extLst>
              <a:ext uri="{FF2B5EF4-FFF2-40B4-BE49-F238E27FC236}">
                <a16:creationId xmlns:a16="http://schemas.microsoft.com/office/drawing/2014/main" id="{A3A9BC67-7BCB-DBD5-35AE-827E72001EFE}"/>
              </a:ext>
            </a:extLst>
          </p:cNvPr>
          <p:cNvPicPr>
            <a:picLocks noChangeAspect="1"/>
          </p:cNvPicPr>
          <p:nvPr/>
        </p:nvPicPr>
        <p:blipFill>
          <a:blip r:embed="rId3"/>
          <a:stretch>
            <a:fillRect/>
          </a:stretch>
        </p:blipFill>
        <p:spPr>
          <a:xfrm>
            <a:off x="73843" y="1395870"/>
            <a:ext cx="2936084" cy="2217128"/>
          </a:xfrm>
          <a:prstGeom prst="rect">
            <a:avLst/>
          </a:prstGeom>
        </p:spPr>
      </p:pic>
      <p:pic>
        <p:nvPicPr>
          <p:cNvPr id="8" name="Picture 7">
            <a:extLst>
              <a:ext uri="{FF2B5EF4-FFF2-40B4-BE49-F238E27FC236}">
                <a16:creationId xmlns:a16="http://schemas.microsoft.com/office/drawing/2014/main" id="{46618A03-C1AF-89D3-6474-4FEE6AA04819}"/>
              </a:ext>
            </a:extLst>
          </p:cNvPr>
          <p:cNvPicPr>
            <a:picLocks noChangeAspect="1"/>
          </p:cNvPicPr>
          <p:nvPr/>
        </p:nvPicPr>
        <p:blipFill>
          <a:blip r:embed="rId4"/>
          <a:stretch>
            <a:fillRect/>
          </a:stretch>
        </p:blipFill>
        <p:spPr>
          <a:xfrm>
            <a:off x="5914404" y="1403860"/>
            <a:ext cx="3155753" cy="2209138"/>
          </a:xfrm>
          <a:prstGeom prst="rect">
            <a:avLst/>
          </a:prstGeom>
        </p:spPr>
      </p:pic>
      <p:pic>
        <p:nvPicPr>
          <p:cNvPr id="14" name="Picture 13">
            <a:extLst>
              <a:ext uri="{FF2B5EF4-FFF2-40B4-BE49-F238E27FC236}">
                <a16:creationId xmlns:a16="http://schemas.microsoft.com/office/drawing/2014/main" id="{5CAFC6F4-24D3-A503-D2D8-D075E63CE240}"/>
              </a:ext>
            </a:extLst>
          </p:cNvPr>
          <p:cNvPicPr>
            <a:picLocks noChangeAspect="1"/>
          </p:cNvPicPr>
          <p:nvPr/>
        </p:nvPicPr>
        <p:blipFill>
          <a:blip r:embed="rId5"/>
          <a:stretch>
            <a:fillRect/>
          </a:stretch>
        </p:blipFill>
        <p:spPr>
          <a:xfrm>
            <a:off x="3009927" y="1411398"/>
            <a:ext cx="2904477" cy="2186071"/>
          </a:xfrm>
          <a:prstGeom prst="rect">
            <a:avLst/>
          </a:prstGeom>
        </p:spPr>
      </p:pic>
    </p:spTree>
    <p:extLst>
      <p:ext uri="{BB962C8B-B14F-4D97-AF65-F5344CB8AC3E}">
        <p14:creationId xmlns:p14="http://schemas.microsoft.com/office/powerpoint/2010/main" val="570665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B4F47-43AC-A2A0-6BC1-1866951A39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3FC01E-E40B-258F-E2BE-44E0FDE5EB23}"/>
              </a:ext>
            </a:extLst>
          </p:cNvPr>
          <p:cNvSpPr>
            <a:spLocks noGrp="1"/>
          </p:cNvSpPr>
          <p:nvPr>
            <p:ph type="ctrTitle"/>
          </p:nvPr>
        </p:nvSpPr>
        <p:spPr/>
        <p:txBody>
          <a:bodyPr/>
          <a:lstStyle/>
          <a:p>
            <a:r>
              <a:rPr lang="en-IN" dirty="0"/>
              <a:t> </a:t>
            </a:r>
          </a:p>
        </p:txBody>
      </p:sp>
      <p:sp>
        <p:nvSpPr>
          <p:cNvPr id="3" name="Subtitle 2">
            <a:extLst>
              <a:ext uri="{FF2B5EF4-FFF2-40B4-BE49-F238E27FC236}">
                <a16:creationId xmlns:a16="http://schemas.microsoft.com/office/drawing/2014/main" id="{F80C96FC-B935-93FD-D67D-AC95109394E3}"/>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8BFB81B-3096-BABD-9C61-0D2FBF0A5F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90" y="3"/>
            <a:ext cx="9144000" cy="5143500"/>
          </a:xfrm>
          <a:prstGeom prst="rect">
            <a:avLst/>
          </a:prstGeom>
        </p:spPr>
      </p:pic>
      <p:sp>
        <p:nvSpPr>
          <p:cNvPr id="6" name="TextBox 5">
            <a:extLst>
              <a:ext uri="{FF2B5EF4-FFF2-40B4-BE49-F238E27FC236}">
                <a16:creationId xmlns:a16="http://schemas.microsoft.com/office/drawing/2014/main" id="{5C1B70F8-BB23-7FC7-EAFB-8831F5DF19A9}"/>
              </a:ext>
            </a:extLst>
          </p:cNvPr>
          <p:cNvSpPr txBox="1"/>
          <p:nvPr/>
        </p:nvSpPr>
        <p:spPr>
          <a:xfrm>
            <a:off x="148476" y="109268"/>
            <a:ext cx="8194250" cy="646331"/>
          </a:xfrm>
          <a:prstGeom prst="rect">
            <a:avLst/>
          </a:prstGeom>
          <a:noFill/>
        </p:spPr>
        <p:txBody>
          <a:bodyPr wrap="square">
            <a:spAutoFit/>
          </a:bodyPr>
          <a:lstStyle/>
          <a:p>
            <a:pPr marL="342900" indent="-342900">
              <a:buAutoNum type="arabicPeriod" startAt="6"/>
            </a:pPr>
            <a:r>
              <a:rPr lang="en-US" dirty="0"/>
              <a:t>How do inactivity patterns correlate with total watch time or average watch time? Are less engaged users more likely to become inactive?</a:t>
            </a:r>
          </a:p>
        </p:txBody>
      </p:sp>
      <p:sp>
        <p:nvSpPr>
          <p:cNvPr id="16" name="TextBox 15">
            <a:extLst>
              <a:ext uri="{FF2B5EF4-FFF2-40B4-BE49-F238E27FC236}">
                <a16:creationId xmlns:a16="http://schemas.microsoft.com/office/drawing/2014/main" id="{A03D5776-5196-22D5-1B7E-7526C8EA3BF3}"/>
              </a:ext>
            </a:extLst>
          </p:cNvPr>
          <p:cNvSpPr txBox="1"/>
          <p:nvPr/>
        </p:nvSpPr>
        <p:spPr>
          <a:xfrm>
            <a:off x="4512335" y="2649589"/>
            <a:ext cx="4560228" cy="1900520"/>
          </a:xfrm>
          <a:prstGeom prst="rect">
            <a:avLst/>
          </a:prstGeom>
          <a:noFill/>
        </p:spPr>
        <p:txBody>
          <a:bodyPr wrap="square">
            <a:spAutoFit/>
          </a:bodyPr>
          <a:lstStyle/>
          <a:p>
            <a:pPr algn="l"/>
            <a:r>
              <a:rPr lang="en-US" sz="1400" b="1" i="0" dirty="0">
                <a:solidFill>
                  <a:srgbClr val="F8FAFF"/>
                </a:solidFill>
                <a:effectLst/>
                <a:latin typeface="Inter"/>
              </a:rPr>
              <a:t>Are Less Engaged Users More Likely to Become Inactive?</a:t>
            </a:r>
          </a:p>
          <a:p>
            <a:pPr algn="l"/>
            <a:endParaRPr lang="en-US" sz="400" b="1" i="0" dirty="0">
              <a:solidFill>
                <a:srgbClr val="F8FAFF"/>
              </a:solidFill>
              <a:effectLst/>
              <a:latin typeface="Inter"/>
            </a:endParaRPr>
          </a:p>
          <a:p>
            <a:pPr algn="l"/>
            <a:r>
              <a:rPr lang="en-US" sz="1200" b="1" i="0" dirty="0">
                <a:solidFill>
                  <a:srgbClr val="F8FAFF"/>
                </a:solidFill>
                <a:effectLst/>
                <a:latin typeface="Inter"/>
              </a:rPr>
              <a:t>Yes</a:t>
            </a:r>
            <a:r>
              <a:rPr lang="en-US" sz="1200" b="0" i="0" dirty="0">
                <a:solidFill>
                  <a:srgbClr val="F8FAFF"/>
                </a:solidFill>
                <a:effectLst/>
                <a:latin typeface="Inter"/>
              </a:rPr>
              <a:t>. The data confirms that </a:t>
            </a:r>
            <a:r>
              <a:rPr lang="en-US" sz="1200" b="1" i="0" dirty="0">
                <a:solidFill>
                  <a:srgbClr val="F8FAFF"/>
                </a:solidFill>
                <a:effectLst/>
                <a:latin typeface="Inter"/>
              </a:rPr>
              <a:t>lower watch time = higher inactivity risk</a:t>
            </a:r>
            <a:endParaRPr lang="en-US" sz="1200" b="0" i="0" dirty="0">
              <a:solidFill>
                <a:srgbClr val="F8FAFF"/>
              </a:solidFill>
              <a:effectLst/>
              <a:latin typeface="Inter"/>
            </a:endParaRPr>
          </a:p>
          <a:p>
            <a:pPr algn="l"/>
            <a:endParaRPr lang="en-US" sz="100" b="0" i="0" dirty="0">
              <a:solidFill>
                <a:srgbClr val="F8FAFF"/>
              </a:solidFill>
              <a:effectLst/>
              <a:latin typeface="Inter"/>
            </a:endParaRPr>
          </a:p>
          <a:p>
            <a:pPr algn="l">
              <a:buFont typeface="Arial" panose="020B0604020202020204" pitchFamily="34" charset="0"/>
              <a:buChar char="•"/>
            </a:pPr>
            <a:r>
              <a:rPr lang="en-US" sz="1200" b="1" i="0" dirty="0" err="1">
                <a:solidFill>
                  <a:srgbClr val="F8FAFF"/>
                </a:solidFill>
                <a:effectLst/>
                <a:latin typeface="Inter"/>
              </a:rPr>
              <a:t>Jotstar</a:t>
            </a:r>
            <a:r>
              <a:rPr lang="en-US" sz="1200" b="0" i="0" dirty="0">
                <a:solidFill>
                  <a:srgbClr val="F8FAFF"/>
                </a:solidFill>
                <a:effectLst/>
                <a:latin typeface="Inter"/>
              </a:rPr>
              <a:t>: Users with &lt;6,000 mins watch time (inactive) are </a:t>
            </a:r>
            <a:r>
              <a:rPr lang="en-US" sz="1200" b="1" i="0" dirty="0">
                <a:solidFill>
                  <a:srgbClr val="F8FAFF"/>
                </a:solidFill>
                <a:effectLst/>
                <a:latin typeface="Inter"/>
              </a:rPr>
              <a:t>3x more likely</a:t>
            </a:r>
            <a:r>
              <a:rPr lang="en-US" sz="1200" b="0" i="0" dirty="0">
                <a:solidFill>
                  <a:srgbClr val="F8FAFF"/>
                </a:solidFill>
                <a:effectLst/>
                <a:latin typeface="Inter"/>
              </a:rPr>
              <a:t> to churn than active users.</a:t>
            </a:r>
          </a:p>
          <a:p>
            <a:pPr algn="l">
              <a:spcBef>
                <a:spcPts val="300"/>
              </a:spcBef>
              <a:buFont typeface="Arial" panose="020B0604020202020204" pitchFamily="34" charset="0"/>
              <a:buChar char="•"/>
            </a:pPr>
            <a:r>
              <a:rPr lang="en-US" sz="1200" b="1" i="0" dirty="0" err="1">
                <a:solidFill>
                  <a:srgbClr val="F8FAFF"/>
                </a:solidFill>
                <a:effectLst/>
                <a:latin typeface="Inter"/>
              </a:rPr>
              <a:t>LioCinema</a:t>
            </a:r>
            <a:r>
              <a:rPr lang="en-US" sz="1200" b="0" i="0" dirty="0">
                <a:solidFill>
                  <a:srgbClr val="F8FAFF"/>
                </a:solidFill>
                <a:effectLst/>
                <a:latin typeface="Inter"/>
              </a:rPr>
              <a:t>: Users with &lt;1,500 mins watch time (inactive) are </a:t>
            </a:r>
            <a:r>
              <a:rPr lang="en-US" sz="1200" b="1" i="0" dirty="0">
                <a:solidFill>
                  <a:srgbClr val="F8FAFF"/>
                </a:solidFill>
                <a:effectLst/>
                <a:latin typeface="Inter"/>
              </a:rPr>
              <a:t>4x more likely</a:t>
            </a:r>
            <a:r>
              <a:rPr lang="en-US" sz="1200" b="0" i="0" dirty="0">
                <a:solidFill>
                  <a:srgbClr val="F8FAFF"/>
                </a:solidFill>
                <a:effectLst/>
                <a:latin typeface="Inter"/>
              </a:rPr>
              <a:t> to churn.</a:t>
            </a:r>
          </a:p>
          <a:p>
            <a:br>
              <a:rPr lang="en-US" sz="1200" dirty="0"/>
            </a:br>
            <a:r>
              <a:rPr lang="en-US" sz="1200" b="0" i="0" dirty="0">
                <a:solidFill>
                  <a:srgbClr val="F8FAFF"/>
                </a:solidFill>
                <a:effectLst/>
                <a:latin typeface="Inter"/>
              </a:rPr>
              <a:t>Lower engagement correlates with higher inactivity rates. Users with </a:t>
            </a:r>
            <a:r>
              <a:rPr lang="en-US" sz="1200" b="1" i="0" dirty="0">
                <a:solidFill>
                  <a:srgbClr val="F8FAFF"/>
                </a:solidFill>
                <a:effectLst/>
                <a:latin typeface="Inter"/>
              </a:rPr>
              <a:t>below-average watch time</a:t>
            </a:r>
            <a:r>
              <a:rPr lang="en-US" sz="1200" b="0" i="0" dirty="0">
                <a:solidFill>
                  <a:srgbClr val="F8FAFF"/>
                </a:solidFill>
                <a:effectLst/>
                <a:latin typeface="Inter"/>
              </a:rPr>
              <a:t> are significantly more likely to churn.</a:t>
            </a:r>
            <a:endParaRPr lang="en-US" sz="1200" b="0" i="0" dirty="0">
              <a:solidFill>
                <a:srgbClr val="FFFFFF"/>
              </a:solidFill>
              <a:effectLst/>
              <a:latin typeface="Inter"/>
            </a:endParaRPr>
          </a:p>
        </p:txBody>
      </p:sp>
      <p:graphicFrame>
        <p:nvGraphicFramePr>
          <p:cNvPr id="4" name="Table 3">
            <a:extLst>
              <a:ext uri="{FF2B5EF4-FFF2-40B4-BE49-F238E27FC236}">
                <a16:creationId xmlns:a16="http://schemas.microsoft.com/office/drawing/2014/main" id="{4BE13A3A-B8AB-E2EB-32C8-5D8A0165DFF4}"/>
              </a:ext>
            </a:extLst>
          </p:cNvPr>
          <p:cNvGraphicFramePr>
            <a:graphicFrameLocks noGrp="1"/>
          </p:cNvGraphicFramePr>
          <p:nvPr>
            <p:extLst>
              <p:ext uri="{D42A27DB-BD31-4B8C-83A1-F6EECF244321}">
                <p14:modId xmlns:p14="http://schemas.microsoft.com/office/powerpoint/2010/main" val="1383540408"/>
              </p:ext>
            </p:extLst>
          </p:nvPr>
        </p:nvGraphicFramePr>
        <p:xfrm>
          <a:off x="1143000" y="893176"/>
          <a:ext cx="5829301" cy="1112520"/>
        </p:xfrm>
        <a:graphic>
          <a:graphicData uri="http://schemas.openxmlformats.org/drawingml/2006/table">
            <a:tbl>
              <a:tblPr firstRow="1" bandRow="1">
                <a:tableStyleId>{5C22544A-7EE6-4342-B048-85BDC9FD1C3A}</a:tableStyleId>
              </a:tblPr>
              <a:tblGrid>
                <a:gridCol w="963930">
                  <a:extLst>
                    <a:ext uri="{9D8B030D-6E8A-4147-A177-3AD203B41FA5}">
                      <a16:colId xmlns:a16="http://schemas.microsoft.com/office/drawing/2014/main" val="2570466222"/>
                    </a:ext>
                  </a:extLst>
                </a:gridCol>
                <a:gridCol w="997776">
                  <a:extLst>
                    <a:ext uri="{9D8B030D-6E8A-4147-A177-3AD203B41FA5}">
                      <a16:colId xmlns:a16="http://schemas.microsoft.com/office/drawing/2014/main" val="2808423176"/>
                    </a:ext>
                  </a:extLst>
                </a:gridCol>
                <a:gridCol w="1357630">
                  <a:extLst>
                    <a:ext uri="{9D8B030D-6E8A-4147-A177-3AD203B41FA5}">
                      <a16:colId xmlns:a16="http://schemas.microsoft.com/office/drawing/2014/main" val="3816837845"/>
                    </a:ext>
                  </a:extLst>
                </a:gridCol>
                <a:gridCol w="1270318">
                  <a:extLst>
                    <a:ext uri="{9D8B030D-6E8A-4147-A177-3AD203B41FA5}">
                      <a16:colId xmlns:a16="http://schemas.microsoft.com/office/drawing/2014/main" val="2443425002"/>
                    </a:ext>
                  </a:extLst>
                </a:gridCol>
                <a:gridCol w="1239647">
                  <a:extLst>
                    <a:ext uri="{9D8B030D-6E8A-4147-A177-3AD203B41FA5}">
                      <a16:colId xmlns:a16="http://schemas.microsoft.com/office/drawing/2014/main" val="3544344497"/>
                    </a:ext>
                  </a:extLst>
                </a:gridCol>
              </a:tblGrid>
              <a:tr h="370840">
                <a:tc>
                  <a:txBody>
                    <a:bodyPr/>
                    <a:lstStyle/>
                    <a:p>
                      <a:r>
                        <a:rPr lang="en-IN" b="1" dirty="0"/>
                        <a:t>Platform</a:t>
                      </a:r>
                      <a:endParaRPr lang="en-IN" dirty="0"/>
                    </a:p>
                  </a:txBody>
                  <a:tcPr anchor="ctr"/>
                </a:tc>
                <a:tc>
                  <a:txBody>
                    <a:bodyPr/>
                    <a:lstStyle/>
                    <a:p>
                      <a:r>
                        <a:rPr lang="en-IN" b="1"/>
                        <a:t>Total Users</a:t>
                      </a:r>
                      <a:endParaRPr lang="en-IN"/>
                    </a:p>
                  </a:txBody>
                  <a:tcPr anchor="ctr"/>
                </a:tc>
                <a:tc>
                  <a:txBody>
                    <a:bodyPr/>
                    <a:lstStyle/>
                    <a:p>
                      <a:r>
                        <a:rPr lang="en-IN" b="1"/>
                        <a:t>Active Users</a:t>
                      </a:r>
                      <a:endParaRPr lang="en-IN"/>
                    </a:p>
                  </a:txBody>
                  <a:tcPr anchor="ctr"/>
                </a:tc>
                <a:tc>
                  <a:txBody>
                    <a:bodyPr/>
                    <a:lstStyle/>
                    <a:p>
                      <a:r>
                        <a:rPr lang="en-IN" b="1"/>
                        <a:t>Inactive Users</a:t>
                      </a:r>
                      <a:endParaRPr lang="en-IN"/>
                    </a:p>
                  </a:txBody>
                  <a:tcPr anchor="ctr"/>
                </a:tc>
                <a:tc>
                  <a:txBody>
                    <a:bodyPr/>
                    <a:lstStyle/>
                    <a:p>
                      <a:r>
                        <a:rPr lang="en-IN" b="1"/>
                        <a:t>Inactivity Rate</a:t>
                      </a:r>
                      <a:endParaRPr lang="en-IN"/>
                    </a:p>
                  </a:txBody>
                  <a:tcPr anchor="ctr"/>
                </a:tc>
                <a:extLst>
                  <a:ext uri="{0D108BD9-81ED-4DB2-BD59-A6C34878D82A}">
                    <a16:rowId xmlns:a16="http://schemas.microsoft.com/office/drawing/2014/main" val="475783768"/>
                  </a:ext>
                </a:extLst>
              </a:tr>
              <a:tr h="370840">
                <a:tc>
                  <a:txBody>
                    <a:bodyPr/>
                    <a:lstStyle/>
                    <a:p>
                      <a:r>
                        <a:rPr lang="en-IN" b="1"/>
                        <a:t>Jotstar</a:t>
                      </a:r>
                      <a:endParaRPr lang="en-IN"/>
                    </a:p>
                  </a:txBody>
                  <a:tcPr anchor="ctr"/>
                </a:tc>
                <a:tc>
                  <a:txBody>
                    <a:bodyPr/>
                    <a:lstStyle/>
                    <a:p>
                      <a:r>
                        <a:rPr lang="en-IN"/>
                        <a:t>44,620</a:t>
                      </a:r>
                    </a:p>
                  </a:txBody>
                  <a:tcPr anchor="ctr"/>
                </a:tc>
                <a:tc>
                  <a:txBody>
                    <a:bodyPr/>
                    <a:lstStyle/>
                    <a:p>
                      <a:r>
                        <a:rPr lang="en-IN"/>
                        <a:t>37,968 (85.1%)</a:t>
                      </a:r>
                    </a:p>
                  </a:txBody>
                  <a:tcPr anchor="ctr"/>
                </a:tc>
                <a:tc>
                  <a:txBody>
                    <a:bodyPr/>
                    <a:lstStyle/>
                    <a:p>
                      <a:r>
                        <a:rPr lang="en-IN"/>
                        <a:t>6,652 (14.9%)</a:t>
                      </a:r>
                    </a:p>
                  </a:txBody>
                  <a:tcPr anchor="ctr"/>
                </a:tc>
                <a:tc>
                  <a:txBody>
                    <a:bodyPr/>
                    <a:lstStyle/>
                    <a:p>
                      <a:r>
                        <a:rPr lang="en-IN" b="1"/>
                        <a:t>14.9%</a:t>
                      </a:r>
                      <a:endParaRPr lang="en-IN"/>
                    </a:p>
                  </a:txBody>
                  <a:tcPr anchor="ctr"/>
                </a:tc>
                <a:extLst>
                  <a:ext uri="{0D108BD9-81ED-4DB2-BD59-A6C34878D82A}">
                    <a16:rowId xmlns:a16="http://schemas.microsoft.com/office/drawing/2014/main" val="3174196543"/>
                  </a:ext>
                </a:extLst>
              </a:tr>
              <a:tr h="370840">
                <a:tc>
                  <a:txBody>
                    <a:bodyPr/>
                    <a:lstStyle/>
                    <a:p>
                      <a:r>
                        <a:rPr lang="en-IN" b="1"/>
                        <a:t>LioCinema</a:t>
                      </a:r>
                      <a:endParaRPr lang="en-IN"/>
                    </a:p>
                  </a:txBody>
                  <a:tcPr anchor="ctr"/>
                </a:tc>
                <a:tc>
                  <a:txBody>
                    <a:bodyPr/>
                    <a:lstStyle/>
                    <a:p>
                      <a:r>
                        <a:rPr lang="en-IN"/>
                        <a:t>183,446</a:t>
                      </a:r>
                    </a:p>
                  </a:txBody>
                  <a:tcPr anchor="ctr"/>
                </a:tc>
                <a:tc>
                  <a:txBody>
                    <a:bodyPr/>
                    <a:lstStyle/>
                    <a:p>
                      <a:r>
                        <a:rPr lang="en-IN"/>
                        <a:t>101,141 (55.1%)</a:t>
                      </a:r>
                    </a:p>
                  </a:txBody>
                  <a:tcPr anchor="ctr"/>
                </a:tc>
                <a:tc>
                  <a:txBody>
                    <a:bodyPr/>
                    <a:lstStyle/>
                    <a:p>
                      <a:r>
                        <a:rPr lang="en-IN"/>
                        <a:t>82,305 (44.9%)</a:t>
                      </a:r>
                    </a:p>
                  </a:txBody>
                  <a:tcPr anchor="ctr"/>
                </a:tc>
                <a:tc>
                  <a:txBody>
                    <a:bodyPr/>
                    <a:lstStyle/>
                    <a:p>
                      <a:r>
                        <a:rPr lang="en-IN" b="1" dirty="0"/>
                        <a:t>44.9%</a:t>
                      </a:r>
                      <a:endParaRPr lang="en-IN" dirty="0"/>
                    </a:p>
                  </a:txBody>
                  <a:tcPr anchor="ctr"/>
                </a:tc>
                <a:extLst>
                  <a:ext uri="{0D108BD9-81ED-4DB2-BD59-A6C34878D82A}">
                    <a16:rowId xmlns:a16="http://schemas.microsoft.com/office/drawing/2014/main" val="3594173363"/>
                  </a:ext>
                </a:extLst>
              </a:tr>
            </a:tbl>
          </a:graphicData>
        </a:graphic>
      </p:graphicFrame>
      <p:pic>
        <p:nvPicPr>
          <p:cNvPr id="8" name="Picture 7">
            <a:extLst>
              <a:ext uri="{FF2B5EF4-FFF2-40B4-BE49-F238E27FC236}">
                <a16:creationId xmlns:a16="http://schemas.microsoft.com/office/drawing/2014/main" id="{FB4E0125-EA06-DABD-19BE-1F5C6D60F5AD}"/>
              </a:ext>
            </a:extLst>
          </p:cNvPr>
          <p:cNvPicPr>
            <a:picLocks noChangeAspect="1"/>
          </p:cNvPicPr>
          <p:nvPr/>
        </p:nvPicPr>
        <p:blipFill>
          <a:blip r:embed="rId3"/>
          <a:stretch>
            <a:fillRect/>
          </a:stretch>
        </p:blipFill>
        <p:spPr>
          <a:xfrm>
            <a:off x="606352" y="2150270"/>
            <a:ext cx="3837064" cy="2793610"/>
          </a:xfrm>
          <a:prstGeom prst="rect">
            <a:avLst/>
          </a:prstGeom>
        </p:spPr>
      </p:pic>
    </p:spTree>
    <p:extLst>
      <p:ext uri="{BB962C8B-B14F-4D97-AF65-F5344CB8AC3E}">
        <p14:creationId xmlns:p14="http://schemas.microsoft.com/office/powerpoint/2010/main" val="2576774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84D98-C44B-74FF-71DB-7E2571F757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71A226-5F96-6D40-CD2C-71B707A838C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C760CAC-8C5A-8920-2C22-951D3ADED912}"/>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B30BB117-642E-E7AD-B93B-6E087D4ED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
            <a:ext cx="9144000" cy="5143500"/>
          </a:xfrm>
          <a:prstGeom prst="rect">
            <a:avLst/>
          </a:prstGeom>
        </p:spPr>
      </p:pic>
      <p:sp>
        <p:nvSpPr>
          <p:cNvPr id="6" name="TextBox 5">
            <a:extLst>
              <a:ext uri="{FF2B5EF4-FFF2-40B4-BE49-F238E27FC236}">
                <a16:creationId xmlns:a16="http://schemas.microsoft.com/office/drawing/2014/main" id="{37D165EE-6A84-C531-B5A8-6C7EB8392E68}"/>
              </a:ext>
            </a:extLst>
          </p:cNvPr>
          <p:cNvSpPr txBox="1"/>
          <p:nvPr/>
        </p:nvSpPr>
        <p:spPr>
          <a:xfrm>
            <a:off x="148476" y="109268"/>
            <a:ext cx="8194250" cy="646331"/>
          </a:xfrm>
          <a:prstGeom prst="rect">
            <a:avLst/>
          </a:prstGeom>
          <a:noFill/>
        </p:spPr>
        <p:txBody>
          <a:bodyPr wrap="square">
            <a:spAutoFit/>
          </a:bodyPr>
          <a:lstStyle/>
          <a:p>
            <a:r>
              <a:rPr lang="en-US" dirty="0"/>
              <a:t>7. How do downgrade trends differ between LioCinema and Jotstar? Are downgrades more prevalent on one platform compared to the other?</a:t>
            </a:r>
            <a:r>
              <a:rPr lang="en-US" dirty="0">
                <a:solidFill>
                  <a:srgbClr val="FFFF00"/>
                </a:solidFill>
              </a:rPr>
              <a:t> </a:t>
            </a:r>
            <a:endParaRPr lang="en-US" u="sng" dirty="0">
              <a:solidFill>
                <a:srgbClr val="FFFF00"/>
              </a:solidFill>
            </a:endParaRPr>
          </a:p>
        </p:txBody>
      </p:sp>
      <p:graphicFrame>
        <p:nvGraphicFramePr>
          <p:cNvPr id="4" name="Table 3">
            <a:extLst>
              <a:ext uri="{FF2B5EF4-FFF2-40B4-BE49-F238E27FC236}">
                <a16:creationId xmlns:a16="http://schemas.microsoft.com/office/drawing/2014/main" id="{74600788-304F-A73F-3E50-DF9CA64A39D4}"/>
              </a:ext>
            </a:extLst>
          </p:cNvPr>
          <p:cNvGraphicFramePr>
            <a:graphicFrameLocks noGrp="1"/>
          </p:cNvGraphicFramePr>
          <p:nvPr>
            <p:extLst>
              <p:ext uri="{D42A27DB-BD31-4B8C-83A1-F6EECF244321}">
                <p14:modId xmlns:p14="http://schemas.microsoft.com/office/powerpoint/2010/main" val="380824032"/>
              </p:ext>
            </p:extLst>
          </p:nvPr>
        </p:nvGraphicFramePr>
        <p:xfrm>
          <a:off x="1503759" y="824655"/>
          <a:ext cx="6136481" cy="891540"/>
        </p:xfrm>
        <a:graphic>
          <a:graphicData uri="http://schemas.openxmlformats.org/drawingml/2006/table">
            <a:tbl>
              <a:tblPr firstRow="1" bandRow="1">
                <a:tableStyleId>{5C22544A-7EE6-4342-B048-85BDC9FD1C3A}</a:tableStyleId>
              </a:tblPr>
              <a:tblGrid>
                <a:gridCol w="1042572">
                  <a:extLst>
                    <a:ext uri="{9D8B030D-6E8A-4147-A177-3AD203B41FA5}">
                      <a16:colId xmlns:a16="http://schemas.microsoft.com/office/drawing/2014/main" val="3461681150"/>
                    </a:ext>
                  </a:extLst>
                </a:gridCol>
                <a:gridCol w="1253602">
                  <a:extLst>
                    <a:ext uri="{9D8B030D-6E8A-4147-A177-3AD203B41FA5}">
                      <a16:colId xmlns:a16="http://schemas.microsoft.com/office/drawing/2014/main" val="876883431"/>
                    </a:ext>
                  </a:extLst>
                </a:gridCol>
                <a:gridCol w="1129399">
                  <a:extLst>
                    <a:ext uri="{9D8B030D-6E8A-4147-A177-3AD203B41FA5}">
                      <a16:colId xmlns:a16="http://schemas.microsoft.com/office/drawing/2014/main" val="2916763021"/>
                    </a:ext>
                  </a:extLst>
                </a:gridCol>
                <a:gridCol w="2710908">
                  <a:extLst>
                    <a:ext uri="{9D8B030D-6E8A-4147-A177-3AD203B41FA5}">
                      <a16:colId xmlns:a16="http://schemas.microsoft.com/office/drawing/2014/main" val="2174430688"/>
                    </a:ext>
                  </a:extLst>
                </a:gridCol>
              </a:tblGrid>
              <a:tr h="225573">
                <a:tc>
                  <a:txBody>
                    <a:bodyPr/>
                    <a:lstStyle/>
                    <a:p>
                      <a:r>
                        <a:rPr lang="en-IN" b="1" dirty="0"/>
                        <a:t>Platform</a:t>
                      </a:r>
                      <a:endParaRPr lang="en-IN" dirty="0"/>
                    </a:p>
                  </a:txBody>
                  <a:tcPr anchor="ctr"/>
                </a:tc>
                <a:tc>
                  <a:txBody>
                    <a:bodyPr/>
                    <a:lstStyle/>
                    <a:p>
                      <a:r>
                        <a:rPr lang="en-IN" b="1"/>
                        <a:t>Downgrades</a:t>
                      </a:r>
                      <a:endParaRPr lang="en-IN"/>
                    </a:p>
                  </a:txBody>
                  <a:tcPr anchor="ctr"/>
                </a:tc>
                <a:tc>
                  <a:txBody>
                    <a:bodyPr/>
                    <a:lstStyle/>
                    <a:p>
                      <a:r>
                        <a:rPr lang="en-IN" b="1" dirty="0"/>
                        <a:t>Total Users</a:t>
                      </a:r>
                      <a:endParaRPr lang="en-IN" dirty="0"/>
                    </a:p>
                  </a:txBody>
                  <a:tcPr anchor="ctr"/>
                </a:tc>
                <a:tc>
                  <a:txBody>
                    <a:bodyPr/>
                    <a:lstStyle/>
                    <a:p>
                      <a:r>
                        <a:rPr lang="en-IN" b="1"/>
                        <a:t>Downgrade Rate (Per Platform)</a:t>
                      </a:r>
                      <a:endParaRPr lang="en-IN"/>
                    </a:p>
                  </a:txBody>
                  <a:tcPr anchor="ctr"/>
                </a:tc>
                <a:extLst>
                  <a:ext uri="{0D108BD9-81ED-4DB2-BD59-A6C34878D82A}">
                    <a16:rowId xmlns:a16="http://schemas.microsoft.com/office/drawing/2014/main" val="3881135902"/>
                  </a:ext>
                </a:extLst>
              </a:tr>
              <a:tr h="225573">
                <a:tc>
                  <a:txBody>
                    <a:bodyPr/>
                    <a:lstStyle/>
                    <a:p>
                      <a:r>
                        <a:rPr lang="en-IN" dirty="0"/>
                        <a:t>JotStar</a:t>
                      </a:r>
                    </a:p>
                  </a:txBody>
                  <a:tcPr anchor="ctr"/>
                </a:tc>
                <a:tc>
                  <a:txBody>
                    <a:bodyPr/>
                    <a:lstStyle/>
                    <a:p>
                      <a:r>
                        <a:rPr lang="en-IN" dirty="0"/>
                        <a:t>2,742</a:t>
                      </a:r>
                    </a:p>
                  </a:txBody>
                  <a:tcPr anchor="ctr"/>
                </a:tc>
                <a:tc>
                  <a:txBody>
                    <a:bodyPr/>
                    <a:lstStyle/>
                    <a:p>
                      <a:r>
                        <a:rPr lang="en-IN" dirty="0"/>
                        <a:t>44,620</a:t>
                      </a:r>
                    </a:p>
                  </a:txBody>
                  <a:tcPr anchor="ctr"/>
                </a:tc>
                <a:tc>
                  <a:txBody>
                    <a:bodyPr/>
                    <a:lstStyle/>
                    <a:p>
                      <a:r>
                        <a:rPr lang="en-IN" dirty="0"/>
                        <a:t>6.15%</a:t>
                      </a:r>
                    </a:p>
                  </a:txBody>
                  <a:tcPr anchor="ctr"/>
                </a:tc>
                <a:extLst>
                  <a:ext uri="{0D108BD9-81ED-4DB2-BD59-A6C34878D82A}">
                    <a16:rowId xmlns:a16="http://schemas.microsoft.com/office/drawing/2014/main" val="740583919"/>
                  </a:ext>
                </a:extLst>
              </a:tr>
              <a:tr h="225573">
                <a:tc>
                  <a:txBody>
                    <a:bodyPr/>
                    <a:lstStyle/>
                    <a:p>
                      <a:r>
                        <a:rPr lang="en-IN" dirty="0"/>
                        <a:t>LioCinema</a:t>
                      </a:r>
                    </a:p>
                  </a:txBody>
                  <a:tcPr anchor="ctr"/>
                </a:tc>
                <a:tc>
                  <a:txBody>
                    <a:bodyPr/>
                    <a:lstStyle/>
                    <a:p>
                      <a:r>
                        <a:rPr lang="en-IN" dirty="0"/>
                        <a:t>20,859</a:t>
                      </a:r>
                    </a:p>
                  </a:txBody>
                  <a:tcPr anchor="ctr"/>
                </a:tc>
                <a:tc>
                  <a:txBody>
                    <a:bodyPr/>
                    <a:lstStyle/>
                    <a:p>
                      <a:r>
                        <a:rPr lang="en-IN" dirty="0"/>
                        <a:t>183,446</a:t>
                      </a:r>
                    </a:p>
                  </a:txBody>
                  <a:tcPr anchor="ctr"/>
                </a:tc>
                <a:tc>
                  <a:txBody>
                    <a:bodyPr/>
                    <a:lstStyle/>
                    <a:p>
                      <a:r>
                        <a:rPr lang="en-IN" dirty="0"/>
                        <a:t>11.37%</a:t>
                      </a:r>
                    </a:p>
                  </a:txBody>
                  <a:tcPr anchor="ctr"/>
                </a:tc>
                <a:extLst>
                  <a:ext uri="{0D108BD9-81ED-4DB2-BD59-A6C34878D82A}">
                    <a16:rowId xmlns:a16="http://schemas.microsoft.com/office/drawing/2014/main" val="2137475672"/>
                  </a:ext>
                </a:extLst>
              </a:tr>
            </a:tbl>
          </a:graphicData>
        </a:graphic>
      </p:graphicFrame>
      <p:pic>
        <p:nvPicPr>
          <p:cNvPr id="8" name="Picture 7">
            <a:extLst>
              <a:ext uri="{FF2B5EF4-FFF2-40B4-BE49-F238E27FC236}">
                <a16:creationId xmlns:a16="http://schemas.microsoft.com/office/drawing/2014/main" id="{56BDA3E0-E9C0-DD84-2B8E-140780419521}"/>
              </a:ext>
            </a:extLst>
          </p:cNvPr>
          <p:cNvPicPr>
            <a:picLocks noChangeAspect="1"/>
          </p:cNvPicPr>
          <p:nvPr/>
        </p:nvPicPr>
        <p:blipFill>
          <a:blip r:embed="rId3"/>
          <a:stretch>
            <a:fillRect/>
          </a:stretch>
        </p:blipFill>
        <p:spPr>
          <a:xfrm>
            <a:off x="4572000" y="1866688"/>
            <a:ext cx="4384529" cy="2606311"/>
          </a:xfrm>
          <a:prstGeom prst="rect">
            <a:avLst/>
          </a:prstGeom>
        </p:spPr>
      </p:pic>
      <p:pic>
        <p:nvPicPr>
          <p:cNvPr id="10" name="Picture 9">
            <a:extLst>
              <a:ext uri="{FF2B5EF4-FFF2-40B4-BE49-F238E27FC236}">
                <a16:creationId xmlns:a16="http://schemas.microsoft.com/office/drawing/2014/main" id="{54C195A7-F6FF-2FC1-E3B5-E1F3FF26CF05}"/>
              </a:ext>
            </a:extLst>
          </p:cNvPr>
          <p:cNvPicPr>
            <a:picLocks noChangeAspect="1"/>
          </p:cNvPicPr>
          <p:nvPr/>
        </p:nvPicPr>
        <p:blipFill>
          <a:blip r:embed="rId4"/>
          <a:stretch>
            <a:fillRect/>
          </a:stretch>
        </p:blipFill>
        <p:spPr>
          <a:xfrm>
            <a:off x="98137" y="1866688"/>
            <a:ext cx="4404970" cy="2606311"/>
          </a:xfrm>
          <a:prstGeom prst="rect">
            <a:avLst/>
          </a:prstGeom>
        </p:spPr>
      </p:pic>
    </p:spTree>
    <p:extLst>
      <p:ext uri="{BB962C8B-B14F-4D97-AF65-F5344CB8AC3E}">
        <p14:creationId xmlns:p14="http://schemas.microsoft.com/office/powerpoint/2010/main" val="6965542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71E47-40A5-5810-287D-DCF965098C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9B1C09-810F-0C4A-EF37-9336934C4CEF}"/>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9E7CFDC-C956-7BAD-C08D-11D0397755C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C8C4923-02AA-E43D-5968-3348881E22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
            <a:ext cx="9144000" cy="5143500"/>
          </a:xfrm>
          <a:prstGeom prst="rect">
            <a:avLst/>
          </a:prstGeom>
        </p:spPr>
      </p:pic>
      <p:sp>
        <p:nvSpPr>
          <p:cNvPr id="6" name="TextBox 5">
            <a:extLst>
              <a:ext uri="{FF2B5EF4-FFF2-40B4-BE49-F238E27FC236}">
                <a16:creationId xmlns:a16="http://schemas.microsoft.com/office/drawing/2014/main" id="{06D81C11-1A60-5CB2-C5EA-702050BAD4A5}"/>
              </a:ext>
            </a:extLst>
          </p:cNvPr>
          <p:cNvSpPr txBox="1"/>
          <p:nvPr/>
        </p:nvSpPr>
        <p:spPr>
          <a:xfrm>
            <a:off x="148476" y="109268"/>
            <a:ext cx="8194250" cy="646331"/>
          </a:xfrm>
          <a:prstGeom prst="rect">
            <a:avLst/>
          </a:prstGeom>
          <a:noFill/>
        </p:spPr>
        <p:txBody>
          <a:bodyPr wrap="square">
            <a:spAutoFit/>
          </a:bodyPr>
          <a:lstStyle/>
          <a:p>
            <a:r>
              <a:rPr lang="en-US" dirty="0"/>
              <a:t>8. What are the most common upgrade transitions (e.g., Free to Basic, Free to VIP, Free to Premium) for LioCinema and Jotstar? How do these differ across platforms?</a:t>
            </a:r>
            <a:endParaRPr lang="en-US" u="sng" dirty="0">
              <a:solidFill>
                <a:srgbClr val="FFFF00"/>
              </a:solidFill>
            </a:endParaRPr>
          </a:p>
        </p:txBody>
      </p:sp>
      <p:pic>
        <p:nvPicPr>
          <p:cNvPr id="7" name="Picture 6">
            <a:extLst>
              <a:ext uri="{FF2B5EF4-FFF2-40B4-BE49-F238E27FC236}">
                <a16:creationId xmlns:a16="http://schemas.microsoft.com/office/drawing/2014/main" id="{81418DB8-BC77-D66E-E36D-5B6D5F09B327}"/>
              </a:ext>
            </a:extLst>
          </p:cNvPr>
          <p:cNvPicPr>
            <a:picLocks noChangeAspect="1"/>
          </p:cNvPicPr>
          <p:nvPr/>
        </p:nvPicPr>
        <p:blipFill>
          <a:blip r:embed="rId3"/>
          <a:stretch>
            <a:fillRect/>
          </a:stretch>
        </p:blipFill>
        <p:spPr>
          <a:xfrm>
            <a:off x="286148" y="1025964"/>
            <a:ext cx="3959453" cy="2571750"/>
          </a:xfrm>
          <a:prstGeom prst="rect">
            <a:avLst/>
          </a:prstGeom>
        </p:spPr>
      </p:pic>
      <p:pic>
        <p:nvPicPr>
          <p:cNvPr id="9" name="Picture 8">
            <a:extLst>
              <a:ext uri="{FF2B5EF4-FFF2-40B4-BE49-F238E27FC236}">
                <a16:creationId xmlns:a16="http://schemas.microsoft.com/office/drawing/2014/main" id="{DBF558BE-E538-B13A-6FEF-DE70B708799F}"/>
              </a:ext>
            </a:extLst>
          </p:cNvPr>
          <p:cNvPicPr>
            <a:picLocks noChangeAspect="1"/>
          </p:cNvPicPr>
          <p:nvPr/>
        </p:nvPicPr>
        <p:blipFill>
          <a:blip r:embed="rId4"/>
          <a:stretch>
            <a:fillRect/>
          </a:stretch>
        </p:blipFill>
        <p:spPr>
          <a:xfrm>
            <a:off x="4736307" y="1025964"/>
            <a:ext cx="4014389" cy="2572466"/>
          </a:xfrm>
          <a:prstGeom prst="rect">
            <a:avLst/>
          </a:prstGeom>
        </p:spPr>
      </p:pic>
      <p:sp>
        <p:nvSpPr>
          <p:cNvPr id="11" name="TextBox 10">
            <a:extLst>
              <a:ext uri="{FF2B5EF4-FFF2-40B4-BE49-F238E27FC236}">
                <a16:creationId xmlns:a16="http://schemas.microsoft.com/office/drawing/2014/main" id="{4D6D8D54-C5F2-5503-2000-09BC6ECE91ED}"/>
              </a:ext>
            </a:extLst>
          </p:cNvPr>
          <p:cNvSpPr txBox="1"/>
          <p:nvPr/>
        </p:nvSpPr>
        <p:spPr>
          <a:xfrm>
            <a:off x="436550" y="3781906"/>
            <a:ext cx="8165307" cy="1169551"/>
          </a:xfrm>
          <a:prstGeom prst="rect">
            <a:avLst/>
          </a:prstGeom>
          <a:noFill/>
        </p:spPr>
        <p:txBody>
          <a:bodyPr wrap="square">
            <a:spAutoFit/>
          </a:bodyPr>
          <a:lstStyle/>
          <a:p>
            <a:r>
              <a:rPr lang="en-IN" sz="1400" dirty="0" err="1"/>
              <a:t>Jotstar</a:t>
            </a:r>
            <a:r>
              <a:rPr lang="en-IN" sz="1400" dirty="0"/>
              <a:t>: The VIP tier likely offers exclusive perks (e.g., early access to content), encouraging users to upgrade stepwise. </a:t>
            </a:r>
          </a:p>
          <a:p>
            <a:endParaRPr lang="en-IN" sz="1400" dirty="0"/>
          </a:p>
          <a:p>
            <a:r>
              <a:rPr lang="en-IN" sz="1400" dirty="0"/>
              <a:t>LioCinema: Basic tier appeals to budget-conscious users, who later upgrade to Premium after testing the platform. </a:t>
            </a:r>
          </a:p>
        </p:txBody>
      </p:sp>
    </p:spTree>
    <p:extLst>
      <p:ext uri="{BB962C8B-B14F-4D97-AF65-F5344CB8AC3E}">
        <p14:creationId xmlns:p14="http://schemas.microsoft.com/office/powerpoint/2010/main" val="3764921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94D01-DDC8-CC74-2581-07BA41E5A6A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8599596-DCDF-862A-E413-FD794B544D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
            <a:ext cx="9144000" cy="5143500"/>
          </a:xfrm>
          <a:prstGeom prst="rect">
            <a:avLst/>
          </a:prstGeom>
        </p:spPr>
      </p:pic>
      <p:sp>
        <p:nvSpPr>
          <p:cNvPr id="6" name="TextBox 5">
            <a:extLst>
              <a:ext uri="{FF2B5EF4-FFF2-40B4-BE49-F238E27FC236}">
                <a16:creationId xmlns:a16="http://schemas.microsoft.com/office/drawing/2014/main" id="{7DA88DE8-7D4B-79ED-06DA-651E211F279D}"/>
              </a:ext>
            </a:extLst>
          </p:cNvPr>
          <p:cNvSpPr txBox="1"/>
          <p:nvPr/>
        </p:nvSpPr>
        <p:spPr>
          <a:xfrm>
            <a:off x="148476" y="109268"/>
            <a:ext cx="7902530" cy="830997"/>
          </a:xfrm>
          <a:prstGeom prst="rect">
            <a:avLst/>
          </a:prstGeom>
          <a:noFill/>
        </p:spPr>
        <p:txBody>
          <a:bodyPr wrap="square">
            <a:spAutoFit/>
          </a:bodyPr>
          <a:lstStyle/>
          <a:p>
            <a:r>
              <a:rPr lang="en-US" sz="1600" dirty="0"/>
              <a:t>9. How does the paid user percentage (e.g., Basic, Premium for LioCinema; VIP, Premium for Jotstar) vary across different platforms? Analyze the proportion of premium users in Tier 1, Tier 2, and Tier 3 cities and identify any notable trends or differences.</a:t>
            </a:r>
            <a:endParaRPr lang="en-US" sz="1600" u="sng" dirty="0">
              <a:solidFill>
                <a:srgbClr val="FFFF00"/>
              </a:solidFill>
            </a:endParaRPr>
          </a:p>
        </p:txBody>
      </p:sp>
      <p:graphicFrame>
        <p:nvGraphicFramePr>
          <p:cNvPr id="18" name="Table 17">
            <a:extLst>
              <a:ext uri="{FF2B5EF4-FFF2-40B4-BE49-F238E27FC236}">
                <a16:creationId xmlns:a16="http://schemas.microsoft.com/office/drawing/2014/main" id="{25AB6B37-2839-02F6-43B9-4EEA6370D07B}"/>
              </a:ext>
            </a:extLst>
          </p:cNvPr>
          <p:cNvGraphicFramePr>
            <a:graphicFrameLocks noGrp="1"/>
          </p:cNvGraphicFramePr>
          <p:nvPr>
            <p:extLst>
              <p:ext uri="{D42A27DB-BD31-4B8C-83A1-F6EECF244321}">
                <p14:modId xmlns:p14="http://schemas.microsoft.com/office/powerpoint/2010/main" val="3089052140"/>
              </p:ext>
            </p:extLst>
          </p:nvPr>
        </p:nvGraphicFramePr>
        <p:xfrm>
          <a:off x="0" y="1463883"/>
          <a:ext cx="5955412" cy="1352472"/>
        </p:xfrm>
        <a:graphic>
          <a:graphicData uri="http://schemas.openxmlformats.org/drawingml/2006/table">
            <a:tbl>
              <a:tblPr firstRow="1" bandRow="1">
                <a:tableStyleId>{5C22544A-7EE6-4342-B048-85BDC9FD1C3A}</a:tableStyleId>
              </a:tblPr>
              <a:tblGrid>
                <a:gridCol w="805180">
                  <a:extLst>
                    <a:ext uri="{9D8B030D-6E8A-4147-A177-3AD203B41FA5}">
                      <a16:colId xmlns:a16="http://schemas.microsoft.com/office/drawing/2014/main" val="2709342795"/>
                    </a:ext>
                  </a:extLst>
                </a:gridCol>
                <a:gridCol w="1357630">
                  <a:extLst>
                    <a:ext uri="{9D8B030D-6E8A-4147-A177-3AD203B41FA5}">
                      <a16:colId xmlns:a16="http://schemas.microsoft.com/office/drawing/2014/main" val="3002984261"/>
                    </a:ext>
                  </a:extLst>
                </a:gridCol>
                <a:gridCol w="1357630">
                  <a:extLst>
                    <a:ext uri="{9D8B030D-6E8A-4147-A177-3AD203B41FA5}">
                      <a16:colId xmlns:a16="http://schemas.microsoft.com/office/drawing/2014/main" val="466884196"/>
                    </a:ext>
                  </a:extLst>
                </a:gridCol>
                <a:gridCol w="931609">
                  <a:extLst>
                    <a:ext uri="{9D8B030D-6E8A-4147-A177-3AD203B41FA5}">
                      <a16:colId xmlns:a16="http://schemas.microsoft.com/office/drawing/2014/main" val="3415805425"/>
                    </a:ext>
                  </a:extLst>
                </a:gridCol>
                <a:gridCol w="1503363">
                  <a:extLst>
                    <a:ext uri="{9D8B030D-6E8A-4147-A177-3AD203B41FA5}">
                      <a16:colId xmlns:a16="http://schemas.microsoft.com/office/drawing/2014/main" val="2494585440"/>
                    </a:ext>
                  </a:extLst>
                </a:gridCol>
              </a:tblGrid>
              <a:tr h="338118">
                <a:tc>
                  <a:txBody>
                    <a:bodyPr/>
                    <a:lstStyle/>
                    <a:p>
                      <a:r>
                        <a:rPr lang="en-IN" b="1" dirty="0"/>
                        <a:t>City Tier</a:t>
                      </a:r>
                      <a:endParaRPr lang="en-IN" dirty="0"/>
                    </a:p>
                  </a:txBody>
                  <a:tcPr anchor="ctr"/>
                </a:tc>
                <a:tc>
                  <a:txBody>
                    <a:bodyPr/>
                    <a:lstStyle/>
                    <a:p>
                      <a:r>
                        <a:rPr lang="en-IN" b="1" dirty="0"/>
                        <a:t>Basic</a:t>
                      </a:r>
                      <a:endParaRPr lang="en-IN" dirty="0"/>
                    </a:p>
                  </a:txBody>
                  <a:tcPr anchor="ctr"/>
                </a:tc>
                <a:tc>
                  <a:txBody>
                    <a:bodyPr/>
                    <a:lstStyle/>
                    <a:p>
                      <a:r>
                        <a:rPr lang="en-IN" b="1"/>
                        <a:t>Premium</a:t>
                      </a:r>
                      <a:endParaRPr lang="en-IN"/>
                    </a:p>
                  </a:txBody>
                  <a:tcPr anchor="ctr"/>
                </a:tc>
                <a:tc>
                  <a:txBody>
                    <a:bodyPr/>
                    <a:lstStyle/>
                    <a:p>
                      <a:r>
                        <a:rPr lang="en-IN" dirty="0"/>
                        <a:t>Total User</a:t>
                      </a:r>
                    </a:p>
                  </a:txBody>
                  <a:tcPr anchor="ctr"/>
                </a:tc>
                <a:tc>
                  <a:txBody>
                    <a:bodyPr/>
                    <a:lstStyle/>
                    <a:p>
                      <a:r>
                        <a:rPr lang="en-IN" b="1" dirty="0"/>
                        <a:t>(Basic + Premium)</a:t>
                      </a:r>
                      <a:endParaRPr lang="en-IN" dirty="0"/>
                    </a:p>
                  </a:txBody>
                  <a:tcPr anchor="ctr"/>
                </a:tc>
                <a:extLst>
                  <a:ext uri="{0D108BD9-81ED-4DB2-BD59-A6C34878D82A}">
                    <a16:rowId xmlns:a16="http://schemas.microsoft.com/office/drawing/2014/main" val="2740496010"/>
                  </a:ext>
                </a:extLst>
              </a:tr>
              <a:tr h="338118">
                <a:tc>
                  <a:txBody>
                    <a:bodyPr/>
                    <a:lstStyle/>
                    <a:p>
                      <a:r>
                        <a:rPr lang="en-IN" b="1"/>
                        <a:t>Tier 1</a:t>
                      </a:r>
                      <a:endParaRPr lang="en-IN"/>
                    </a:p>
                  </a:txBody>
                  <a:tcPr anchor="ctr"/>
                </a:tc>
                <a:tc>
                  <a:txBody>
                    <a:bodyPr/>
                    <a:lstStyle/>
                    <a:p>
                      <a:r>
                        <a:rPr lang="en-IN" b="0" dirty="0"/>
                        <a:t>12,293 (29.97%)</a:t>
                      </a:r>
                    </a:p>
                  </a:txBody>
                  <a:tcPr anchor="ctr"/>
                </a:tc>
                <a:tc>
                  <a:txBody>
                    <a:bodyPr/>
                    <a:lstStyle/>
                    <a:p>
                      <a:r>
                        <a:rPr lang="en-IN" dirty="0"/>
                        <a:t>10,306 (25.13%)</a:t>
                      </a:r>
                    </a:p>
                  </a:txBody>
                  <a:tcPr anchor="ctr"/>
                </a:tc>
                <a:tc>
                  <a:txBody>
                    <a:bodyPr/>
                    <a:lstStyle/>
                    <a:p>
                      <a:r>
                        <a:rPr lang="en-IN" dirty="0"/>
                        <a:t>41,011</a:t>
                      </a:r>
                    </a:p>
                  </a:txBody>
                  <a:tcPr anchor="ctr"/>
                </a:tc>
                <a:tc>
                  <a:txBody>
                    <a:bodyPr/>
                    <a:lstStyle/>
                    <a:p>
                      <a:r>
                        <a:rPr lang="en-IN" b="1"/>
                        <a:t>22,599 (55.10%)</a:t>
                      </a:r>
                      <a:endParaRPr lang="en-IN"/>
                    </a:p>
                  </a:txBody>
                  <a:tcPr anchor="ctr"/>
                </a:tc>
                <a:extLst>
                  <a:ext uri="{0D108BD9-81ED-4DB2-BD59-A6C34878D82A}">
                    <a16:rowId xmlns:a16="http://schemas.microsoft.com/office/drawing/2014/main" val="232758620"/>
                  </a:ext>
                </a:extLst>
              </a:tr>
              <a:tr h="338118">
                <a:tc>
                  <a:txBody>
                    <a:bodyPr/>
                    <a:lstStyle/>
                    <a:p>
                      <a:r>
                        <a:rPr lang="en-IN" b="1"/>
                        <a:t>Tier 2</a:t>
                      </a:r>
                      <a:endParaRPr lang="en-IN"/>
                    </a:p>
                  </a:txBody>
                  <a:tcPr anchor="ctr"/>
                </a:tc>
                <a:tc>
                  <a:txBody>
                    <a:bodyPr/>
                    <a:lstStyle/>
                    <a:p>
                      <a:r>
                        <a:rPr lang="en-IN" b="0" dirty="0"/>
                        <a:t>22,570 (35.35%)</a:t>
                      </a:r>
                    </a:p>
                  </a:txBody>
                  <a:tcPr anchor="ctr"/>
                </a:tc>
                <a:tc>
                  <a:txBody>
                    <a:bodyPr/>
                    <a:lstStyle/>
                    <a:p>
                      <a:r>
                        <a:rPr lang="en-IN" dirty="0"/>
                        <a:t>9,090 (14.24%)</a:t>
                      </a:r>
                    </a:p>
                  </a:txBody>
                  <a:tcPr anchor="ctr"/>
                </a:tc>
                <a:tc>
                  <a:txBody>
                    <a:bodyPr/>
                    <a:lstStyle/>
                    <a:p>
                      <a:r>
                        <a:rPr lang="en-IN" dirty="0"/>
                        <a:t>63,848</a:t>
                      </a:r>
                    </a:p>
                  </a:txBody>
                  <a:tcPr anchor="ctr"/>
                </a:tc>
                <a:tc>
                  <a:txBody>
                    <a:bodyPr/>
                    <a:lstStyle/>
                    <a:p>
                      <a:r>
                        <a:rPr lang="en-IN" b="1"/>
                        <a:t>31,660 (49.59%)</a:t>
                      </a:r>
                      <a:endParaRPr lang="en-IN"/>
                    </a:p>
                  </a:txBody>
                  <a:tcPr anchor="ctr"/>
                </a:tc>
                <a:extLst>
                  <a:ext uri="{0D108BD9-81ED-4DB2-BD59-A6C34878D82A}">
                    <a16:rowId xmlns:a16="http://schemas.microsoft.com/office/drawing/2014/main" val="1051344764"/>
                  </a:ext>
                </a:extLst>
              </a:tr>
              <a:tr h="338118">
                <a:tc>
                  <a:txBody>
                    <a:bodyPr/>
                    <a:lstStyle/>
                    <a:p>
                      <a:r>
                        <a:rPr lang="en-IN" b="1"/>
                        <a:t>Tier 3</a:t>
                      </a:r>
                      <a:endParaRPr lang="en-IN"/>
                    </a:p>
                  </a:txBody>
                  <a:tcPr anchor="ctr"/>
                </a:tc>
                <a:tc>
                  <a:txBody>
                    <a:bodyPr/>
                    <a:lstStyle/>
                    <a:p>
                      <a:r>
                        <a:rPr lang="en-IN" b="0" dirty="0"/>
                        <a:t>18,499 (23.54%)</a:t>
                      </a:r>
                    </a:p>
                  </a:txBody>
                  <a:tcPr anchor="ctr"/>
                </a:tc>
                <a:tc>
                  <a:txBody>
                    <a:bodyPr/>
                    <a:lstStyle/>
                    <a:p>
                      <a:r>
                        <a:rPr lang="en-IN"/>
                        <a:t>5,696 (7.25%)</a:t>
                      </a:r>
                    </a:p>
                  </a:txBody>
                  <a:tcPr anchor="ctr"/>
                </a:tc>
                <a:tc>
                  <a:txBody>
                    <a:bodyPr/>
                    <a:lstStyle/>
                    <a:p>
                      <a:r>
                        <a:rPr lang="en-IN" dirty="0"/>
                        <a:t>78,587</a:t>
                      </a:r>
                    </a:p>
                  </a:txBody>
                  <a:tcPr anchor="ctr"/>
                </a:tc>
                <a:tc>
                  <a:txBody>
                    <a:bodyPr/>
                    <a:lstStyle/>
                    <a:p>
                      <a:r>
                        <a:rPr lang="en-IN" b="1" dirty="0"/>
                        <a:t>24,195 (30.79%)</a:t>
                      </a:r>
                      <a:endParaRPr lang="en-IN" dirty="0"/>
                    </a:p>
                  </a:txBody>
                  <a:tcPr anchor="ctr"/>
                </a:tc>
                <a:extLst>
                  <a:ext uri="{0D108BD9-81ED-4DB2-BD59-A6C34878D82A}">
                    <a16:rowId xmlns:a16="http://schemas.microsoft.com/office/drawing/2014/main" val="2329555062"/>
                  </a:ext>
                </a:extLst>
              </a:tr>
            </a:tbl>
          </a:graphicData>
        </a:graphic>
      </p:graphicFrame>
      <p:sp>
        <p:nvSpPr>
          <p:cNvPr id="32" name="Subtitle 31">
            <a:extLst>
              <a:ext uri="{FF2B5EF4-FFF2-40B4-BE49-F238E27FC236}">
                <a16:creationId xmlns:a16="http://schemas.microsoft.com/office/drawing/2014/main" id="{6FC0ED72-4537-B325-1FA4-DC256D03826E}"/>
              </a:ext>
            </a:extLst>
          </p:cNvPr>
          <p:cNvSpPr>
            <a:spLocks noGrp="1"/>
          </p:cNvSpPr>
          <p:nvPr>
            <p:ph type="subTitle" idx="1"/>
          </p:nvPr>
        </p:nvSpPr>
        <p:spPr>
          <a:xfrm>
            <a:off x="0" y="3018256"/>
            <a:ext cx="5951945" cy="337831"/>
          </a:xfrm>
          <a:solidFill>
            <a:srgbClr val="0070C0"/>
          </a:solidFill>
        </p:spPr>
        <p:txBody>
          <a:bodyPr anchor="ctr">
            <a:normAutofit lnSpcReduction="10000"/>
          </a:bodyPr>
          <a:lstStyle/>
          <a:p>
            <a:r>
              <a:rPr lang="en-IN" b="1" dirty="0"/>
              <a:t>JotStar</a:t>
            </a:r>
          </a:p>
        </p:txBody>
      </p:sp>
      <p:graphicFrame>
        <p:nvGraphicFramePr>
          <p:cNvPr id="34" name="Table 33">
            <a:extLst>
              <a:ext uri="{FF2B5EF4-FFF2-40B4-BE49-F238E27FC236}">
                <a16:creationId xmlns:a16="http://schemas.microsoft.com/office/drawing/2014/main" id="{4AFA8F0F-D0B5-1431-E9BE-36B5C985398F}"/>
              </a:ext>
            </a:extLst>
          </p:cNvPr>
          <p:cNvGraphicFramePr>
            <a:graphicFrameLocks noGrp="1"/>
          </p:cNvGraphicFramePr>
          <p:nvPr>
            <p:extLst>
              <p:ext uri="{D42A27DB-BD31-4B8C-83A1-F6EECF244321}">
                <p14:modId xmlns:p14="http://schemas.microsoft.com/office/powerpoint/2010/main" val="3373247718"/>
              </p:ext>
            </p:extLst>
          </p:nvPr>
        </p:nvGraphicFramePr>
        <p:xfrm>
          <a:off x="-1" y="3411523"/>
          <a:ext cx="5951945" cy="1305408"/>
        </p:xfrm>
        <a:graphic>
          <a:graphicData uri="http://schemas.openxmlformats.org/drawingml/2006/table">
            <a:tbl>
              <a:tblPr firstRow="1" bandRow="1">
                <a:tableStyleId>{5C22544A-7EE6-4342-B048-85BDC9FD1C3A}</a:tableStyleId>
              </a:tblPr>
              <a:tblGrid>
                <a:gridCol w="865847">
                  <a:extLst>
                    <a:ext uri="{9D8B030D-6E8A-4147-A177-3AD203B41FA5}">
                      <a16:colId xmlns:a16="http://schemas.microsoft.com/office/drawing/2014/main" val="4208055753"/>
                    </a:ext>
                  </a:extLst>
                </a:gridCol>
                <a:gridCol w="1323200">
                  <a:extLst>
                    <a:ext uri="{9D8B030D-6E8A-4147-A177-3AD203B41FA5}">
                      <a16:colId xmlns:a16="http://schemas.microsoft.com/office/drawing/2014/main" val="2444236004"/>
                    </a:ext>
                  </a:extLst>
                </a:gridCol>
                <a:gridCol w="1323200">
                  <a:extLst>
                    <a:ext uri="{9D8B030D-6E8A-4147-A177-3AD203B41FA5}">
                      <a16:colId xmlns:a16="http://schemas.microsoft.com/office/drawing/2014/main" val="2946096267"/>
                    </a:ext>
                  </a:extLst>
                </a:gridCol>
                <a:gridCol w="919841">
                  <a:extLst>
                    <a:ext uri="{9D8B030D-6E8A-4147-A177-3AD203B41FA5}">
                      <a16:colId xmlns:a16="http://schemas.microsoft.com/office/drawing/2014/main" val="3908010631"/>
                    </a:ext>
                  </a:extLst>
                </a:gridCol>
                <a:gridCol w="1519857">
                  <a:extLst>
                    <a:ext uri="{9D8B030D-6E8A-4147-A177-3AD203B41FA5}">
                      <a16:colId xmlns:a16="http://schemas.microsoft.com/office/drawing/2014/main" val="292208635"/>
                    </a:ext>
                  </a:extLst>
                </a:gridCol>
              </a:tblGrid>
              <a:tr h="326352">
                <a:tc>
                  <a:txBody>
                    <a:bodyPr/>
                    <a:lstStyle/>
                    <a:p>
                      <a:r>
                        <a:rPr lang="en-IN" b="1" dirty="0"/>
                        <a:t>City Tier</a:t>
                      </a:r>
                      <a:endParaRPr lang="en-IN" dirty="0"/>
                    </a:p>
                  </a:txBody>
                  <a:tcPr anchor="ctr"/>
                </a:tc>
                <a:tc>
                  <a:txBody>
                    <a:bodyPr/>
                    <a:lstStyle/>
                    <a:p>
                      <a:r>
                        <a:rPr lang="en-IN" b="1" dirty="0"/>
                        <a:t>VIP</a:t>
                      </a:r>
                      <a:endParaRPr lang="en-IN" dirty="0"/>
                    </a:p>
                  </a:txBody>
                  <a:tcPr anchor="ctr"/>
                </a:tc>
                <a:tc>
                  <a:txBody>
                    <a:bodyPr/>
                    <a:lstStyle/>
                    <a:p>
                      <a:r>
                        <a:rPr lang="en-IN" b="1" dirty="0"/>
                        <a:t>Premium</a:t>
                      </a:r>
                      <a:endParaRPr lang="en-IN" dirty="0"/>
                    </a:p>
                  </a:txBody>
                  <a:tcPr anchor="ctr"/>
                </a:tc>
                <a:tc>
                  <a:txBody>
                    <a:bodyPr/>
                    <a:lstStyle/>
                    <a:p>
                      <a:r>
                        <a:rPr lang="en-IN" b="1" dirty="0"/>
                        <a:t>Total User</a:t>
                      </a:r>
                      <a:endParaRPr lang="en-IN" dirty="0"/>
                    </a:p>
                  </a:txBody>
                  <a:tcPr anchor="ctr"/>
                </a:tc>
                <a:tc>
                  <a:txBody>
                    <a:bodyPr/>
                    <a:lstStyle/>
                    <a:p>
                      <a:r>
                        <a:rPr lang="en-IN" b="1" dirty="0"/>
                        <a:t>(VIP + Premium)</a:t>
                      </a:r>
                      <a:endParaRPr lang="en-IN" dirty="0"/>
                    </a:p>
                  </a:txBody>
                  <a:tcPr anchor="ctr"/>
                </a:tc>
                <a:extLst>
                  <a:ext uri="{0D108BD9-81ED-4DB2-BD59-A6C34878D82A}">
                    <a16:rowId xmlns:a16="http://schemas.microsoft.com/office/drawing/2014/main" val="1813475038"/>
                  </a:ext>
                </a:extLst>
              </a:tr>
              <a:tr h="326352">
                <a:tc>
                  <a:txBody>
                    <a:bodyPr/>
                    <a:lstStyle/>
                    <a:p>
                      <a:r>
                        <a:rPr lang="en-IN" b="1" dirty="0"/>
                        <a:t>Tier 1</a:t>
                      </a:r>
                      <a:endParaRPr lang="en-IN" dirty="0"/>
                    </a:p>
                  </a:txBody>
                  <a:tcPr anchor="ctr"/>
                </a:tc>
                <a:tc>
                  <a:txBody>
                    <a:bodyPr/>
                    <a:lstStyle/>
                    <a:p>
                      <a:r>
                        <a:rPr lang="en-IN" dirty="0"/>
                        <a:t>10,162 (39.93%)</a:t>
                      </a:r>
                    </a:p>
                  </a:txBody>
                  <a:tcPr anchor="ctr"/>
                </a:tc>
                <a:tc>
                  <a:txBody>
                    <a:bodyPr/>
                    <a:lstStyle/>
                    <a:p>
                      <a:r>
                        <a:rPr lang="en-IN" dirty="0"/>
                        <a:t>10,178 (39.99%)</a:t>
                      </a:r>
                    </a:p>
                  </a:txBody>
                  <a:tcPr anchor="ctr"/>
                </a:tc>
                <a:tc>
                  <a:txBody>
                    <a:bodyPr/>
                    <a:lstStyle/>
                    <a:p>
                      <a:r>
                        <a:rPr lang="en-IN" dirty="0"/>
                        <a:t>25,451</a:t>
                      </a:r>
                    </a:p>
                  </a:txBody>
                  <a:tcPr anchor="ctr"/>
                </a:tc>
                <a:tc>
                  <a:txBody>
                    <a:bodyPr/>
                    <a:lstStyle/>
                    <a:p>
                      <a:r>
                        <a:rPr lang="en-IN" b="1" dirty="0"/>
                        <a:t>20,340 (79.92%)</a:t>
                      </a:r>
                    </a:p>
                  </a:txBody>
                  <a:tcPr anchor="ctr"/>
                </a:tc>
                <a:extLst>
                  <a:ext uri="{0D108BD9-81ED-4DB2-BD59-A6C34878D82A}">
                    <a16:rowId xmlns:a16="http://schemas.microsoft.com/office/drawing/2014/main" val="1520559911"/>
                  </a:ext>
                </a:extLst>
              </a:tr>
              <a:tr h="326352">
                <a:tc>
                  <a:txBody>
                    <a:bodyPr/>
                    <a:lstStyle/>
                    <a:p>
                      <a:r>
                        <a:rPr lang="en-IN" b="1"/>
                        <a:t>Tier 2</a:t>
                      </a:r>
                      <a:endParaRPr lang="en-IN"/>
                    </a:p>
                  </a:txBody>
                  <a:tcPr anchor="ctr"/>
                </a:tc>
                <a:tc>
                  <a:txBody>
                    <a:bodyPr/>
                    <a:lstStyle/>
                    <a:p>
                      <a:r>
                        <a:rPr lang="en-IN" dirty="0"/>
                        <a:t>6,794 (50.61%)</a:t>
                      </a:r>
                    </a:p>
                  </a:txBody>
                  <a:tcPr anchor="ctr"/>
                </a:tc>
                <a:tc>
                  <a:txBody>
                    <a:bodyPr/>
                    <a:lstStyle/>
                    <a:p>
                      <a:r>
                        <a:rPr lang="en-IN" dirty="0"/>
                        <a:t>2,566 (19.12%)</a:t>
                      </a:r>
                    </a:p>
                  </a:txBody>
                  <a:tcPr anchor="ctr"/>
                </a:tc>
                <a:tc>
                  <a:txBody>
                    <a:bodyPr/>
                    <a:lstStyle/>
                    <a:p>
                      <a:r>
                        <a:rPr lang="en-IN" dirty="0"/>
                        <a:t>13,424</a:t>
                      </a:r>
                    </a:p>
                  </a:txBody>
                  <a:tcPr anchor="ctr"/>
                </a:tc>
                <a:tc>
                  <a:txBody>
                    <a:bodyPr/>
                    <a:lstStyle/>
                    <a:p>
                      <a:r>
                        <a:rPr lang="en-IN" b="1" dirty="0"/>
                        <a:t>9,360 (69.73%)</a:t>
                      </a:r>
                    </a:p>
                  </a:txBody>
                  <a:tcPr anchor="ctr"/>
                </a:tc>
                <a:extLst>
                  <a:ext uri="{0D108BD9-81ED-4DB2-BD59-A6C34878D82A}">
                    <a16:rowId xmlns:a16="http://schemas.microsoft.com/office/drawing/2014/main" val="3439541547"/>
                  </a:ext>
                </a:extLst>
              </a:tr>
              <a:tr h="326352">
                <a:tc>
                  <a:txBody>
                    <a:bodyPr/>
                    <a:lstStyle/>
                    <a:p>
                      <a:r>
                        <a:rPr lang="en-IN" b="1" dirty="0"/>
                        <a:t>Tier 3</a:t>
                      </a:r>
                      <a:endParaRPr lang="en-IN" dirty="0"/>
                    </a:p>
                  </a:txBody>
                  <a:tcPr anchor="ctr"/>
                </a:tc>
                <a:tc>
                  <a:txBody>
                    <a:bodyPr/>
                    <a:lstStyle/>
                    <a:p>
                      <a:r>
                        <a:rPr lang="en-IN" dirty="0"/>
                        <a:t>2,201 (38.31%)</a:t>
                      </a:r>
                    </a:p>
                  </a:txBody>
                  <a:tcPr anchor="ctr"/>
                </a:tc>
                <a:tc>
                  <a:txBody>
                    <a:bodyPr/>
                    <a:lstStyle/>
                    <a:p>
                      <a:r>
                        <a:rPr lang="en-IN" dirty="0"/>
                        <a:t>623 (10.84%)</a:t>
                      </a:r>
                    </a:p>
                  </a:txBody>
                  <a:tcPr anchor="ctr"/>
                </a:tc>
                <a:tc>
                  <a:txBody>
                    <a:bodyPr/>
                    <a:lstStyle/>
                    <a:p>
                      <a:r>
                        <a:rPr lang="en-IN" dirty="0"/>
                        <a:t>5,745</a:t>
                      </a:r>
                    </a:p>
                  </a:txBody>
                  <a:tcPr anchor="ctr"/>
                </a:tc>
                <a:tc>
                  <a:txBody>
                    <a:bodyPr/>
                    <a:lstStyle/>
                    <a:p>
                      <a:r>
                        <a:rPr lang="en-IN" b="1" dirty="0"/>
                        <a:t>2,824 (49.15%)</a:t>
                      </a:r>
                    </a:p>
                  </a:txBody>
                  <a:tcPr anchor="ctr"/>
                </a:tc>
                <a:extLst>
                  <a:ext uri="{0D108BD9-81ED-4DB2-BD59-A6C34878D82A}">
                    <a16:rowId xmlns:a16="http://schemas.microsoft.com/office/drawing/2014/main" val="2908218811"/>
                  </a:ext>
                </a:extLst>
              </a:tr>
            </a:tbl>
          </a:graphicData>
        </a:graphic>
      </p:graphicFrame>
      <p:sp>
        <p:nvSpPr>
          <p:cNvPr id="36" name="Subtitle 31">
            <a:extLst>
              <a:ext uri="{FF2B5EF4-FFF2-40B4-BE49-F238E27FC236}">
                <a16:creationId xmlns:a16="http://schemas.microsoft.com/office/drawing/2014/main" id="{98F31ED7-10C3-EB3B-E394-5875102E22CB}"/>
              </a:ext>
            </a:extLst>
          </p:cNvPr>
          <p:cNvSpPr txBox="1">
            <a:spLocks/>
          </p:cNvSpPr>
          <p:nvPr/>
        </p:nvSpPr>
        <p:spPr>
          <a:xfrm>
            <a:off x="0" y="1079273"/>
            <a:ext cx="5955412" cy="311789"/>
          </a:xfrm>
          <a:prstGeom prst="rect">
            <a:avLst/>
          </a:prstGeom>
          <a:solidFill>
            <a:srgbClr val="0070C0"/>
          </a:solidFill>
        </p:spPr>
        <p:txBody>
          <a:bodyPr vert="horz" lIns="91440" tIns="45720" rIns="91440" bIns="45720" rtlCol="0" anchor="ctr">
            <a:normAutofit fontScale="92500" lnSpcReduction="10000"/>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en-IN" b="1" dirty="0"/>
              <a:t>LioCinema</a:t>
            </a:r>
          </a:p>
        </p:txBody>
      </p:sp>
      <p:pic>
        <p:nvPicPr>
          <p:cNvPr id="38" name="Picture 37">
            <a:extLst>
              <a:ext uri="{FF2B5EF4-FFF2-40B4-BE49-F238E27FC236}">
                <a16:creationId xmlns:a16="http://schemas.microsoft.com/office/drawing/2014/main" id="{7F18BD21-88BC-CB8D-71F6-3422CA14326D}"/>
              </a:ext>
            </a:extLst>
          </p:cNvPr>
          <p:cNvPicPr>
            <a:picLocks noChangeAspect="1"/>
          </p:cNvPicPr>
          <p:nvPr/>
        </p:nvPicPr>
        <p:blipFill>
          <a:blip r:embed="rId3"/>
          <a:stretch>
            <a:fillRect/>
          </a:stretch>
        </p:blipFill>
        <p:spPr>
          <a:xfrm>
            <a:off x="6082351" y="1621030"/>
            <a:ext cx="2927775" cy="2124445"/>
          </a:xfrm>
          <a:prstGeom prst="rect">
            <a:avLst/>
          </a:prstGeom>
        </p:spPr>
      </p:pic>
    </p:spTree>
    <p:extLst>
      <p:ext uri="{BB962C8B-B14F-4D97-AF65-F5344CB8AC3E}">
        <p14:creationId xmlns:p14="http://schemas.microsoft.com/office/powerpoint/2010/main" val="3189033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3C68-BECB-3B90-1FF1-053638393052}"/>
              </a:ext>
            </a:extLst>
          </p:cNvPr>
          <p:cNvSpPr>
            <a:spLocks noGrp="1"/>
          </p:cNvSpPr>
          <p:nvPr>
            <p:ph type="ctrTitle"/>
          </p:nvPr>
        </p:nvSpPr>
        <p:spPr/>
        <p:txBody>
          <a:bodyPr/>
          <a:lstStyle/>
          <a:p>
            <a:r>
              <a:rPr lang="en-US" dirty="0"/>
              <a:t> </a:t>
            </a:r>
            <a:endParaRPr lang="en-IN" dirty="0"/>
          </a:p>
        </p:txBody>
      </p:sp>
      <p:sp>
        <p:nvSpPr>
          <p:cNvPr id="3" name="Subtitle 2">
            <a:extLst>
              <a:ext uri="{FF2B5EF4-FFF2-40B4-BE49-F238E27FC236}">
                <a16:creationId xmlns:a16="http://schemas.microsoft.com/office/drawing/2014/main" id="{09264E7B-23F5-9772-8890-711F1A15E8D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66BEA89B-733E-6D1C-FFDE-425B0A4B2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3"/>
            <a:ext cx="9144000" cy="5143500"/>
          </a:xfrm>
          <a:prstGeom prst="rect">
            <a:avLst/>
          </a:prstGeom>
        </p:spPr>
      </p:pic>
      <p:sp>
        <p:nvSpPr>
          <p:cNvPr id="15" name="TextBox 14">
            <a:extLst>
              <a:ext uri="{FF2B5EF4-FFF2-40B4-BE49-F238E27FC236}">
                <a16:creationId xmlns:a16="http://schemas.microsoft.com/office/drawing/2014/main" id="{EFAD7C7F-1D0E-04CA-A7C9-010A2114DCAD}"/>
              </a:ext>
            </a:extLst>
          </p:cNvPr>
          <p:cNvSpPr txBox="1"/>
          <p:nvPr/>
        </p:nvSpPr>
        <p:spPr>
          <a:xfrm>
            <a:off x="2276583" y="356421"/>
            <a:ext cx="4607939" cy="3924151"/>
          </a:xfrm>
          <a:prstGeom prst="rect">
            <a:avLst/>
          </a:prstGeom>
          <a:noFill/>
          <a:effectLst>
            <a:outerShdw blurRad="50800" dist="38100" dir="5400000" algn="t" rotWithShape="0">
              <a:prstClr val="black">
                <a:alpha val="40000"/>
              </a:prstClr>
            </a:outerShdw>
          </a:effectLst>
        </p:spPr>
        <p:txBody>
          <a:bodyPr wrap="square">
            <a:spAutoFit/>
          </a:bodyPr>
          <a:lstStyle/>
          <a:p>
            <a:r>
              <a:rPr lang="en-IN" sz="3300" b="1" dirty="0">
                <a:solidFill>
                  <a:schemeClr val="accent2">
                    <a:lumMod val="20000"/>
                    <a:lumOff val="80000"/>
                  </a:schemeClr>
                </a:solidFill>
                <a:latin typeface="Arial" panose="020B0604020202020204" pitchFamily="34" charset="0"/>
                <a:cs typeface="Arial" panose="020B0604020202020204" pitchFamily="34" charset="0"/>
              </a:rPr>
              <a:t>TABLE OF CONTENT</a:t>
            </a:r>
          </a:p>
          <a:p>
            <a:endParaRPr lang="en-IN" sz="1200" b="1" dirty="0">
              <a:solidFill>
                <a:schemeClr val="accent6">
                  <a:lumMod val="60000"/>
                  <a:lumOff val="40000"/>
                </a:schemeClr>
              </a:solidFill>
              <a:latin typeface="Arial" panose="020B0604020202020204" pitchFamily="34" charset="0"/>
              <a:cs typeface="Arial" panose="020B0604020202020204" pitchFamily="34" charset="0"/>
            </a:endParaRPr>
          </a:p>
          <a:p>
            <a:r>
              <a:rPr lang="en-IN" sz="2100" b="1" dirty="0">
                <a:solidFill>
                  <a:schemeClr val="accent6">
                    <a:lumMod val="60000"/>
                    <a:lumOff val="40000"/>
                  </a:schemeClr>
                </a:solidFill>
                <a:latin typeface="Arial" panose="020B0604020202020204" pitchFamily="34" charset="0"/>
                <a:cs typeface="Arial" panose="020B0604020202020204" pitchFamily="34" charset="0"/>
              </a:rPr>
              <a:t>   </a:t>
            </a:r>
          </a:p>
          <a:p>
            <a:r>
              <a:rPr lang="en-IN" sz="2100" b="1" dirty="0">
                <a:solidFill>
                  <a:schemeClr val="accent4">
                    <a:lumMod val="60000"/>
                    <a:lumOff val="40000"/>
                  </a:schemeClr>
                </a:solidFill>
                <a:latin typeface="Arial" panose="020B0604020202020204" pitchFamily="34" charset="0"/>
                <a:cs typeface="Arial" panose="020B0604020202020204" pitchFamily="34" charset="0"/>
              </a:rPr>
              <a:t>   ■ Introduction</a:t>
            </a:r>
          </a:p>
          <a:p>
            <a:r>
              <a:rPr lang="en-IN" sz="2100" b="1" dirty="0">
                <a:solidFill>
                  <a:schemeClr val="accent4">
                    <a:lumMod val="60000"/>
                    <a:lumOff val="40000"/>
                  </a:schemeClr>
                </a:solidFill>
                <a:latin typeface="Arial" panose="020B0604020202020204" pitchFamily="34" charset="0"/>
                <a:cs typeface="Arial" panose="020B0604020202020204" pitchFamily="34" charset="0"/>
              </a:rPr>
              <a:t>   ■ Problem statement </a:t>
            </a:r>
          </a:p>
          <a:p>
            <a:r>
              <a:rPr lang="en-IN" sz="2100" b="1" dirty="0">
                <a:solidFill>
                  <a:schemeClr val="accent4">
                    <a:lumMod val="60000"/>
                    <a:lumOff val="40000"/>
                  </a:schemeClr>
                </a:solidFill>
                <a:latin typeface="Arial" panose="020B0604020202020204" pitchFamily="34" charset="0"/>
                <a:cs typeface="Arial" panose="020B0604020202020204" pitchFamily="34" charset="0"/>
              </a:rPr>
              <a:t>   ■ Dashboard preview</a:t>
            </a:r>
          </a:p>
          <a:p>
            <a:r>
              <a:rPr lang="en-IN" sz="2100" b="1" dirty="0">
                <a:solidFill>
                  <a:schemeClr val="accent4">
                    <a:lumMod val="60000"/>
                    <a:lumOff val="40000"/>
                  </a:schemeClr>
                </a:solidFill>
                <a:latin typeface="Arial" panose="020B0604020202020204" pitchFamily="34" charset="0"/>
                <a:cs typeface="Arial" panose="020B0604020202020204" pitchFamily="34" charset="0"/>
              </a:rPr>
              <a:t>   ■ Primary research question</a:t>
            </a:r>
          </a:p>
          <a:p>
            <a:r>
              <a:rPr lang="en-IN" sz="2100" b="1" dirty="0">
                <a:solidFill>
                  <a:schemeClr val="accent4">
                    <a:lumMod val="60000"/>
                    <a:lumOff val="40000"/>
                  </a:schemeClr>
                </a:solidFill>
                <a:latin typeface="Arial" panose="020B0604020202020204" pitchFamily="34" charset="0"/>
                <a:cs typeface="Arial" panose="020B0604020202020204" pitchFamily="34" charset="0"/>
              </a:rPr>
              <a:t>   ■ Secondary research question</a:t>
            </a:r>
          </a:p>
          <a:p>
            <a:r>
              <a:rPr lang="en-IN" sz="2100" b="1" dirty="0">
                <a:solidFill>
                  <a:schemeClr val="accent4">
                    <a:lumMod val="60000"/>
                    <a:lumOff val="40000"/>
                  </a:schemeClr>
                </a:solidFill>
                <a:latin typeface="Arial" panose="020B0604020202020204" pitchFamily="34" charset="0"/>
                <a:cs typeface="Arial" panose="020B0604020202020204" pitchFamily="34" charset="0"/>
              </a:rPr>
              <a:t>   ■ Recommendation</a:t>
            </a:r>
          </a:p>
          <a:p>
            <a:r>
              <a:rPr lang="en-IN" sz="2100" b="1" dirty="0">
                <a:solidFill>
                  <a:schemeClr val="accent4">
                    <a:lumMod val="60000"/>
                    <a:lumOff val="40000"/>
                  </a:schemeClr>
                </a:solidFill>
                <a:latin typeface="Arial" panose="020B0604020202020204" pitchFamily="34" charset="0"/>
                <a:cs typeface="Arial" panose="020B0604020202020204" pitchFamily="34" charset="0"/>
              </a:rPr>
              <a:t>   ■ Conclusion</a:t>
            </a:r>
          </a:p>
          <a:p>
            <a:endParaRPr lang="en-IN" sz="1200" b="1" dirty="0">
              <a:solidFill>
                <a:schemeClr val="accent6">
                  <a:lumMod val="60000"/>
                  <a:lumOff val="40000"/>
                </a:schemeClr>
              </a:solidFill>
              <a:latin typeface="Arial" panose="020B0604020202020204" pitchFamily="34" charset="0"/>
              <a:cs typeface="Arial" panose="020B0604020202020204" pitchFamily="34" charset="0"/>
            </a:endParaRPr>
          </a:p>
          <a:p>
            <a:endParaRPr lang="en-IN" sz="1200" b="1" dirty="0">
              <a:solidFill>
                <a:schemeClr val="accent6">
                  <a:lumMod val="60000"/>
                  <a:lumOff val="40000"/>
                </a:schemeClr>
              </a:solidFill>
              <a:latin typeface="Arial" panose="020B0604020202020204" pitchFamily="34" charset="0"/>
              <a:cs typeface="Arial" panose="020B0604020202020204" pitchFamily="34" charset="0"/>
            </a:endParaRPr>
          </a:p>
          <a:p>
            <a:endParaRPr lang="en-IN" sz="1200" dirty="0">
              <a:solidFill>
                <a:schemeClr val="accent6">
                  <a:lumMod val="60000"/>
                  <a:lumOff val="40000"/>
                </a:schemeClr>
              </a:solidFill>
            </a:endParaRPr>
          </a:p>
        </p:txBody>
      </p:sp>
    </p:spTree>
    <p:extLst>
      <p:ext uri="{BB962C8B-B14F-4D97-AF65-F5344CB8AC3E}">
        <p14:creationId xmlns:p14="http://schemas.microsoft.com/office/powerpoint/2010/main" val="2136076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27390-6796-5746-257E-A4B653F0D16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7DFF570-9A6C-626D-D14B-37296873D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
            <a:ext cx="9144000" cy="5143500"/>
          </a:xfrm>
          <a:prstGeom prst="rect">
            <a:avLst/>
          </a:prstGeom>
        </p:spPr>
      </p:pic>
      <p:sp>
        <p:nvSpPr>
          <p:cNvPr id="6" name="TextBox 5">
            <a:extLst>
              <a:ext uri="{FF2B5EF4-FFF2-40B4-BE49-F238E27FC236}">
                <a16:creationId xmlns:a16="http://schemas.microsoft.com/office/drawing/2014/main" id="{21A5B008-221B-1892-7CF2-A0D9134E94D2}"/>
              </a:ext>
            </a:extLst>
          </p:cNvPr>
          <p:cNvSpPr txBox="1"/>
          <p:nvPr/>
        </p:nvSpPr>
        <p:spPr>
          <a:xfrm>
            <a:off x="148476" y="116412"/>
            <a:ext cx="8031118" cy="4278094"/>
          </a:xfrm>
          <a:prstGeom prst="rect">
            <a:avLst/>
          </a:prstGeom>
          <a:noFill/>
        </p:spPr>
        <p:txBody>
          <a:bodyPr wrap="square">
            <a:spAutoFit/>
          </a:bodyPr>
          <a:lstStyle/>
          <a:p>
            <a:r>
              <a:rPr lang="en-US" sz="1600" dirty="0"/>
              <a:t>10.  Assume the following monthly subscription prices, calculate the total revenue generated by both platforms (LioCinema and Jotstar) for the analysis period (January to November 2024). </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The calculation should consider: </a:t>
            </a:r>
          </a:p>
          <a:p>
            <a:r>
              <a:rPr lang="en-US" sz="1600" dirty="0"/>
              <a:t>❖ Subscribers count under each plan.</a:t>
            </a:r>
          </a:p>
          <a:p>
            <a:r>
              <a:rPr lang="en-US" sz="1600" dirty="0"/>
              <a:t>❖ Active duration of subscribers on their respective plans. </a:t>
            </a:r>
          </a:p>
          <a:p>
            <a:r>
              <a:rPr lang="en-US" sz="1600" dirty="0"/>
              <a:t>❖ Upgrades and downgrades during the period, ensuring revenue reflects the time spent under each plan. </a:t>
            </a:r>
            <a:endParaRPr lang="en-US" sz="1600" u="sng" dirty="0">
              <a:solidFill>
                <a:srgbClr val="FFFF00"/>
              </a:solidFill>
            </a:endParaRPr>
          </a:p>
        </p:txBody>
      </p:sp>
      <p:sp>
        <p:nvSpPr>
          <p:cNvPr id="7" name="Subtitle 6">
            <a:extLst>
              <a:ext uri="{FF2B5EF4-FFF2-40B4-BE49-F238E27FC236}">
                <a16:creationId xmlns:a16="http://schemas.microsoft.com/office/drawing/2014/main" id="{7F1DBD58-4EB0-31D4-492F-82F92418EB46}"/>
              </a:ext>
            </a:extLst>
          </p:cNvPr>
          <p:cNvSpPr>
            <a:spLocks noGrp="1"/>
          </p:cNvSpPr>
          <p:nvPr>
            <p:ph type="subTitle" idx="1"/>
          </p:nvPr>
        </p:nvSpPr>
        <p:spPr/>
        <p:txBody>
          <a:bodyPr/>
          <a:lstStyle/>
          <a:p>
            <a:r>
              <a:rPr lang="en-IN" dirty="0"/>
              <a:t> </a:t>
            </a:r>
          </a:p>
        </p:txBody>
      </p:sp>
      <p:pic>
        <p:nvPicPr>
          <p:cNvPr id="9" name="Picture 8">
            <a:extLst>
              <a:ext uri="{FF2B5EF4-FFF2-40B4-BE49-F238E27FC236}">
                <a16:creationId xmlns:a16="http://schemas.microsoft.com/office/drawing/2014/main" id="{87009725-7564-BA7C-06A4-2C075EB2D284}"/>
              </a:ext>
            </a:extLst>
          </p:cNvPr>
          <p:cNvPicPr>
            <a:picLocks noChangeAspect="1"/>
          </p:cNvPicPr>
          <p:nvPr/>
        </p:nvPicPr>
        <p:blipFill>
          <a:blip r:embed="rId3"/>
          <a:stretch>
            <a:fillRect/>
          </a:stretch>
        </p:blipFill>
        <p:spPr>
          <a:xfrm>
            <a:off x="1667693" y="975696"/>
            <a:ext cx="4725963" cy="1774648"/>
          </a:xfrm>
          <a:prstGeom prst="rect">
            <a:avLst/>
          </a:prstGeom>
        </p:spPr>
      </p:pic>
    </p:spTree>
    <p:extLst>
      <p:ext uri="{BB962C8B-B14F-4D97-AF65-F5344CB8AC3E}">
        <p14:creationId xmlns:p14="http://schemas.microsoft.com/office/powerpoint/2010/main" val="2238051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1E6AA-D329-191F-E675-E866721A282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CD58BB5-E529-DB7A-D885-E60D0F632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
            <a:ext cx="9144000" cy="5143500"/>
          </a:xfrm>
          <a:prstGeom prst="rect">
            <a:avLst/>
          </a:prstGeom>
        </p:spPr>
      </p:pic>
      <p:sp>
        <p:nvSpPr>
          <p:cNvPr id="7" name="Subtitle 6">
            <a:extLst>
              <a:ext uri="{FF2B5EF4-FFF2-40B4-BE49-F238E27FC236}">
                <a16:creationId xmlns:a16="http://schemas.microsoft.com/office/drawing/2014/main" id="{E4B82E36-2739-2463-7D10-79E6BB2E1ADD}"/>
              </a:ext>
            </a:extLst>
          </p:cNvPr>
          <p:cNvSpPr>
            <a:spLocks noGrp="1"/>
          </p:cNvSpPr>
          <p:nvPr>
            <p:ph type="subTitle" idx="1"/>
          </p:nvPr>
        </p:nvSpPr>
        <p:spPr/>
        <p:txBody>
          <a:bodyPr/>
          <a:lstStyle/>
          <a:p>
            <a:r>
              <a:rPr lang="en-IN" dirty="0"/>
              <a:t> </a:t>
            </a:r>
          </a:p>
        </p:txBody>
      </p:sp>
      <p:graphicFrame>
        <p:nvGraphicFramePr>
          <p:cNvPr id="3" name="Table 2">
            <a:extLst>
              <a:ext uri="{FF2B5EF4-FFF2-40B4-BE49-F238E27FC236}">
                <a16:creationId xmlns:a16="http://schemas.microsoft.com/office/drawing/2014/main" id="{1BD37BC1-FB39-5EC4-B026-B90F48CC736F}"/>
              </a:ext>
            </a:extLst>
          </p:cNvPr>
          <p:cNvGraphicFramePr>
            <a:graphicFrameLocks noGrp="1"/>
          </p:cNvGraphicFramePr>
          <p:nvPr>
            <p:extLst>
              <p:ext uri="{D42A27DB-BD31-4B8C-83A1-F6EECF244321}">
                <p14:modId xmlns:p14="http://schemas.microsoft.com/office/powerpoint/2010/main" val="809306231"/>
              </p:ext>
            </p:extLst>
          </p:nvPr>
        </p:nvGraphicFramePr>
        <p:xfrm>
          <a:off x="1808620" y="293903"/>
          <a:ext cx="4285774" cy="1097280"/>
        </p:xfrm>
        <a:graphic>
          <a:graphicData uri="http://schemas.openxmlformats.org/drawingml/2006/table">
            <a:tbl>
              <a:tblPr firstRow="1" bandRow="1">
                <a:tableStyleId>{5C22544A-7EE6-4342-B048-85BDC9FD1C3A}</a:tableStyleId>
              </a:tblPr>
              <a:tblGrid>
                <a:gridCol w="1727536">
                  <a:extLst>
                    <a:ext uri="{9D8B030D-6E8A-4147-A177-3AD203B41FA5}">
                      <a16:colId xmlns:a16="http://schemas.microsoft.com/office/drawing/2014/main" val="1263248345"/>
                    </a:ext>
                  </a:extLst>
                </a:gridCol>
                <a:gridCol w="2558238">
                  <a:extLst>
                    <a:ext uri="{9D8B030D-6E8A-4147-A177-3AD203B41FA5}">
                      <a16:colId xmlns:a16="http://schemas.microsoft.com/office/drawing/2014/main" val="1762909834"/>
                    </a:ext>
                  </a:extLst>
                </a:gridCol>
              </a:tblGrid>
              <a:tr h="190558">
                <a:tc>
                  <a:txBody>
                    <a:bodyPr/>
                    <a:lstStyle/>
                    <a:p>
                      <a:r>
                        <a:rPr lang="en-IN" sz="1800" dirty="0"/>
                        <a:t>Platform</a:t>
                      </a:r>
                    </a:p>
                  </a:txBody>
                  <a:tcPr anchor="ctr"/>
                </a:tc>
                <a:tc>
                  <a:txBody>
                    <a:bodyPr/>
                    <a:lstStyle/>
                    <a:p>
                      <a:r>
                        <a:rPr lang="en-IN" sz="1800" dirty="0" err="1"/>
                        <a:t>Total_Revenue</a:t>
                      </a:r>
                      <a:endParaRPr lang="en-IN" sz="1800" dirty="0"/>
                    </a:p>
                  </a:txBody>
                  <a:tcPr anchor="ctr"/>
                </a:tc>
                <a:extLst>
                  <a:ext uri="{0D108BD9-81ED-4DB2-BD59-A6C34878D82A}">
                    <a16:rowId xmlns:a16="http://schemas.microsoft.com/office/drawing/2014/main" val="1921603213"/>
                  </a:ext>
                </a:extLst>
              </a:tr>
              <a:tr h="311394">
                <a:tc>
                  <a:txBody>
                    <a:bodyPr/>
                    <a:lstStyle/>
                    <a:p>
                      <a:r>
                        <a:rPr lang="en-IN" sz="1800" dirty="0"/>
                        <a:t>LioCinema</a:t>
                      </a:r>
                    </a:p>
                  </a:txBody>
                  <a:tcPr anchor="ctr"/>
                </a:tc>
                <a:tc>
                  <a:txBody>
                    <a:bodyPr/>
                    <a:lstStyle/>
                    <a:p>
                      <a:r>
                        <a:rPr lang="en-IN" sz="1800" b="0" i="0" kern="1200" dirty="0">
                          <a:solidFill>
                            <a:schemeClr val="dk1"/>
                          </a:solidFill>
                          <a:effectLst/>
                          <a:latin typeface="+mn-lt"/>
                          <a:ea typeface="+mn-ea"/>
                          <a:cs typeface="+mn-cs"/>
                        </a:rPr>
                        <a:t>₹ </a:t>
                      </a:r>
                      <a:r>
                        <a:rPr lang="en-IN" sz="1800" dirty="0"/>
                        <a:t>16,675,418  (16 M)</a:t>
                      </a:r>
                    </a:p>
                  </a:txBody>
                  <a:tcPr anchor="ctr"/>
                </a:tc>
                <a:extLst>
                  <a:ext uri="{0D108BD9-81ED-4DB2-BD59-A6C34878D82A}">
                    <a16:rowId xmlns:a16="http://schemas.microsoft.com/office/drawing/2014/main" val="933360548"/>
                  </a:ext>
                </a:extLst>
              </a:tr>
              <a:tr h="311394">
                <a:tc>
                  <a:txBody>
                    <a:bodyPr/>
                    <a:lstStyle/>
                    <a:p>
                      <a:r>
                        <a:rPr lang="en-IN" sz="1800" dirty="0" err="1"/>
                        <a:t>Jotstar</a:t>
                      </a:r>
                      <a:endParaRPr lang="en-IN" sz="1800" dirty="0"/>
                    </a:p>
                  </a:txBody>
                  <a:tcPr anchor="ctr"/>
                </a:tc>
                <a:tc>
                  <a:txBody>
                    <a:bodyPr/>
                    <a:lstStyle/>
                    <a:p>
                      <a:r>
                        <a:rPr lang="en-IN" sz="1800" b="0" i="0" kern="1200" dirty="0">
                          <a:solidFill>
                            <a:schemeClr val="dk1"/>
                          </a:solidFill>
                          <a:effectLst/>
                          <a:latin typeface="+mn-lt"/>
                          <a:ea typeface="+mn-ea"/>
                          <a:cs typeface="+mn-cs"/>
                        </a:rPr>
                        <a:t>₹ 43</a:t>
                      </a:r>
                      <a:r>
                        <a:rPr lang="en-IN" sz="1800" dirty="0"/>
                        <a:t>,952,487  (43 M)</a:t>
                      </a:r>
                    </a:p>
                  </a:txBody>
                  <a:tcPr anchor="ctr"/>
                </a:tc>
                <a:extLst>
                  <a:ext uri="{0D108BD9-81ED-4DB2-BD59-A6C34878D82A}">
                    <a16:rowId xmlns:a16="http://schemas.microsoft.com/office/drawing/2014/main" val="165549621"/>
                  </a:ext>
                </a:extLst>
              </a:tr>
            </a:tbl>
          </a:graphicData>
        </a:graphic>
      </p:graphicFrame>
      <p:sp>
        <p:nvSpPr>
          <p:cNvPr id="12" name="TextBox 11">
            <a:extLst>
              <a:ext uri="{FF2B5EF4-FFF2-40B4-BE49-F238E27FC236}">
                <a16:creationId xmlns:a16="http://schemas.microsoft.com/office/drawing/2014/main" id="{E34A550B-E66A-C4E0-A81F-E3B2DF2986D8}"/>
              </a:ext>
            </a:extLst>
          </p:cNvPr>
          <p:cNvSpPr txBox="1"/>
          <p:nvPr/>
        </p:nvSpPr>
        <p:spPr>
          <a:xfrm>
            <a:off x="350044" y="1628776"/>
            <a:ext cx="8329612" cy="2646878"/>
          </a:xfrm>
          <a:prstGeom prst="rect">
            <a:avLst/>
          </a:prstGeom>
          <a:noFill/>
        </p:spPr>
        <p:txBody>
          <a:bodyPr wrap="square">
            <a:spAutoFit/>
          </a:bodyPr>
          <a:lstStyle/>
          <a:p>
            <a:r>
              <a:rPr lang="en-US" b="1" dirty="0"/>
              <a:t>📌 </a:t>
            </a:r>
            <a:r>
              <a:rPr lang="en-US" b="1" i="1" dirty="0"/>
              <a:t>First, let’s talk numbers!</a:t>
            </a:r>
            <a:endParaRPr lang="en-US" b="1" dirty="0"/>
          </a:p>
          <a:p>
            <a:pPr lvl="1">
              <a:buFont typeface="Arial" panose="020B0604020202020204" pitchFamily="34" charset="0"/>
              <a:buChar char="•"/>
            </a:pPr>
            <a:r>
              <a:rPr lang="en-US" sz="1600" dirty="0" err="1"/>
              <a:t>LioCinema</a:t>
            </a:r>
            <a:r>
              <a:rPr lang="en-US" sz="1600" dirty="0"/>
              <a:t> has </a:t>
            </a:r>
            <a:r>
              <a:rPr lang="en-US" sz="1600" b="1" dirty="0"/>
              <a:t>183K users</a:t>
            </a:r>
            <a:r>
              <a:rPr lang="en-US" sz="1600" dirty="0"/>
              <a:t>, while </a:t>
            </a:r>
            <a:r>
              <a:rPr lang="en-US" sz="1600" dirty="0" err="1"/>
              <a:t>Jotstar</a:t>
            </a:r>
            <a:r>
              <a:rPr lang="en-US" sz="1600" dirty="0"/>
              <a:t> has only </a:t>
            </a:r>
            <a:r>
              <a:rPr lang="en-US" sz="1600" b="1" dirty="0"/>
              <a:t>44K</a:t>
            </a:r>
            <a:r>
              <a:rPr lang="en-US" sz="1600" dirty="0"/>
              <a:t>. That’s a huge difference!</a:t>
            </a:r>
          </a:p>
          <a:p>
            <a:pPr lvl="1">
              <a:buFont typeface="Arial" panose="020B0604020202020204" pitchFamily="34" charset="0"/>
              <a:buChar char="•"/>
            </a:pPr>
            <a:r>
              <a:rPr lang="en-US" sz="1600" dirty="0"/>
              <a:t>But when we look at revenue, </a:t>
            </a:r>
            <a:r>
              <a:rPr lang="en-US" sz="1600" b="1" dirty="0" err="1"/>
              <a:t>Jotstar</a:t>
            </a:r>
            <a:r>
              <a:rPr lang="en-US" sz="1600" b="1" dirty="0"/>
              <a:t> dominates with ₹43.95M</a:t>
            </a:r>
            <a:r>
              <a:rPr lang="en-US" sz="1600" dirty="0"/>
              <a:t>, while </a:t>
            </a:r>
            <a:r>
              <a:rPr lang="en-US" sz="1600" dirty="0" err="1"/>
              <a:t>LioCinema</a:t>
            </a:r>
            <a:r>
              <a:rPr lang="en-US" sz="1600" dirty="0"/>
              <a:t> is far behind at </a:t>
            </a:r>
            <a:r>
              <a:rPr lang="en-US" sz="1600" b="1" dirty="0"/>
              <a:t>₹16.67M</a:t>
            </a:r>
            <a:r>
              <a:rPr lang="en-US" sz="1600" dirty="0"/>
              <a:t>.</a:t>
            </a:r>
          </a:p>
          <a:p>
            <a:endParaRPr lang="en-US" b="1" dirty="0"/>
          </a:p>
          <a:p>
            <a:r>
              <a:rPr lang="en-US" b="1" dirty="0"/>
              <a:t>📌 </a:t>
            </a:r>
            <a:r>
              <a:rPr lang="en-US" b="1" i="1" dirty="0"/>
              <a:t>What’s the takeaway?</a:t>
            </a:r>
            <a:endParaRPr lang="en-US" dirty="0"/>
          </a:p>
          <a:p>
            <a:pPr lvl="1">
              <a:buFont typeface="Arial" panose="020B0604020202020204" pitchFamily="34" charset="0"/>
              <a:buChar char="•"/>
            </a:pPr>
            <a:r>
              <a:rPr lang="en-US" sz="1600" dirty="0" err="1"/>
              <a:t>LioCinema</a:t>
            </a:r>
            <a:r>
              <a:rPr lang="en-US" sz="1600" dirty="0"/>
              <a:t> needs to </a:t>
            </a:r>
            <a:r>
              <a:rPr lang="en-US" sz="1600" b="1" dirty="0"/>
              <a:t>reduce churn</a:t>
            </a:r>
            <a:r>
              <a:rPr lang="en-US" sz="1600" dirty="0"/>
              <a:t>! They should focus on keeping users engaged and upgrading them to higher plans.</a:t>
            </a:r>
          </a:p>
          <a:p>
            <a:pPr lvl="1">
              <a:buFont typeface="Arial" panose="020B0604020202020204" pitchFamily="34" charset="0"/>
              <a:buChar char="•"/>
            </a:pPr>
            <a:r>
              <a:rPr lang="en-US" sz="1600" dirty="0" err="1"/>
              <a:t>Jotstar</a:t>
            </a:r>
            <a:r>
              <a:rPr lang="en-US" sz="1600" dirty="0"/>
              <a:t> is winning in revenue per user, but if they want long-term success, they need to increase their subscriber base.</a:t>
            </a:r>
          </a:p>
        </p:txBody>
      </p:sp>
    </p:spTree>
    <p:extLst>
      <p:ext uri="{BB962C8B-B14F-4D97-AF65-F5344CB8AC3E}">
        <p14:creationId xmlns:p14="http://schemas.microsoft.com/office/powerpoint/2010/main" val="138938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569D7-1A81-125D-2BD9-C77B8B1481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4DF492-5DC5-F6D4-799A-632B87F64E5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EAFEFFD-92D8-9666-9B11-608D891EC7F9}"/>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A0775FD2-BEA9-6874-0D80-03AE5DEB7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
            <a:ext cx="9144000" cy="5143500"/>
          </a:xfrm>
          <a:prstGeom prst="rect">
            <a:avLst/>
          </a:prstGeom>
        </p:spPr>
      </p:pic>
      <p:sp>
        <p:nvSpPr>
          <p:cNvPr id="6" name="TextBox 5">
            <a:extLst>
              <a:ext uri="{FF2B5EF4-FFF2-40B4-BE49-F238E27FC236}">
                <a16:creationId xmlns:a16="http://schemas.microsoft.com/office/drawing/2014/main" id="{1318ECA2-AD6C-51F7-596A-3C11D8E08A97}"/>
              </a:ext>
            </a:extLst>
          </p:cNvPr>
          <p:cNvSpPr txBox="1"/>
          <p:nvPr/>
        </p:nvSpPr>
        <p:spPr>
          <a:xfrm>
            <a:off x="904977" y="576921"/>
            <a:ext cx="6347186" cy="323165"/>
          </a:xfrm>
          <a:prstGeom prst="rect">
            <a:avLst/>
          </a:prstGeom>
          <a:noFill/>
        </p:spPr>
        <p:txBody>
          <a:bodyPr wrap="square">
            <a:spAutoFit/>
          </a:bodyPr>
          <a:lstStyle/>
          <a:p>
            <a:r>
              <a:rPr lang="en-IN" sz="1200" b="1" dirty="0">
                <a:latin typeface="Arial" panose="020B0604020202020204" pitchFamily="34" charset="0"/>
                <a:cs typeface="Arial" panose="020B0604020202020204" pitchFamily="34" charset="0"/>
              </a:rPr>
              <a:t>Microsoft </a:t>
            </a:r>
            <a:r>
              <a:rPr lang="en-IN" sz="1500" b="1" dirty="0">
                <a:latin typeface="Arial" panose="020B0604020202020204" pitchFamily="34" charset="0"/>
                <a:cs typeface="Arial" panose="020B0604020202020204" pitchFamily="34" charset="0"/>
              </a:rPr>
              <a:t>| </a:t>
            </a:r>
            <a:r>
              <a:rPr lang="en-IN" sz="1200" b="1" dirty="0">
                <a:latin typeface="Arial" panose="020B0604020202020204" pitchFamily="34" charset="0"/>
                <a:cs typeface="Arial" panose="020B0604020202020204" pitchFamily="34" charset="0"/>
              </a:rPr>
              <a:t>Power BI</a:t>
            </a:r>
            <a:endParaRPr lang="en-IN" sz="1200" dirty="0"/>
          </a:p>
        </p:txBody>
      </p:sp>
      <p:pic>
        <p:nvPicPr>
          <p:cNvPr id="12" name="Picture 11">
            <a:extLst>
              <a:ext uri="{FF2B5EF4-FFF2-40B4-BE49-F238E27FC236}">
                <a16:creationId xmlns:a16="http://schemas.microsoft.com/office/drawing/2014/main" id="{E22ED67C-11E3-BE6B-BF35-AD55A53F5E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942" y="619725"/>
            <a:ext cx="222056" cy="222056"/>
          </a:xfrm>
          <a:prstGeom prst="rect">
            <a:avLst/>
          </a:prstGeom>
        </p:spPr>
      </p:pic>
      <p:sp>
        <p:nvSpPr>
          <p:cNvPr id="14" name="TextBox 13">
            <a:extLst>
              <a:ext uri="{FF2B5EF4-FFF2-40B4-BE49-F238E27FC236}">
                <a16:creationId xmlns:a16="http://schemas.microsoft.com/office/drawing/2014/main" id="{BC5855F4-E7F1-B990-5441-6BF06A453D76}"/>
              </a:ext>
            </a:extLst>
          </p:cNvPr>
          <p:cNvSpPr txBox="1"/>
          <p:nvPr/>
        </p:nvSpPr>
        <p:spPr>
          <a:xfrm>
            <a:off x="593901" y="1763836"/>
            <a:ext cx="7407109" cy="1115690"/>
          </a:xfrm>
          <a:prstGeom prst="rect">
            <a:avLst/>
          </a:prstGeom>
          <a:noFill/>
        </p:spPr>
        <p:txBody>
          <a:bodyPr wrap="square">
            <a:spAutoFit/>
          </a:bodyPr>
          <a:lstStyle/>
          <a:p>
            <a:endParaRPr lang="en-IN" sz="1050" b="1" dirty="0">
              <a:solidFill>
                <a:schemeClr val="accent6">
                  <a:lumMod val="40000"/>
                  <a:lumOff val="60000"/>
                </a:schemeClr>
              </a:solidFill>
            </a:endParaRPr>
          </a:p>
          <a:p>
            <a:r>
              <a:rPr lang="en-IN" sz="2700" b="1" dirty="0">
                <a:solidFill>
                  <a:schemeClr val="accent6">
                    <a:lumMod val="40000"/>
                    <a:lumOff val="60000"/>
                  </a:schemeClr>
                </a:solidFill>
              </a:rPr>
              <a:t>LioCinema and JotStar—</a:t>
            </a:r>
          </a:p>
          <a:p>
            <a:r>
              <a:rPr lang="en-IN" sz="2700" dirty="0"/>
              <a:t>Further analysis &amp; recommendations: </a:t>
            </a:r>
            <a:endParaRPr lang="en-IN" sz="2700" b="1" dirty="0">
              <a:solidFill>
                <a:schemeClr val="accent6">
                  <a:lumMod val="40000"/>
                  <a:lumOff val="60000"/>
                </a:schemeClr>
              </a:solidFill>
            </a:endParaRPr>
          </a:p>
        </p:txBody>
      </p:sp>
    </p:spTree>
    <p:extLst>
      <p:ext uri="{BB962C8B-B14F-4D97-AF65-F5344CB8AC3E}">
        <p14:creationId xmlns:p14="http://schemas.microsoft.com/office/powerpoint/2010/main" val="797677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54ED5-1691-6622-4555-651A3B2237C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E0AAA31-2715-A801-106C-FD261B314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
            <a:ext cx="9144000" cy="5143500"/>
          </a:xfrm>
          <a:prstGeom prst="rect">
            <a:avLst/>
          </a:prstGeom>
        </p:spPr>
      </p:pic>
      <p:sp>
        <p:nvSpPr>
          <p:cNvPr id="6" name="TextBox 5">
            <a:extLst>
              <a:ext uri="{FF2B5EF4-FFF2-40B4-BE49-F238E27FC236}">
                <a16:creationId xmlns:a16="http://schemas.microsoft.com/office/drawing/2014/main" id="{7B0B1B89-07E7-2ADF-20ED-780E7BFB9D1D}"/>
              </a:ext>
            </a:extLst>
          </p:cNvPr>
          <p:cNvSpPr txBox="1"/>
          <p:nvPr/>
        </p:nvSpPr>
        <p:spPr>
          <a:xfrm>
            <a:off x="207170" y="109268"/>
            <a:ext cx="7972424" cy="646331"/>
          </a:xfrm>
          <a:prstGeom prst="rect">
            <a:avLst/>
          </a:prstGeom>
          <a:noFill/>
        </p:spPr>
        <p:txBody>
          <a:bodyPr wrap="square">
            <a:spAutoFit/>
          </a:bodyPr>
          <a:lstStyle/>
          <a:p>
            <a:r>
              <a:rPr lang="en-US" dirty="0">
                <a:solidFill>
                  <a:schemeClr val="accent6">
                    <a:lumMod val="60000"/>
                    <a:lumOff val="40000"/>
                  </a:schemeClr>
                </a:solidFill>
              </a:rPr>
              <a:t>1. What strategies can the merged platform implement to increase engagement among inactive users and convert them into active users? </a:t>
            </a:r>
          </a:p>
        </p:txBody>
      </p:sp>
      <p:sp>
        <p:nvSpPr>
          <p:cNvPr id="7" name="Subtitle 6">
            <a:extLst>
              <a:ext uri="{FF2B5EF4-FFF2-40B4-BE49-F238E27FC236}">
                <a16:creationId xmlns:a16="http://schemas.microsoft.com/office/drawing/2014/main" id="{E46D157B-7EC2-3580-B616-7728923011BF}"/>
              </a:ext>
            </a:extLst>
          </p:cNvPr>
          <p:cNvSpPr>
            <a:spLocks noGrp="1"/>
          </p:cNvSpPr>
          <p:nvPr>
            <p:ph type="subTitle" idx="1"/>
          </p:nvPr>
        </p:nvSpPr>
        <p:spPr/>
        <p:txBody>
          <a:bodyPr/>
          <a:lstStyle/>
          <a:p>
            <a:r>
              <a:rPr lang="en-IN" dirty="0"/>
              <a:t> </a:t>
            </a:r>
          </a:p>
        </p:txBody>
      </p:sp>
      <p:sp>
        <p:nvSpPr>
          <p:cNvPr id="3" name="TextBox 2">
            <a:extLst>
              <a:ext uri="{FF2B5EF4-FFF2-40B4-BE49-F238E27FC236}">
                <a16:creationId xmlns:a16="http://schemas.microsoft.com/office/drawing/2014/main" id="{B65BD97E-EE84-7213-967B-B4240EF6466F}"/>
              </a:ext>
            </a:extLst>
          </p:cNvPr>
          <p:cNvSpPr txBox="1"/>
          <p:nvPr/>
        </p:nvSpPr>
        <p:spPr>
          <a:xfrm>
            <a:off x="271463" y="1021556"/>
            <a:ext cx="8443912" cy="3447098"/>
          </a:xfrm>
          <a:prstGeom prst="rect">
            <a:avLst/>
          </a:prstGeom>
          <a:noFill/>
        </p:spPr>
        <p:txBody>
          <a:bodyPr wrap="square">
            <a:spAutoFit/>
          </a:bodyPr>
          <a:lstStyle/>
          <a:p>
            <a:r>
              <a:rPr lang="en-IN" sz="1600" b="1" dirty="0">
                <a:effectLst/>
              </a:rPr>
              <a:t>a) Content Relevance &amp; Personalization </a:t>
            </a:r>
            <a:endParaRPr lang="en-IN" sz="1600" b="1" dirty="0"/>
          </a:p>
          <a:p>
            <a:pPr marL="742950" lvl="1" indent="-285750">
              <a:buFont typeface="Arial" panose="020B0604020202020204" pitchFamily="34" charset="0"/>
              <a:buChar char="•"/>
            </a:pPr>
            <a:r>
              <a:rPr lang="en-US" sz="1400" dirty="0"/>
              <a:t>Example: Inactive users who last watched Hindi Action movies.</a:t>
            </a:r>
          </a:p>
          <a:p>
            <a:pPr marL="742950" lvl="1" indent="-285750">
              <a:buFont typeface="Arial" panose="020B0604020202020204" pitchFamily="34" charset="0"/>
              <a:buChar char="•"/>
            </a:pPr>
            <a:r>
              <a:rPr lang="en-US" sz="1400" dirty="0"/>
              <a:t>Push notifications for new releases in their preferred genres.</a:t>
            </a:r>
          </a:p>
          <a:p>
            <a:pPr marL="742950" lvl="1" indent="-285750">
              <a:buFont typeface="Arial" panose="020B0604020202020204" pitchFamily="34" charset="0"/>
              <a:buChar char="•"/>
            </a:pPr>
            <a:r>
              <a:rPr lang="en-US" sz="1400" dirty="0"/>
              <a:t>Create Watchlist Recovery campaigns: Your next episode is live!</a:t>
            </a:r>
          </a:p>
          <a:p>
            <a:endParaRPr lang="en-US" sz="1600" b="1" dirty="0"/>
          </a:p>
          <a:p>
            <a:r>
              <a:rPr lang="en-IN" sz="1600" b="1" dirty="0">
                <a:effectLst/>
              </a:rPr>
              <a:t>b) Behavioural Triggers for Reactivation</a:t>
            </a:r>
          </a:p>
          <a:p>
            <a:pPr marL="742950" lvl="1" indent="-285750">
              <a:buFont typeface="Arial" panose="020B0604020202020204" pitchFamily="34" charset="0"/>
              <a:buChar char="•"/>
            </a:pPr>
            <a:r>
              <a:rPr lang="en-US" sz="1400" dirty="0"/>
              <a:t>For users showing a </a:t>
            </a:r>
            <a:r>
              <a:rPr lang="en-US" sz="1400" b="1" dirty="0"/>
              <a:t>gradual decline in engagement</a:t>
            </a:r>
            <a:r>
              <a:rPr lang="en-US" sz="1400" dirty="0"/>
              <a:t>, curate content playlists (Top 10 Action Movies in Your City) to encourage continued viewing.</a:t>
            </a:r>
            <a:endParaRPr lang="en-US" dirty="0"/>
          </a:p>
          <a:p>
            <a:pPr marL="742950" lvl="1" indent="-285750">
              <a:buFont typeface="Arial" panose="020B0604020202020204" pitchFamily="34" charset="0"/>
              <a:buChar char="•"/>
            </a:pPr>
            <a:r>
              <a:rPr lang="en-US" sz="1400" dirty="0"/>
              <a:t>For users with </a:t>
            </a:r>
            <a:r>
              <a:rPr lang="en-US" sz="1400" b="1" dirty="0"/>
              <a:t>sudden drop-offs</a:t>
            </a:r>
            <a:r>
              <a:rPr lang="en-US" sz="1400" dirty="0"/>
              <a:t>, trigger win-back offers such as a 7-day free trial or limited-time discount to re-engage them.</a:t>
            </a:r>
          </a:p>
          <a:p>
            <a:endParaRPr lang="en-US" sz="1400" dirty="0"/>
          </a:p>
          <a:p>
            <a:r>
              <a:rPr lang="en-US" sz="1400" dirty="0"/>
              <a:t>C) </a:t>
            </a:r>
            <a:r>
              <a:rPr lang="en-IN" sz="1600" b="1" dirty="0">
                <a:effectLst/>
              </a:rPr>
              <a:t>Subscription Plan Optimization</a:t>
            </a:r>
            <a:endParaRPr lang="en-US" dirty="0"/>
          </a:p>
          <a:p>
            <a:pPr marL="742950" lvl="1" indent="-285750">
              <a:buFont typeface="Arial" panose="020B0604020202020204" pitchFamily="34" charset="0"/>
              <a:buChar char="•"/>
            </a:pPr>
            <a:r>
              <a:rPr lang="en-US" sz="1400" dirty="0"/>
              <a:t>Offer a "Premium Lite" plan at 50% discount for 3 months.</a:t>
            </a:r>
          </a:p>
          <a:p>
            <a:pPr marL="742950" lvl="1" indent="-285750">
              <a:buFont typeface="Arial" panose="020B0604020202020204" pitchFamily="34" charset="0"/>
              <a:buChar char="•"/>
            </a:pPr>
            <a:r>
              <a:rPr lang="en-US" sz="1400" b="1" dirty="0"/>
              <a:t>Free users</a:t>
            </a:r>
            <a:r>
              <a:rPr lang="en-US" sz="1400" dirty="0"/>
              <a:t>: Promote ad-free Basic plans during peak content seasons. </a:t>
            </a:r>
          </a:p>
          <a:p>
            <a:pPr marL="742950" lvl="1" indent="-285750">
              <a:buFont typeface="Arial" panose="020B0604020202020204" pitchFamily="34" charset="0"/>
              <a:buChar char="•"/>
            </a:pPr>
            <a:r>
              <a:rPr lang="en-US" sz="1400" dirty="0"/>
              <a:t>For </a:t>
            </a:r>
            <a:r>
              <a:rPr lang="en-US" sz="1400" b="1" dirty="0"/>
              <a:t>free-tier users in lower city tiers</a:t>
            </a:r>
            <a:r>
              <a:rPr lang="en-US" sz="1400" dirty="0"/>
              <a:t>, offer tailored promotions such as ₹10/day Basic passes via SMS.</a:t>
            </a:r>
            <a:r>
              <a:rPr lang="en-US" sz="1400" b="1" dirty="0"/>
              <a:t> </a:t>
            </a:r>
          </a:p>
        </p:txBody>
      </p:sp>
    </p:spTree>
    <p:extLst>
      <p:ext uri="{BB962C8B-B14F-4D97-AF65-F5344CB8AC3E}">
        <p14:creationId xmlns:p14="http://schemas.microsoft.com/office/powerpoint/2010/main" val="1703540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9499E-9F0C-0B10-66DD-11303FE51FC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CED741-B00D-860A-BA0A-4A2AA27B2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
            <a:ext cx="9144000" cy="5143500"/>
          </a:xfrm>
          <a:prstGeom prst="rect">
            <a:avLst/>
          </a:prstGeom>
        </p:spPr>
      </p:pic>
      <p:sp>
        <p:nvSpPr>
          <p:cNvPr id="6" name="TextBox 5">
            <a:extLst>
              <a:ext uri="{FF2B5EF4-FFF2-40B4-BE49-F238E27FC236}">
                <a16:creationId xmlns:a16="http://schemas.microsoft.com/office/drawing/2014/main" id="{F8DAAD5F-3159-FC98-1DF3-0BE7EBE92391}"/>
              </a:ext>
            </a:extLst>
          </p:cNvPr>
          <p:cNvSpPr txBox="1"/>
          <p:nvPr/>
        </p:nvSpPr>
        <p:spPr>
          <a:xfrm>
            <a:off x="148476" y="109268"/>
            <a:ext cx="8031118" cy="646331"/>
          </a:xfrm>
          <a:prstGeom prst="rect">
            <a:avLst/>
          </a:prstGeom>
          <a:noFill/>
        </p:spPr>
        <p:txBody>
          <a:bodyPr wrap="square">
            <a:spAutoFit/>
          </a:bodyPr>
          <a:lstStyle/>
          <a:p>
            <a:r>
              <a:rPr lang="en-US" dirty="0">
                <a:solidFill>
                  <a:schemeClr val="accent6">
                    <a:lumMod val="60000"/>
                    <a:lumOff val="40000"/>
                  </a:schemeClr>
                </a:solidFill>
              </a:rPr>
              <a:t>2. What type of brand campaigns should the merged platform launch to establish itself as the go-to OTT platform in India?</a:t>
            </a:r>
          </a:p>
        </p:txBody>
      </p:sp>
      <p:sp>
        <p:nvSpPr>
          <p:cNvPr id="23" name="TextBox 22">
            <a:extLst>
              <a:ext uri="{FF2B5EF4-FFF2-40B4-BE49-F238E27FC236}">
                <a16:creationId xmlns:a16="http://schemas.microsoft.com/office/drawing/2014/main" id="{566D97E7-C34F-569C-92BE-1A17641CD054}"/>
              </a:ext>
            </a:extLst>
          </p:cNvPr>
          <p:cNvSpPr txBox="1"/>
          <p:nvPr/>
        </p:nvSpPr>
        <p:spPr>
          <a:xfrm>
            <a:off x="267121" y="838401"/>
            <a:ext cx="8609758" cy="4001095"/>
          </a:xfrm>
          <a:prstGeom prst="rect">
            <a:avLst/>
          </a:prstGeom>
          <a:noFill/>
        </p:spPr>
        <p:txBody>
          <a:bodyPr wrap="square">
            <a:spAutoFit/>
          </a:bodyPr>
          <a:lstStyle/>
          <a:p>
            <a:pPr marL="342900" indent="-342900" algn="l">
              <a:buAutoNum type="arabicPeriod"/>
            </a:pPr>
            <a:r>
              <a:rPr lang="en-US" sz="1400" b="1" i="1" dirty="0">
                <a:solidFill>
                  <a:srgbClr val="F8FAFF"/>
                </a:solidFill>
                <a:effectLst/>
                <a:latin typeface="Times New Roman" panose="02020603050405020304" pitchFamily="18" charset="0"/>
                <a:cs typeface="Times New Roman" panose="02020603050405020304" pitchFamily="18" charset="0"/>
              </a:rPr>
              <a:t>Campaign Theme: Ek Platform, </a:t>
            </a:r>
            <a:r>
              <a:rPr lang="en-US" sz="1400" b="1" i="1" dirty="0" err="1">
                <a:solidFill>
                  <a:srgbClr val="F8FAFF"/>
                </a:solidFill>
                <a:effectLst/>
                <a:latin typeface="Times New Roman" panose="02020603050405020304" pitchFamily="18" charset="0"/>
                <a:cs typeface="Times New Roman" panose="02020603050405020304" pitchFamily="18" charset="0"/>
              </a:rPr>
              <a:t>Sabke</a:t>
            </a:r>
            <a:r>
              <a:rPr lang="en-US" sz="1400" b="1" i="1" dirty="0">
                <a:solidFill>
                  <a:srgbClr val="F8FAFF"/>
                </a:solidFill>
                <a:effectLst/>
                <a:latin typeface="Times New Roman" panose="02020603050405020304" pitchFamily="18" charset="0"/>
                <a:cs typeface="Times New Roman" panose="02020603050405020304" pitchFamily="18" charset="0"/>
              </a:rPr>
              <a:t> Liye (One Platform for All)</a:t>
            </a:r>
          </a:p>
          <a:p>
            <a:pPr marL="342900" indent="-342900" algn="l">
              <a:buAutoNum type="arabicPeriod"/>
            </a:pPr>
            <a:endParaRPr lang="en-US" sz="500" b="0" i="0" dirty="0">
              <a:solidFill>
                <a:srgbClr val="F8FAFF"/>
              </a:solidFill>
              <a:effectLst/>
              <a:latin typeface="Inter"/>
            </a:endParaRPr>
          </a:p>
          <a:p>
            <a:pPr marL="742950" lvl="1" indent="-285750" algn="l">
              <a:spcBef>
                <a:spcPts val="300"/>
              </a:spcBef>
              <a:buFont typeface="Arial" panose="020B0604020202020204" pitchFamily="34" charset="0"/>
              <a:buChar char="•"/>
            </a:pPr>
            <a:r>
              <a:rPr lang="en-US" sz="1300" b="0" i="0" dirty="0">
                <a:solidFill>
                  <a:srgbClr val="F8FAFF"/>
                </a:solidFill>
                <a:effectLst/>
                <a:latin typeface="Times New Roman" panose="02020603050405020304" pitchFamily="18" charset="0"/>
                <a:cs typeface="Times New Roman" panose="02020603050405020304" pitchFamily="18" charset="0"/>
              </a:rPr>
              <a:t>Create a flagship ad series featuring relatable characters from Tier 1 to Tier 3 cities enjoying content in their native languages.</a:t>
            </a:r>
          </a:p>
          <a:p>
            <a:pPr marL="742950" lvl="1" indent="-285750" algn="l">
              <a:spcBef>
                <a:spcPts val="300"/>
              </a:spcBef>
              <a:buFont typeface="Arial" panose="020B0604020202020204" pitchFamily="34" charset="0"/>
              <a:buChar char="•"/>
            </a:pPr>
            <a:r>
              <a:rPr lang="en-US" sz="1300" b="0" i="0" dirty="0">
                <a:solidFill>
                  <a:srgbClr val="F8FAFF"/>
                </a:solidFill>
                <a:effectLst/>
                <a:latin typeface="Times New Roman" panose="02020603050405020304" pitchFamily="18" charset="0"/>
                <a:cs typeface="Times New Roman" panose="02020603050405020304" pitchFamily="18" charset="0"/>
              </a:rPr>
              <a:t>Example: A Tamil father bonds with his Hindi-speaking granddaughter over a dubbed version of </a:t>
            </a:r>
            <a:r>
              <a:rPr lang="en-US" sz="1300" b="0" i="0" dirty="0" err="1">
                <a:solidFill>
                  <a:srgbClr val="F8FAFF"/>
                </a:solidFill>
                <a:effectLst/>
                <a:latin typeface="Times New Roman" panose="02020603050405020304" pitchFamily="18" charset="0"/>
                <a:cs typeface="Times New Roman" panose="02020603050405020304" pitchFamily="18" charset="0"/>
              </a:rPr>
              <a:t>Jotstar’s</a:t>
            </a:r>
            <a:r>
              <a:rPr lang="en-US" sz="1300" b="0" i="0" dirty="0">
                <a:solidFill>
                  <a:srgbClr val="F8FAFF"/>
                </a:solidFill>
                <a:effectLst/>
                <a:latin typeface="Times New Roman" panose="02020603050405020304" pitchFamily="18" charset="0"/>
                <a:cs typeface="Times New Roman" panose="02020603050405020304" pitchFamily="18" charset="0"/>
              </a:rPr>
              <a:t> premium series.</a:t>
            </a:r>
          </a:p>
          <a:p>
            <a:pPr marL="742950" lvl="1" indent="-285750" algn="l">
              <a:spcBef>
                <a:spcPts val="300"/>
              </a:spcBef>
              <a:buFont typeface="Arial" panose="020B0604020202020204" pitchFamily="34" charset="0"/>
              <a:buChar char="•"/>
            </a:pPr>
            <a:r>
              <a:rPr lang="en-US" sz="1300" b="1" i="0" dirty="0">
                <a:solidFill>
                  <a:srgbClr val="F8FAFF"/>
                </a:solidFill>
                <a:effectLst/>
                <a:latin typeface="Times New Roman" panose="02020603050405020304" pitchFamily="18" charset="0"/>
                <a:cs typeface="Times New Roman" panose="02020603050405020304" pitchFamily="18" charset="0"/>
              </a:rPr>
              <a:t>Tagline</a:t>
            </a:r>
            <a:r>
              <a:rPr lang="en-US" sz="1300" b="0" i="0" dirty="0">
                <a:solidFill>
                  <a:srgbClr val="F8FAFF"/>
                </a:solidFill>
                <a:effectLst/>
                <a:latin typeface="Times New Roman" panose="02020603050405020304" pitchFamily="18" charset="0"/>
                <a:cs typeface="Times New Roman" panose="02020603050405020304" pitchFamily="18" charset="0"/>
              </a:rPr>
              <a:t>: </a:t>
            </a:r>
            <a:r>
              <a:rPr lang="en-US" sz="1300" b="0" i="1" dirty="0">
                <a:solidFill>
                  <a:srgbClr val="F8FAFF"/>
                </a:solidFill>
                <a:effectLst/>
                <a:latin typeface="Times New Roman" panose="02020603050405020304" pitchFamily="18" charset="0"/>
                <a:cs typeface="Times New Roman" panose="02020603050405020304" pitchFamily="18" charset="0"/>
              </a:rPr>
              <a:t>From Mumbai to Madurai, Your Stories, Your Platform.</a:t>
            </a:r>
          </a:p>
          <a:p>
            <a:pPr marL="742950" lvl="1" indent="-285750" algn="l">
              <a:spcBef>
                <a:spcPts val="300"/>
              </a:spcBef>
              <a:buFont typeface="Arial" panose="020B0604020202020204" pitchFamily="34" charset="0"/>
              <a:buChar char="•"/>
            </a:pPr>
            <a:endParaRPr lang="en-US" sz="1000" b="1" i="1" dirty="0">
              <a:solidFill>
                <a:srgbClr val="F8FAFF"/>
              </a:solidFill>
              <a:latin typeface="Times New Roman" panose="02020603050405020304" pitchFamily="18" charset="0"/>
              <a:cs typeface="Times New Roman" panose="02020603050405020304" pitchFamily="18" charset="0"/>
            </a:endParaRPr>
          </a:p>
          <a:p>
            <a:pPr marL="342900" indent="-342900" algn="l">
              <a:buFont typeface="+mj-lt"/>
              <a:buAutoNum type="arabicPeriod"/>
            </a:pPr>
            <a:r>
              <a:rPr lang="en-IN" sz="1400" b="1" i="1" dirty="0">
                <a:solidFill>
                  <a:srgbClr val="F8FAFF"/>
                </a:solidFill>
                <a:effectLst/>
                <a:latin typeface="Times New Roman" panose="02020603050405020304" pitchFamily="18" charset="0"/>
                <a:cs typeface="Times New Roman" panose="02020603050405020304" pitchFamily="18" charset="0"/>
              </a:rPr>
              <a:t>Campaign:  </a:t>
            </a:r>
            <a:r>
              <a:rPr lang="en-IN" sz="1400" b="1" i="1" dirty="0" err="1">
                <a:solidFill>
                  <a:srgbClr val="F8FAFF"/>
                </a:solidFill>
                <a:effectLst/>
                <a:latin typeface="Times New Roman" panose="02020603050405020304" pitchFamily="18" charset="0"/>
                <a:cs typeface="Times New Roman" panose="02020603050405020304" pitchFamily="18" charset="0"/>
              </a:rPr>
              <a:t>Apni</a:t>
            </a:r>
            <a:r>
              <a:rPr lang="en-IN" sz="1400" b="1" i="1" dirty="0">
                <a:solidFill>
                  <a:srgbClr val="F8FAFF"/>
                </a:solidFill>
                <a:effectLst/>
                <a:latin typeface="Times New Roman" panose="02020603050405020304" pitchFamily="18" charset="0"/>
                <a:cs typeface="Times New Roman" panose="02020603050405020304" pitchFamily="18" charset="0"/>
              </a:rPr>
              <a:t> Bhasha, </a:t>
            </a:r>
            <a:r>
              <a:rPr lang="en-IN" sz="1400" b="1" i="1" dirty="0" err="1">
                <a:solidFill>
                  <a:srgbClr val="F8FAFF"/>
                </a:solidFill>
                <a:effectLst/>
                <a:latin typeface="Times New Roman" panose="02020603050405020304" pitchFamily="18" charset="0"/>
                <a:cs typeface="Times New Roman" panose="02020603050405020304" pitchFamily="18" charset="0"/>
              </a:rPr>
              <a:t>Apni</a:t>
            </a:r>
            <a:r>
              <a:rPr lang="en-IN" sz="1400" b="1" i="1" dirty="0">
                <a:solidFill>
                  <a:srgbClr val="F8FAFF"/>
                </a:solidFill>
                <a:effectLst/>
                <a:latin typeface="Times New Roman" panose="02020603050405020304" pitchFamily="18" charset="0"/>
                <a:cs typeface="Times New Roman" panose="02020603050405020304" pitchFamily="18" charset="0"/>
              </a:rPr>
              <a:t> Kahani (Your Language, Your Story)</a:t>
            </a:r>
            <a:endParaRPr lang="en-IN" sz="1400" b="1" i="1" dirty="0">
              <a:solidFill>
                <a:srgbClr val="F8FAFF"/>
              </a:solidFill>
              <a:latin typeface="Times New Roman" panose="02020603050405020304" pitchFamily="18" charset="0"/>
              <a:cs typeface="Times New Roman" panose="02020603050405020304" pitchFamily="18" charset="0"/>
            </a:endParaRPr>
          </a:p>
          <a:p>
            <a:pPr algn="l"/>
            <a:endParaRPr lang="en-IN" sz="800" i="0" dirty="0">
              <a:solidFill>
                <a:srgbClr val="F8FAFF"/>
              </a:solidFill>
              <a:effectLst/>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300" i="0" dirty="0">
                <a:solidFill>
                  <a:srgbClr val="F8FAFF"/>
                </a:solidFill>
                <a:effectLst/>
                <a:latin typeface="Times New Roman" panose="02020603050405020304" pitchFamily="18" charset="0"/>
                <a:cs typeface="Times New Roman" panose="02020603050405020304" pitchFamily="18" charset="0"/>
              </a:rPr>
              <a:t>Collaborate with regional stars (Allu Arjun for Telugu, Vijay Sethupathi for Tamil) to endorse localized content.</a:t>
            </a:r>
          </a:p>
          <a:p>
            <a:pPr marL="742950" lvl="1" indent="-285750" algn="l">
              <a:spcBef>
                <a:spcPts val="300"/>
              </a:spcBef>
              <a:buFont typeface="Arial" panose="020B0604020202020204" pitchFamily="34" charset="0"/>
              <a:buChar char="•"/>
            </a:pPr>
            <a:r>
              <a:rPr lang="en-IN" sz="1300" i="0" dirty="0">
                <a:solidFill>
                  <a:srgbClr val="F8FAFF"/>
                </a:solidFill>
                <a:effectLst/>
                <a:latin typeface="Times New Roman" panose="02020603050405020304" pitchFamily="18" charset="0"/>
                <a:cs typeface="Times New Roman" panose="02020603050405020304" pitchFamily="18" charset="0"/>
              </a:rPr>
              <a:t>National influencers (e.g. Virat Kohli) to highlight </a:t>
            </a:r>
            <a:r>
              <a:rPr lang="en-IN" sz="1300" i="0" dirty="0" err="1">
                <a:solidFill>
                  <a:srgbClr val="F8FAFF"/>
                </a:solidFill>
                <a:effectLst/>
                <a:latin typeface="Times New Roman" panose="02020603050405020304" pitchFamily="18" charset="0"/>
                <a:cs typeface="Times New Roman" panose="02020603050405020304" pitchFamily="18" charset="0"/>
              </a:rPr>
              <a:t>Jotstar’s</a:t>
            </a:r>
            <a:r>
              <a:rPr lang="en-IN" sz="1300" i="0" dirty="0">
                <a:solidFill>
                  <a:srgbClr val="F8FAFF"/>
                </a:solidFill>
                <a:effectLst/>
                <a:latin typeface="Times New Roman" panose="02020603050405020304" pitchFamily="18" charset="0"/>
                <a:cs typeface="Times New Roman" panose="02020603050405020304" pitchFamily="18" charset="0"/>
              </a:rPr>
              <a:t> sports exclusives.</a:t>
            </a:r>
          </a:p>
          <a:p>
            <a:pPr marL="742950" lvl="1" indent="-285750" algn="l">
              <a:spcBef>
                <a:spcPts val="300"/>
              </a:spcBef>
              <a:buFont typeface="Arial" panose="020B0604020202020204" pitchFamily="34" charset="0"/>
              <a:buChar char="•"/>
            </a:pPr>
            <a:r>
              <a:rPr lang="en-IN" sz="1300" i="1" dirty="0">
                <a:solidFill>
                  <a:srgbClr val="F8FAFF"/>
                </a:solidFill>
                <a:effectLst/>
                <a:latin typeface="Times New Roman" panose="02020603050405020304" pitchFamily="18" charset="0"/>
                <a:cs typeface="Times New Roman" panose="02020603050405020304" pitchFamily="18" charset="0"/>
              </a:rPr>
              <a:t>Vote for Your </a:t>
            </a:r>
            <a:r>
              <a:rPr lang="en-IN" sz="1300" i="1" dirty="0" err="1">
                <a:solidFill>
                  <a:srgbClr val="F8FAFF"/>
                </a:solidFill>
                <a:effectLst/>
                <a:latin typeface="Times New Roman" panose="02020603050405020304" pitchFamily="18" charset="0"/>
                <a:cs typeface="Times New Roman" panose="02020603050405020304" pitchFamily="18" charset="0"/>
              </a:rPr>
              <a:t>Favorite</a:t>
            </a:r>
            <a:r>
              <a:rPr lang="en-IN" sz="1300" i="1" dirty="0">
                <a:solidFill>
                  <a:srgbClr val="F8FAFF"/>
                </a:solidFill>
                <a:effectLst/>
                <a:latin typeface="Times New Roman" panose="02020603050405020304" pitchFamily="18" charset="0"/>
                <a:cs typeface="Times New Roman" panose="02020603050405020304" pitchFamily="18" charset="0"/>
              </a:rPr>
              <a:t> Classic</a:t>
            </a:r>
            <a:r>
              <a:rPr lang="en-IN" sz="1300" i="0" dirty="0">
                <a:solidFill>
                  <a:srgbClr val="F8FAFF"/>
                </a:solidFill>
                <a:effectLst/>
                <a:latin typeface="Times New Roman" panose="02020603050405020304" pitchFamily="18" charset="0"/>
                <a:cs typeface="Times New Roman" panose="02020603050405020304" pitchFamily="18" charset="0"/>
              </a:rPr>
              <a:t>: Users choose which retro film/series to remake or dub. Winners get VIP access.</a:t>
            </a:r>
          </a:p>
          <a:p>
            <a:pPr algn="l"/>
            <a:endParaRPr lang="en-IN" sz="1300" i="1" dirty="0">
              <a:solidFill>
                <a:srgbClr val="F8FAFF"/>
              </a:solidFill>
              <a:latin typeface="Times New Roman" panose="02020603050405020304" pitchFamily="18" charset="0"/>
              <a:cs typeface="Times New Roman" panose="02020603050405020304" pitchFamily="18" charset="0"/>
            </a:endParaRPr>
          </a:p>
          <a:p>
            <a:pPr algn="l"/>
            <a:r>
              <a:rPr lang="en-US" sz="1400" b="1" i="1" dirty="0">
                <a:solidFill>
                  <a:srgbClr val="F8FAFF"/>
                </a:solidFill>
                <a:effectLst/>
                <a:latin typeface="Times New Roman" panose="02020603050405020304" pitchFamily="18" charset="0"/>
                <a:cs typeface="Times New Roman" panose="02020603050405020304" pitchFamily="18" charset="0"/>
              </a:rPr>
              <a:t>3. 	Affordable Accessibility for Mass Markets</a:t>
            </a:r>
          </a:p>
          <a:p>
            <a:pPr marL="742950" lvl="1" indent="-285750">
              <a:buFont typeface="Arial" panose="020B0604020202020204" pitchFamily="34" charset="0"/>
              <a:buChar char="•"/>
            </a:pPr>
            <a:r>
              <a:rPr lang="en-IN" sz="1300" b="1" i="0" dirty="0">
                <a:solidFill>
                  <a:srgbClr val="F8FAFF"/>
                </a:solidFill>
                <a:effectLst/>
                <a:latin typeface="Times New Roman" panose="02020603050405020304" pitchFamily="18" charset="0"/>
                <a:cs typeface="Times New Roman" panose="02020603050405020304" pitchFamily="18" charset="0"/>
              </a:rPr>
              <a:t>Campaign</a:t>
            </a:r>
            <a:r>
              <a:rPr lang="en-IN" sz="1300" b="0" i="0" dirty="0">
                <a:solidFill>
                  <a:srgbClr val="F8FAFF"/>
                </a:solidFill>
                <a:effectLst/>
                <a:latin typeface="Times New Roman" panose="02020603050405020304" pitchFamily="18" charset="0"/>
                <a:cs typeface="Times New Roman" panose="02020603050405020304" pitchFamily="18" charset="0"/>
              </a:rPr>
              <a:t>: </a:t>
            </a:r>
            <a:r>
              <a:rPr lang="en-IN" sz="1300" b="0" i="1" dirty="0">
                <a:solidFill>
                  <a:srgbClr val="F8FAFF"/>
                </a:solidFill>
                <a:effectLst/>
                <a:latin typeface="Times New Roman" panose="02020603050405020304" pitchFamily="18" charset="0"/>
                <a:cs typeface="Times New Roman" panose="02020603050405020304" pitchFamily="18" charset="0"/>
              </a:rPr>
              <a:t>Chhota Recharge, Bada </a:t>
            </a:r>
            <a:r>
              <a:rPr lang="en-IN" sz="1300" b="0" i="1" dirty="0" err="1">
                <a:solidFill>
                  <a:srgbClr val="F8FAFF"/>
                </a:solidFill>
                <a:effectLst/>
                <a:latin typeface="Times New Roman" panose="02020603050405020304" pitchFamily="18" charset="0"/>
                <a:cs typeface="Times New Roman" panose="02020603050405020304" pitchFamily="18" charset="0"/>
              </a:rPr>
              <a:t>Mazaa</a:t>
            </a:r>
            <a:r>
              <a:rPr lang="en-IN" sz="1300" b="0" i="1" dirty="0">
                <a:solidFill>
                  <a:srgbClr val="F8FAFF"/>
                </a:solidFill>
                <a:effectLst/>
                <a:latin typeface="Times New Roman" panose="02020603050405020304" pitchFamily="18" charset="0"/>
                <a:cs typeface="Times New Roman" panose="02020603050405020304" pitchFamily="18" charset="0"/>
              </a:rPr>
              <a:t> (Small Recharge, Big Fun)</a:t>
            </a:r>
            <a:endParaRPr lang="en-IN" sz="1300" dirty="0">
              <a:solidFill>
                <a:srgbClr val="F8FAFF"/>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300" b="1" i="0" dirty="0">
                <a:solidFill>
                  <a:srgbClr val="F8FAFF"/>
                </a:solidFill>
                <a:effectLst/>
                <a:latin typeface="Times New Roman" panose="02020603050405020304" pitchFamily="18" charset="0"/>
                <a:cs typeface="Times New Roman" panose="02020603050405020304" pitchFamily="18" charset="0"/>
              </a:rPr>
              <a:t>Objective</a:t>
            </a:r>
            <a:r>
              <a:rPr lang="en-IN" sz="1300" b="0" i="0" dirty="0">
                <a:solidFill>
                  <a:srgbClr val="F8FAFF"/>
                </a:solidFill>
                <a:effectLst/>
                <a:latin typeface="Times New Roman" panose="02020603050405020304" pitchFamily="18" charset="0"/>
                <a:cs typeface="Times New Roman" panose="02020603050405020304" pitchFamily="18" charset="0"/>
              </a:rPr>
              <a:t>: Convert </a:t>
            </a:r>
            <a:r>
              <a:rPr lang="en-IN" sz="1300" b="0" i="0" dirty="0" err="1">
                <a:solidFill>
                  <a:srgbClr val="F8FAFF"/>
                </a:solidFill>
                <a:effectLst/>
                <a:latin typeface="Times New Roman" panose="02020603050405020304" pitchFamily="18" charset="0"/>
                <a:cs typeface="Times New Roman" panose="02020603050405020304" pitchFamily="18" charset="0"/>
              </a:rPr>
              <a:t>LioCinema’s</a:t>
            </a:r>
            <a:r>
              <a:rPr lang="en-IN" sz="1300" b="0" i="0" dirty="0">
                <a:solidFill>
                  <a:srgbClr val="F8FAFF"/>
                </a:solidFill>
                <a:effectLst/>
                <a:latin typeface="Times New Roman" panose="02020603050405020304" pitchFamily="18" charset="0"/>
                <a:cs typeface="Times New Roman" panose="02020603050405020304" pitchFamily="18" charset="0"/>
              </a:rPr>
              <a:t> Free users and Tier 2/3 audiences into paid subscribers.</a:t>
            </a:r>
          </a:p>
          <a:p>
            <a:pPr marL="742950" lvl="1" indent="-285750">
              <a:buFont typeface="Arial" panose="020B0604020202020204" pitchFamily="34" charset="0"/>
              <a:buChar char="•"/>
            </a:pPr>
            <a:r>
              <a:rPr lang="en-IN" sz="1300" b="0" i="0" dirty="0">
                <a:solidFill>
                  <a:srgbClr val="F8FAFF"/>
                </a:solidFill>
                <a:effectLst/>
                <a:latin typeface="Times New Roman" panose="02020603050405020304" pitchFamily="18" charset="0"/>
                <a:cs typeface="Times New Roman" panose="02020603050405020304" pitchFamily="18" charset="0"/>
              </a:rPr>
              <a:t>Partner with Lio’s telecom arm: </a:t>
            </a:r>
            <a:r>
              <a:rPr lang="en-IN" sz="1300" b="0" i="1" dirty="0">
                <a:solidFill>
                  <a:srgbClr val="F8FAFF"/>
                </a:solidFill>
                <a:effectLst/>
                <a:latin typeface="Times New Roman" panose="02020603050405020304" pitchFamily="18" charset="0"/>
                <a:cs typeface="Times New Roman" panose="02020603050405020304" pitchFamily="18" charset="0"/>
              </a:rPr>
              <a:t>Get 1GB Data + 7-Day VIP Access for ₹49.</a:t>
            </a:r>
            <a:endParaRPr lang="en-IN" sz="1300" dirty="0">
              <a:solidFill>
                <a:srgbClr val="F8FAFF"/>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IN" sz="1400" b="0" i="0" dirty="0">
              <a:solidFill>
                <a:srgbClr val="F8FAFF"/>
              </a:solidFill>
              <a:effectLst/>
              <a:latin typeface="Inter"/>
            </a:endParaRPr>
          </a:p>
        </p:txBody>
      </p:sp>
      <p:sp>
        <p:nvSpPr>
          <p:cNvPr id="25" name="Rectangle 16">
            <a:extLst>
              <a:ext uri="{FF2B5EF4-FFF2-40B4-BE49-F238E27FC236}">
                <a16:creationId xmlns:a16="http://schemas.microsoft.com/office/drawing/2014/main" id="{E4A51C74-B5DA-3705-05A8-464C3E6B5A8A}"/>
              </a:ext>
            </a:extLst>
          </p:cNvPr>
          <p:cNvSpPr>
            <a:spLocks noChangeArrowheads="1"/>
          </p:cNvSpPr>
          <p:nvPr/>
        </p:nvSpPr>
        <p:spPr bwMode="auto">
          <a:xfrm>
            <a:off x="267121" y="2249764"/>
            <a:ext cx="184731" cy="36933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Subtitle 7">
            <a:extLst>
              <a:ext uri="{FF2B5EF4-FFF2-40B4-BE49-F238E27FC236}">
                <a16:creationId xmlns:a16="http://schemas.microsoft.com/office/drawing/2014/main" id="{51A9A120-4BC1-05C5-827D-044CC336094B}"/>
              </a:ext>
            </a:extLst>
          </p:cNvPr>
          <p:cNvSpPr>
            <a:spLocks noGrp="1"/>
          </p:cNvSpPr>
          <p:nvPr>
            <p:ph type="subTitle" idx="1"/>
          </p:nvPr>
        </p:nvSpPr>
        <p:spPr>
          <a:xfrm>
            <a:off x="1928813" y="5226305"/>
            <a:ext cx="6858000" cy="1241822"/>
          </a:xfrm>
        </p:spPr>
        <p:txBody>
          <a:bodyPr/>
          <a:lstStyle/>
          <a:p>
            <a:r>
              <a:rPr lang="en-IN" dirty="0"/>
              <a:t> </a:t>
            </a:r>
          </a:p>
        </p:txBody>
      </p:sp>
    </p:spTree>
    <p:extLst>
      <p:ext uri="{BB962C8B-B14F-4D97-AF65-F5344CB8AC3E}">
        <p14:creationId xmlns:p14="http://schemas.microsoft.com/office/powerpoint/2010/main" val="4007776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D4657-65D7-F789-6D90-C24E8E32C24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D0E50DB-59A8-017E-EAE5-61BB9F3A18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6" name="TextBox 5">
            <a:extLst>
              <a:ext uri="{FF2B5EF4-FFF2-40B4-BE49-F238E27FC236}">
                <a16:creationId xmlns:a16="http://schemas.microsoft.com/office/drawing/2014/main" id="{2BD7C4FD-D56A-DAB6-3EBF-6E5110878D6F}"/>
              </a:ext>
            </a:extLst>
          </p:cNvPr>
          <p:cNvSpPr txBox="1"/>
          <p:nvPr/>
        </p:nvSpPr>
        <p:spPr>
          <a:xfrm>
            <a:off x="148476" y="109268"/>
            <a:ext cx="8031118" cy="646331"/>
          </a:xfrm>
          <a:prstGeom prst="rect">
            <a:avLst/>
          </a:prstGeom>
          <a:noFill/>
        </p:spPr>
        <p:txBody>
          <a:bodyPr wrap="square">
            <a:spAutoFit/>
          </a:bodyPr>
          <a:lstStyle/>
          <a:p>
            <a:r>
              <a:rPr lang="en-US" dirty="0">
                <a:solidFill>
                  <a:schemeClr val="accent6">
                    <a:lumMod val="60000"/>
                    <a:lumOff val="40000"/>
                  </a:schemeClr>
                </a:solidFill>
              </a:rPr>
              <a:t>3. How should the merged platform price its subscription plans to compete effectively while maintaining profitability?</a:t>
            </a:r>
          </a:p>
        </p:txBody>
      </p:sp>
      <p:sp>
        <p:nvSpPr>
          <p:cNvPr id="7" name="Subtitle 6">
            <a:extLst>
              <a:ext uri="{FF2B5EF4-FFF2-40B4-BE49-F238E27FC236}">
                <a16:creationId xmlns:a16="http://schemas.microsoft.com/office/drawing/2014/main" id="{FCB36652-6D59-E6EA-EA7D-0CB551FB1B57}"/>
              </a:ext>
            </a:extLst>
          </p:cNvPr>
          <p:cNvSpPr>
            <a:spLocks noGrp="1"/>
          </p:cNvSpPr>
          <p:nvPr>
            <p:ph type="subTitle" idx="1"/>
          </p:nvPr>
        </p:nvSpPr>
        <p:spPr/>
        <p:txBody>
          <a:bodyPr/>
          <a:lstStyle/>
          <a:p>
            <a:r>
              <a:rPr lang="en-IN" dirty="0"/>
              <a:t> </a:t>
            </a:r>
          </a:p>
        </p:txBody>
      </p:sp>
      <p:sp>
        <p:nvSpPr>
          <p:cNvPr id="3" name="TextBox 2">
            <a:extLst>
              <a:ext uri="{FF2B5EF4-FFF2-40B4-BE49-F238E27FC236}">
                <a16:creationId xmlns:a16="http://schemas.microsoft.com/office/drawing/2014/main" id="{2EDEAB13-ED39-95BF-6D5A-BE9B75B056CD}"/>
              </a:ext>
            </a:extLst>
          </p:cNvPr>
          <p:cNvSpPr txBox="1"/>
          <p:nvPr/>
        </p:nvSpPr>
        <p:spPr>
          <a:xfrm>
            <a:off x="314324" y="901035"/>
            <a:ext cx="8329614" cy="3600986"/>
          </a:xfrm>
          <a:prstGeom prst="rect">
            <a:avLst/>
          </a:prstGeom>
          <a:noFill/>
        </p:spPr>
        <p:txBody>
          <a:bodyPr wrap="square">
            <a:spAutoFit/>
          </a:bodyPr>
          <a:lstStyle/>
          <a:p>
            <a:r>
              <a:rPr lang="en-IN" sz="1600" b="1" dirty="0"/>
              <a:t>a) Tiered Subscription Model</a:t>
            </a:r>
            <a:endParaRPr lang="en-US" sz="1600" b="1" dirty="0"/>
          </a:p>
          <a:p>
            <a:pPr lvl="1">
              <a:buFont typeface="Arial" panose="020B0604020202020204" pitchFamily="34" charset="0"/>
              <a:buChar char="•"/>
            </a:pPr>
            <a:r>
              <a:rPr lang="en-US" sz="1400" b="1" dirty="0"/>
              <a:t> </a:t>
            </a:r>
            <a:r>
              <a:rPr lang="en-US" sz="1400" dirty="0"/>
              <a:t>Basic Plan: Ad-supported or limited screen access.</a:t>
            </a:r>
          </a:p>
          <a:p>
            <a:pPr lvl="1">
              <a:buFont typeface="Arial" panose="020B0604020202020204" pitchFamily="34" charset="0"/>
              <a:buChar char="•"/>
            </a:pPr>
            <a:r>
              <a:rPr lang="en-US" sz="1400" dirty="0"/>
              <a:t>Standard Plan: Ad-free, HD streaming, moderate device limits.</a:t>
            </a:r>
          </a:p>
          <a:p>
            <a:pPr lvl="1">
              <a:buFont typeface="Arial" panose="020B0604020202020204" pitchFamily="34" charset="0"/>
              <a:buChar char="•"/>
            </a:pPr>
            <a:r>
              <a:rPr lang="en-US" sz="1400" dirty="0"/>
              <a:t>Premium Plan: Ad-free, 4K streaming, multiple device access. </a:t>
            </a:r>
          </a:p>
          <a:p>
            <a:endParaRPr lang="en-US" sz="1400" dirty="0"/>
          </a:p>
          <a:p>
            <a:r>
              <a:rPr lang="en-US" sz="1600" b="1" dirty="0"/>
              <a:t>b) Bundling, Partnerships &amp; Promotional Offers</a:t>
            </a:r>
            <a:endParaRPr lang="en-US" sz="1400" dirty="0"/>
          </a:p>
          <a:p>
            <a:pPr marL="742950" lvl="1" indent="-285750">
              <a:buFont typeface="Arial" panose="020B0604020202020204" pitchFamily="34" charset="0"/>
              <a:buChar char="•"/>
            </a:pPr>
            <a:r>
              <a:rPr lang="en-US" sz="1400" dirty="0"/>
              <a:t>Integrate the OTT subscription with mobile data plans.</a:t>
            </a:r>
          </a:p>
          <a:p>
            <a:pPr marL="742950" lvl="1" indent="-285750">
              <a:buFont typeface="Arial" panose="020B0604020202020204" pitchFamily="34" charset="0"/>
              <a:buChar char="•"/>
            </a:pPr>
            <a:r>
              <a:rPr lang="en-US" sz="1400" dirty="0"/>
              <a:t>Co-market via the telecom’s customer base, reducing acquisition costs.</a:t>
            </a:r>
          </a:p>
          <a:p>
            <a:pPr marL="742950" lvl="1" indent="-285750">
              <a:buFont typeface="Arial" panose="020B0604020202020204" pitchFamily="34" charset="0"/>
              <a:buChar char="•"/>
            </a:pPr>
            <a:r>
              <a:rPr lang="en-US" sz="1400" dirty="0"/>
              <a:t>Partner with e-commerce or food-delivery platforms (offer subscription discounts for loyalty program members).</a:t>
            </a:r>
          </a:p>
          <a:p>
            <a:pPr lvl="1"/>
            <a:endParaRPr lang="en-US" sz="1200" dirty="0"/>
          </a:p>
          <a:p>
            <a:r>
              <a:rPr lang="en-US" sz="1600" dirty="0"/>
              <a:t>c) </a:t>
            </a:r>
            <a:r>
              <a:rPr lang="en-US" sz="1600" b="1" dirty="0"/>
              <a:t>Flexible Trials &amp; Discounted Promotions</a:t>
            </a:r>
            <a:endParaRPr lang="en-US" sz="1400" dirty="0"/>
          </a:p>
          <a:p>
            <a:pPr marL="742950" lvl="1" indent="-285750">
              <a:buFont typeface="Arial" panose="020B0604020202020204" pitchFamily="34" charset="0"/>
              <a:buChar char="•"/>
            </a:pPr>
            <a:r>
              <a:rPr lang="en-US" sz="1400" dirty="0"/>
              <a:t>Offer 7-day free trials to new users in competitive markets.</a:t>
            </a:r>
          </a:p>
          <a:p>
            <a:pPr marL="742950" lvl="1" indent="-285750">
              <a:buFont typeface="Arial" panose="020B0604020202020204" pitchFamily="34" charset="0"/>
              <a:buChar char="•"/>
            </a:pPr>
            <a:r>
              <a:rPr lang="en-US" sz="1400" dirty="0"/>
              <a:t>Use email/SMS campaigns to invite lapsed or inactive users to try new features.</a:t>
            </a:r>
          </a:p>
          <a:p>
            <a:pPr marL="742950" lvl="1" indent="-285750">
              <a:buFont typeface="Arial" panose="020B0604020202020204" pitchFamily="34" charset="0"/>
              <a:buChar char="•"/>
            </a:pPr>
            <a:r>
              <a:rPr lang="en-US" sz="1400" dirty="0"/>
              <a:t>Diwali/Eid/New Year promotions with reduced monthly fees or added months at no extra cost.</a:t>
            </a:r>
          </a:p>
          <a:p>
            <a:pPr marL="742950" lvl="1" indent="-285750">
              <a:buFont typeface="Arial" panose="020B0604020202020204" pitchFamily="34" charset="0"/>
              <a:buChar char="•"/>
            </a:pPr>
            <a:r>
              <a:rPr lang="en-US" sz="1400" dirty="0"/>
              <a:t>Combine promotional pricing with big content releases to drive higher adoption.</a:t>
            </a:r>
          </a:p>
        </p:txBody>
      </p:sp>
    </p:spTree>
    <p:extLst>
      <p:ext uri="{BB962C8B-B14F-4D97-AF65-F5344CB8AC3E}">
        <p14:creationId xmlns:p14="http://schemas.microsoft.com/office/powerpoint/2010/main" val="1559264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1610D-6EE4-FA99-C655-19B3ABED4E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189C425-D5BE-1C3E-ECEE-0AC4E24CF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
            <a:ext cx="9144000" cy="5143500"/>
          </a:xfrm>
          <a:prstGeom prst="rect">
            <a:avLst/>
          </a:prstGeom>
        </p:spPr>
      </p:pic>
      <p:sp>
        <p:nvSpPr>
          <p:cNvPr id="6" name="TextBox 5">
            <a:extLst>
              <a:ext uri="{FF2B5EF4-FFF2-40B4-BE49-F238E27FC236}">
                <a16:creationId xmlns:a16="http://schemas.microsoft.com/office/drawing/2014/main" id="{65397D9F-663E-7E43-AFFE-28E5F2CF42DB}"/>
              </a:ext>
            </a:extLst>
          </p:cNvPr>
          <p:cNvSpPr txBox="1"/>
          <p:nvPr/>
        </p:nvSpPr>
        <p:spPr>
          <a:xfrm>
            <a:off x="148476" y="109268"/>
            <a:ext cx="8031118" cy="646331"/>
          </a:xfrm>
          <a:prstGeom prst="rect">
            <a:avLst/>
          </a:prstGeom>
          <a:noFill/>
        </p:spPr>
        <p:txBody>
          <a:bodyPr wrap="square">
            <a:spAutoFit/>
          </a:bodyPr>
          <a:lstStyle/>
          <a:p>
            <a:r>
              <a:rPr lang="en-US" dirty="0">
                <a:solidFill>
                  <a:schemeClr val="accent6">
                    <a:lumMod val="60000"/>
                    <a:lumOff val="40000"/>
                  </a:schemeClr>
                </a:solidFill>
              </a:rPr>
              <a:t>4. How can the platform leverage partnerships with telecom companies to expand its subscriber base? </a:t>
            </a:r>
          </a:p>
        </p:txBody>
      </p:sp>
      <p:sp>
        <p:nvSpPr>
          <p:cNvPr id="7" name="Subtitle 6">
            <a:extLst>
              <a:ext uri="{FF2B5EF4-FFF2-40B4-BE49-F238E27FC236}">
                <a16:creationId xmlns:a16="http://schemas.microsoft.com/office/drawing/2014/main" id="{8F84D5B1-4B94-C24B-7027-79837F1E4A95}"/>
              </a:ext>
            </a:extLst>
          </p:cNvPr>
          <p:cNvSpPr>
            <a:spLocks noGrp="1"/>
          </p:cNvSpPr>
          <p:nvPr>
            <p:ph type="subTitle" idx="1"/>
          </p:nvPr>
        </p:nvSpPr>
        <p:spPr/>
        <p:txBody>
          <a:bodyPr/>
          <a:lstStyle/>
          <a:p>
            <a:r>
              <a:rPr lang="en-IN" dirty="0"/>
              <a:t> </a:t>
            </a:r>
          </a:p>
        </p:txBody>
      </p:sp>
      <p:sp>
        <p:nvSpPr>
          <p:cNvPr id="3" name="TextBox 2">
            <a:extLst>
              <a:ext uri="{FF2B5EF4-FFF2-40B4-BE49-F238E27FC236}">
                <a16:creationId xmlns:a16="http://schemas.microsoft.com/office/drawing/2014/main" id="{8B3832AB-E433-EEE2-C529-33330FDDF278}"/>
              </a:ext>
            </a:extLst>
          </p:cNvPr>
          <p:cNvSpPr txBox="1"/>
          <p:nvPr/>
        </p:nvSpPr>
        <p:spPr>
          <a:xfrm>
            <a:off x="457200" y="803308"/>
            <a:ext cx="7965282" cy="3654847"/>
          </a:xfrm>
          <a:prstGeom prst="rect">
            <a:avLst/>
          </a:prstGeom>
          <a:noFill/>
        </p:spPr>
        <p:txBody>
          <a:bodyPr wrap="square">
            <a:spAutoFit/>
          </a:bodyPr>
          <a:lstStyle/>
          <a:p>
            <a:pPr marL="342900" indent="-342900" algn="l">
              <a:buAutoNum type="alphaUcParenR"/>
            </a:pPr>
            <a:r>
              <a:rPr lang="en-IN" sz="1400" b="1" i="0" dirty="0">
                <a:solidFill>
                  <a:srgbClr val="F8FAFF"/>
                </a:solidFill>
                <a:effectLst/>
                <a:latin typeface="Inter"/>
              </a:rPr>
              <a:t>Bundled Subscription Plans</a:t>
            </a:r>
            <a:endParaRPr lang="en-IN" sz="1200" b="1" dirty="0">
              <a:solidFill>
                <a:srgbClr val="F8FAFF"/>
              </a:solidFill>
              <a:latin typeface="Inter"/>
            </a:endParaRPr>
          </a:p>
          <a:p>
            <a:pPr marL="800100" lvl="1" indent="-342900">
              <a:buFont typeface="Arial" panose="020B0604020202020204" pitchFamily="34" charset="0"/>
              <a:buChar char="•"/>
            </a:pPr>
            <a:r>
              <a:rPr lang="en-IN" sz="1400" i="0" dirty="0">
                <a:solidFill>
                  <a:srgbClr val="F8FAFF"/>
                </a:solidFill>
                <a:effectLst/>
                <a:latin typeface="Inter"/>
              </a:rPr>
              <a:t>Partner with telecom providers (e.g. Jio, Airtel) to offer OTT subscriptions as part of prepaid recharge packs.</a:t>
            </a:r>
          </a:p>
          <a:p>
            <a:pPr marL="800100" lvl="1" indent="-342900">
              <a:buFont typeface="Arial" panose="020B0604020202020204" pitchFamily="34" charset="0"/>
              <a:buChar char="•"/>
            </a:pPr>
            <a:r>
              <a:rPr lang="en-IN" sz="1400" i="0" dirty="0">
                <a:solidFill>
                  <a:srgbClr val="F8FAFF"/>
                </a:solidFill>
                <a:effectLst/>
                <a:latin typeface="Inter"/>
              </a:rPr>
              <a:t>Example: </a:t>
            </a:r>
            <a:r>
              <a:rPr lang="en-IN" sz="1400" i="1" dirty="0">
                <a:solidFill>
                  <a:srgbClr val="F8FAFF"/>
                </a:solidFill>
                <a:effectLst/>
                <a:latin typeface="Inter"/>
              </a:rPr>
              <a:t>Recharge with ₹249 and get 1.5GB/day + 3 months of OTT Basic Plan.</a:t>
            </a:r>
            <a:endParaRPr lang="en-IN" sz="1400" dirty="0">
              <a:solidFill>
                <a:srgbClr val="F8FAFF"/>
              </a:solidFill>
              <a:latin typeface="Inter"/>
            </a:endParaRPr>
          </a:p>
          <a:p>
            <a:pPr marL="800100" lvl="1" indent="-342900">
              <a:buFont typeface="Arial" panose="020B0604020202020204" pitchFamily="34" charset="0"/>
              <a:buChar char="•"/>
            </a:pPr>
            <a:r>
              <a:rPr lang="en-IN" sz="1400" i="0" dirty="0">
                <a:solidFill>
                  <a:srgbClr val="F8FAFF"/>
                </a:solidFill>
                <a:effectLst/>
                <a:latin typeface="Inter"/>
              </a:rPr>
              <a:t>Integrate OTT subscriptions into postpaid plans (</a:t>
            </a:r>
            <a:r>
              <a:rPr lang="en-IN" sz="1400" i="1" dirty="0">
                <a:solidFill>
                  <a:srgbClr val="F8FAFF"/>
                </a:solidFill>
                <a:effectLst/>
                <a:latin typeface="Inter"/>
              </a:rPr>
              <a:t>Unlimited 5G + OTT Premium Plan at ₹599/month</a:t>
            </a:r>
            <a:r>
              <a:rPr lang="en-IN" sz="1400" i="0" dirty="0">
                <a:solidFill>
                  <a:srgbClr val="F8FAFF"/>
                </a:solidFill>
                <a:effectLst/>
                <a:latin typeface="Inter"/>
              </a:rPr>
              <a:t>).</a:t>
            </a:r>
          </a:p>
          <a:p>
            <a:pPr marL="742950" lvl="1" indent="-285750" algn="l">
              <a:spcBef>
                <a:spcPts val="300"/>
              </a:spcBef>
              <a:buFont typeface="Arial" panose="020B0604020202020204" pitchFamily="34" charset="0"/>
              <a:buChar char="•"/>
            </a:pPr>
            <a:endParaRPr lang="en-IN" sz="1400" dirty="0">
              <a:solidFill>
                <a:srgbClr val="F8FAFF"/>
              </a:solidFill>
              <a:latin typeface="Inter"/>
            </a:endParaRPr>
          </a:p>
          <a:p>
            <a:pPr algn="l"/>
            <a:r>
              <a:rPr lang="en-US" sz="1400" b="1" dirty="0">
                <a:solidFill>
                  <a:srgbClr val="F8FAFF"/>
                </a:solidFill>
                <a:latin typeface="Inter"/>
              </a:rPr>
              <a:t>B)</a:t>
            </a:r>
            <a:r>
              <a:rPr lang="en-US" sz="1400" b="1" i="0" dirty="0">
                <a:solidFill>
                  <a:srgbClr val="F8FAFF"/>
                </a:solidFill>
                <a:effectLst/>
                <a:latin typeface="Inter"/>
              </a:rPr>
              <a:t> Co-Branded Marketing Campaign</a:t>
            </a:r>
            <a:endParaRPr lang="en-US" sz="1400" dirty="0">
              <a:solidFill>
                <a:srgbClr val="F8FAFF"/>
              </a:solidFill>
              <a:latin typeface="Inter"/>
            </a:endParaRPr>
          </a:p>
          <a:p>
            <a:pPr marL="742950" lvl="1" indent="-285750">
              <a:buFont typeface="Arial" panose="020B0604020202020204" pitchFamily="34" charset="0"/>
              <a:buChar char="•"/>
            </a:pPr>
            <a:r>
              <a:rPr lang="en-US" sz="1400" b="0" i="0" dirty="0">
                <a:solidFill>
                  <a:srgbClr val="F8FAFF"/>
                </a:solidFill>
                <a:effectLst/>
                <a:latin typeface="Inter"/>
              </a:rPr>
              <a:t>Feature telecom and OTT branding in ads (</a:t>
            </a:r>
            <a:r>
              <a:rPr lang="en-US" sz="1400" b="0" i="1" dirty="0">
                <a:solidFill>
                  <a:srgbClr val="F8FAFF"/>
                </a:solidFill>
                <a:effectLst/>
                <a:latin typeface="Inter"/>
              </a:rPr>
              <a:t>Airtel users! Stream Sacred Games free for 3 months</a:t>
            </a:r>
            <a:r>
              <a:rPr lang="en-US" sz="1400" b="0" i="0" dirty="0">
                <a:solidFill>
                  <a:srgbClr val="F8FAFF"/>
                </a:solidFill>
                <a:effectLst/>
                <a:latin typeface="Inter"/>
              </a:rPr>
              <a:t>).</a:t>
            </a:r>
          </a:p>
          <a:p>
            <a:pPr marL="742950" lvl="1" indent="-285750">
              <a:buFont typeface="Arial" panose="020B0604020202020204" pitchFamily="34" charset="0"/>
              <a:buChar char="•"/>
            </a:pPr>
            <a:r>
              <a:rPr lang="en-US" sz="1400" b="0" i="0" dirty="0">
                <a:solidFill>
                  <a:srgbClr val="F8FAFF"/>
                </a:solidFill>
                <a:effectLst/>
                <a:latin typeface="Inter"/>
              </a:rPr>
              <a:t>Use telecom SMS/IVR channels to push targeted offers (Dial </a:t>
            </a:r>
            <a:r>
              <a:rPr lang="en-US" sz="1400" b="0" i="1" dirty="0">
                <a:solidFill>
                  <a:srgbClr val="F8FAFF"/>
                </a:solidFill>
                <a:effectLst/>
                <a:latin typeface="Inter"/>
              </a:rPr>
              <a:t>121# to activate OTT Basic</a:t>
            </a:r>
            <a:r>
              <a:rPr lang="en-US" sz="1400" b="0" i="0" dirty="0">
                <a:solidFill>
                  <a:srgbClr val="F8FAFF"/>
                </a:solidFill>
                <a:effectLst/>
                <a:latin typeface="Inter"/>
              </a:rPr>
              <a:t>).</a:t>
            </a:r>
          </a:p>
          <a:p>
            <a:pPr algn="l"/>
            <a:endParaRPr lang="en-IN" sz="1400" b="1" i="0" dirty="0">
              <a:solidFill>
                <a:srgbClr val="F8FAFF"/>
              </a:solidFill>
              <a:effectLst/>
              <a:latin typeface="Inter"/>
            </a:endParaRPr>
          </a:p>
          <a:p>
            <a:pPr algn="l"/>
            <a:r>
              <a:rPr lang="en-IN" sz="1400" b="1" i="0" dirty="0">
                <a:solidFill>
                  <a:srgbClr val="F8FAFF"/>
                </a:solidFill>
                <a:effectLst/>
                <a:latin typeface="Inter"/>
              </a:rPr>
              <a:t>C) Regional Partnerships</a:t>
            </a:r>
          </a:p>
          <a:p>
            <a:pPr marL="742950" lvl="1" indent="-285750">
              <a:buFont typeface="Arial" panose="020B0604020202020204" pitchFamily="34" charset="0"/>
              <a:buChar char="•"/>
            </a:pPr>
            <a:r>
              <a:rPr lang="en-IN" sz="1400" b="0" i="0" dirty="0">
                <a:solidFill>
                  <a:srgbClr val="F8FAFF"/>
                </a:solidFill>
                <a:effectLst/>
                <a:latin typeface="Inter"/>
              </a:rPr>
              <a:t>Collaborate with regionally dominant telecoms (like BSNL in Tier 3) to promote local-language content.</a:t>
            </a:r>
          </a:p>
          <a:p>
            <a:pPr marL="742950" lvl="1" indent="-285750" algn="l">
              <a:spcBef>
                <a:spcPts val="300"/>
              </a:spcBef>
              <a:buFont typeface="Arial" panose="020B0604020202020204" pitchFamily="34" charset="0"/>
              <a:buChar char="•"/>
            </a:pPr>
            <a:r>
              <a:rPr lang="en-IN" sz="1400" b="0" i="0" dirty="0">
                <a:solidFill>
                  <a:srgbClr val="F8FAFF"/>
                </a:solidFill>
                <a:effectLst/>
                <a:latin typeface="Inter"/>
              </a:rPr>
              <a:t>Ex- </a:t>
            </a:r>
            <a:r>
              <a:rPr lang="en-IN" sz="1400" b="0" i="1" dirty="0">
                <a:solidFill>
                  <a:srgbClr val="F8FAFF"/>
                </a:solidFill>
                <a:effectLst/>
                <a:latin typeface="Inter"/>
              </a:rPr>
              <a:t>BSNL users in Bihar: Stream Bhojpuri hits for ₹10/day!</a:t>
            </a:r>
            <a:endParaRPr lang="en-IN" sz="1400" b="0" i="0" dirty="0">
              <a:solidFill>
                <a:srgbClr val="F8FAFF"/>
              </a:solidFill>
              <a:effectLst/>
              <a:latin typeface="Inter"/>
            </a:endParaRPr>
          </a:p>
          <a:p>
            <a:pPr marL="742950" lvl="1" indent="-285750" algn="l">
              <a:spcBef>
                <a:spcPts val="300"/>
              </a:spcBef>
              <a:buFont typeface="Arial" panose="020B0604020202020204" pitchFamily="34" charset="0"/>
              <a:buChar char="•"/>
            </a:pPr>
            <a:r>
              <a:rPr lang="en-IN" sz="1400" b="0" i="0" dirty="0">
                <a:solidFill>
                  <a:srgbClr val="F8FAFF"/>
                </a:solidFill>
                <a:effectLst/>
                <a:latin typeface="Inter"/>
              </a:rPr>
              <a:t>Partner with regional stars (e.g. Allu Arjun for Telugu, Dhanush for Tamil) for localized campaigns.</a:t>
            </a:r>
            <a:endParaRPr lang="en-IN" sz="1400" i="0" dirty="0">
              <a:solidFill>
                <a:srgbClr val="F8FAFF"/>
              </a:solidFill>
              <a:effectLst/>
              <a:latin typeface="Inter"/>
            </a:endParaRPr>
          </a:p>
        </p:txBody>
      </p:sp>
    </p:spTree>
    <p:extLst>
      <p:ext uri="{BB962C8B-B14F-4D97-AF65-F5344CB8AC3E}">
        <p14:creationId xmlns:p14="http://schemas.microsoft.com/office/powerpoint/2010/main" val="1229974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3FF90-37F3-EC42-EA3F-C62805F373C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4BC1E4B-5511-FE0B-CF52-CDB1C6A3E9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
            <a:ext cx="9144000" cy="5143500"/>
          </a:xfrm>
          <a:prstGeom prst="rect">
            <a:avLst/>
          </a:prstGeom>
        </p:spPr>
      </p:pic>
      <p:sp>
        <p:nvSpPr>
          <p:cNvPr id="6" name="TextBox 5">
            <a:extLst>
              <a:ext uri="{FF2B5EF4-FFF2-40B4-BE49-F238E27FC236}">
                <a16:creationId xmlns:a16="http://schemas.microsoft.com/office/drawing/2014/main" id="{E6107B79-A781-5931-5604-3CF17D917AC4}"/>
              </a:ext>
            </a:extLst>
          </p:cNvPr>
          <p:cNvSpPr txBox="1"/>
          <p:nvPr/>
        </p:nvSpPr>
        <p:spPr>
          <a:xfrm>
            <a:off x="148476" y="109268"/>
            <a:ext cx="8031118" cy="646331"/>
          </a:xfrm>
          <a:prstGeom prst="rect">
            <a:avLst/>
          </a:prstGeom>
          <a:noFill/>
        </p:spPr>
        <p:txBody>
          <a:bodyPr wrap="square">
            <a:spAutoFit/>
          </a:bodyPr>
          <a:lstStyle/>
          <a:p>
            <a:r>
              <a:rPr lang="en-US" dirty="0">
                <a:solidFill>
                  <a:schemeClr val="accent6">
                    <a:lumMod val="60000"/>
                    <a:lumOff val="40000"/>
                  </a:schemeClr>
                </a:solidFill>
              </a:rPr>
              <a:t>5. What role can AI and machine learning play in personalizing the user experience and improving content discovery? </a:t>
            </a:r>
          </a:p>
        </p:txBody>
      </p:sp>
      <p:sp>
        <p:nvSpPr>
          <p:cNvPr id="7" name="Subtitle 6">
            <a:extLst>
              <a:ext uri="{FF2B5EF4-FFF2-40B4-BE49-F238E27FC236}">
                <a16:creationId xmlns:a16="http://schemas.microsoft.com/office/drawing/2014/main" id="{78B7E888-CCF8-E99A-7911-093E453C9516}"/>
              </a:ext>
            </a:extLst>
          </p:cNvPr>
          <p:cNvSpPr>
            <a:spLocks noGrp="1"/>
          </p:cNvSpPr>
          <p:nvPr>
            <p:ph type="subTitle" idx="1"/>
          </p:nvPr>
        </p:nvSpPr>
        <p:spPr/>
        <p:txBody>
          <a:bodyPr/>
          <a:lstStyle/>
          <a:p>
            <a:r>
              <a:rPr lang="en-IN" dirty="0"/>
              <a:t> </a:t>
            </a:r>
          </a:p>
        </p:txBody>
      </p:sp>
      <p:sp>
        <p:nvSpPr>
          <p:cNvPr id="3" name="TextBox 2">
            <a:extLst>
              <a:ext uri="{FF2B5EF4-FFF2-40B4-BE49-F238E27FC236}">
                <a16:creationId xmlns:a16="http://schemas.microsoft.com/office/drawing/2014/main" id="{9CF0BCBB-1561-A3F7-C8B0-CC0DF642E116}"/>
              </a:ext>
            </a:extLst>
          </p:cNvPr>
          <p:cNvSpPr txBox="1"/>
          <p:nvPr/>
        </p:nvSpPr>
        <p:spPr>
          <a:xfrm>
            <a:off x="214312" y="857250"/>
            <a:ext cx="8031119" cy="3901068"/>
          </a:xfrm>
          <a:prstGeom prst="rect">
            <a:avLst/>
          </a:prstGeom>
          <a:noFill/>
        </p:spPr>
        <p:txBody>
          <a:bodyPr wrap="square">
            <a:spAutoFit/>
          </a:bodyPr>
          <a:lstStyle/>
          <a:p>
            <a:pPr algn="l"/>
            <a:r>
              <a:rPr lang="en-IN" sz="1400" b="1" i="0" dirty="0">
                <a:solidFill>
                  <a:srgbClr val="F8FAFF"/>
                </a:solidFill>
                <a:effectLst/>
                <a:latin typeface="Inter"/>
              </a:rPr>
              <a:t>i</a:t>
            </a:r>
            <a:r>
              <a:rPr lang="en-IN" sz="1400" b="1" dirty="0">
                <a:solidFill>
                  <a:srgbClr val="F8FAFF"/>
                </a:solidFill>
                <a:latin typeface="Inter"/>
              </a:rPr>
              <a:t>)</a:t>
            </a:r>
            <a:r>
              <a:rPr lang="en-IN" sz="1400" b="1" i="0" dirty="0">
                <a:solidFill>
                  <a:srgbClr val="F8FAFF"/>
                </a:solidFill>
                <a:effectLst/>
                <a:latin typeface="Inter"/>
              </a:rPr>
              <a:t>. Personalized Content Recommendations</a:t>
            </a:r>
            <a:endParaRPr lang="en-US" sz="1400" b="0" i="0" dirty="0">
              <a:solidFill>
                <a:srgbClr val="F8FAFF"/>
              </a:solidFill>
              <a:effectLst/>
              <a:latin typeface="Inter"/>
            </a:endParaRPr>
          </a:p>
          <a:p>
            <a:pPr marL="742950" lvl="1" indent="-285750" algn="l">
              <a:spcBef>
                <a:spcPts val="300"/>
              </a:spcBef>
              <a:buFont typeface="Arial" panose="020B0604020202020204" pitchFamily="34" charset="0"/>
              <a:buChar char="•"/>
            </a:pPr>
            <a:r>
              <a:rPr lang="en-US" sz="1400" b="0" i="0" dirty="0">
                <a:solidFill>
                  <a:srgbClr val="F8FAFF"/>
                </a:solidFill>
                <a:effectLst/>
                <a:latin typeface="Inter"/>
              </a:rPr>
              <a:t>Analyzes viewing patterns across users to recommend content enjoyed by similar audiences (Users who watched </a:t>
            </a:r>
            <a:r>
              <a:rPr lang="en-US" sz="1400" b="0" i="1" dirty="0">
                <a:solidFill>
                  <a:srgbClr val="F8FAFF"/>
                </a:solidFill>
                <a:effectLst/>
                <a:latin typeface="Inter"/>
              </a:rPr>
              <a:t>Movie A</a:t>
            </a:r>
            <a:r>
              <a:rPr lang="en-US" sz="1400" b="0" i="0" dirty="0">
                <a:solidFill>
                  <a:srgbClr val="F8FAFF"/>
                </a:solidFill>
                <a:effectLst/>
                <a:latin typeface="Inter"/>
              </a:rPr>
              <a:t> also liked </a:t>
            </a:r>
            <a:r>
              <a:rPr lang="en-US" sz="1400" b="0" i="1" dirty="0">
                <a:solidFill>
                  <a:srgbClr val="F8FAFF"/>
                </a:solidFill>
                <a:effectLst/>
                <a:latin typeface="Inter"/>
              </a:rPr>
              <a:t>Movie B</a:t>
            </a:r>
            <a:r>
              <a:rPr lang="en-US" sz="1400" b="0" i="0" dirty="0">
                <a:solidFill>
                  <a:srgbClr val="F8FAFF"/>
                </a:solidFill>
                <a:effectLst/>
                <a:latin typeface="Inter"/>
              </a:rPr>
              <a:t>).</a:t>
            </a:r>
          </a:p>
          <a:p>
            <a:pPr marL="742950" lvl="1" indent="-285750" algn="l">
              <a:spcBef>
                <a:spcPts val="300"/>
              </a:spcBef>
              <a:buFont typeface="Arial" panose="020B0604020202020204" pitchFamily="34" charset="0"/>
              <a:buChar char="•"/>
            </a:pPr>
            <a:r>
              <a:rPr lang="en-US" sz="1400" b="0" i="0" dirty="0">
                <a:solidFill>
                  <a:srgbClr val="F8FAFF"/>
                </a:solidFill>
                <a:effectLst/>
                <a:latin typeface="Inter"/>
              </a:rPr>
              <a:t>Suggests content based on attributes like genre, actors, or directors aligned with a user’s historical preferences (prioritizing comedies for a user who frequently watches them).</a:t>
            </a:r>
          </a:p>
          <a:p>
            <a:pPr marL="742950" lvl="1" indent="-285750" algn="l">
              <a:spcBef>
                <a:spcPts val="300"/>
              </a:spcBef>
              <a:buFont typeface="Arial" panose="020B0604020202020204" pitchFamily="34" charset="0"/>
              <a:buChar char="•"/>
            </a:pPr>
            <a:r>
              <a:rPr lang="en-US" sz="1400" b="0" i="0" dirty="0">
                <a:solidFill>
                  <a:srgbClr val="F8FAFF"/>
                </a:solidFill>
                <a:effectLst/>
                <a:latin typeface="Inter"/>
              </a:rPr>
              <a:t>Combines collaborative and content-based approaches for more accurate recommendations, addressing the "cold start" problem for new users by using demographic or initial preference data.</a:t>
            </a:r>
          </a:p>
          <a:p>
            <a:pPr algn="l"/>
            <a:endParaRPr lang="en-US" sz="1400" b="1" dirty="0">
              <a:solidFill>
                <a:srgbClr val="FFFFFF"/>
              </a:solidFill>
              <a:latin typeface="Inter"/>
            </a:endParaRPr>
          </a:p>
          <a:p>
            <a:pPr algn="l"/>
            <a:r>
              <a:rPr lang="en-US" sz="1400" b="1" dirty="0">
                <a:solidFill>
                  <a:srgbClr val="FFFFFF"/>
                </a:solidFill>
                <a:latin typeface="Inter"/>
              </a:rPr>
              <a:t>ii) </a:t>
            </a:r>
            <a:r>
              <a:rPr lang="en-US" sz="1400" b="1" i="0" dirty="0">
                <a:solidFill>
                  <a:srgbClr val="FFFFFF"/>
                </a:solidFill>
                <a:effectLst/>
                <a:latin typeface="Inter"/>
              </a:rPr>
              <a:t>Adaptive Streaming and Accessibility</a:t>
            </a:r>
          </a:p>
          <a:p>
            <a:pPr marL="742950" lvl="1" indent="-285750" algn="l">
              <a:spcBef>
                <a:spcPts val="300"/>
              </a:spcBef>
              <a:buFont typeface="Arial" panose="020B0604020202020204" pitchFamily="34" charset="0"/>
              <a:buChar char="•"/>
            </a:pPr>
            <a:r>
              <a:rPr lang="en-US" sz="1400" b="0" i="0" dirty="0">
                <a:solidFill>
                  <a:srgbClr val="FFFFFF"/>
                </a:solidFill>
                <a:effectLst/>
                <a:latin typeface="Inter"/>
              </a:rPr>
              <a:t>Recommends dubbed or subtitled content based on language preferences or geographic location.</a:t>
            </a:r>
            <a:endParaRPr lang="en-US" b="0" i="0" dirty="0">
              <a:solidFill>
                <a:srgbClr val="FFFFFF"/>
              </a:solidFill>
              <a:effectLst/>
              <a:latin typeface="Inter"/>
            </a:endParaRPr>
          </a:p>
          <a:p>
            <a:pPr marL="742950" lvl="1" indent="-285750" algn="l">
              <a:spcBef>
                <a:spcPts val="300"/>
              </a:spcBef>
              <a:buFont typeface="Arial" panose="020B0604020202020204" pitchFamily="34" charset="0"/>
              <a:buChar char="•"/>
            </a:pPr>
            <a:r>
              <a:rPr lang="en-US" sz="1400" b="0" i="0" dirty="0">
                <a:solidFill>
                  <a:srgbClr val="FFFFFF"/>
                </a:solidFill>
                <a:effectLst/>
                <a:latin typeface="Inter"/>
              </a:rPr>
              <a:t>Allows users to adjust recommendation settings (Why am I seeing this?) to build trust.</a:t>
            </a:r>
          </a:p>
          <a:p>
            <a:pPr marL="742950" lvl="1" indent="-285750">
              <a:buFont typeface="Arial" panose="020B0604020202020204" pitchFamily="34" charset="0"/>
              <a:buChar char="•"/>
            </a:pPr>
            <a:r>
              <a:rPr lang="en-US" sz="1400" b="0" i="0" dirty="0">
                <a:solidFill>
                  <a:srgbClr val="FFFFFF"/>
                </a:solidFill>
                <a:effectLst/>
                <a:latin typeface="Inter"/>
              </a:rPr>
              <a:t>Ensures recommendations avoid over-representing specific genres or demographics (balancing regional and mainstream content).</a:t>
            </a:r>
          </a:p>
          <a:p>
            <a:pPr marL="742950" lvl="1" indent="-285750">
              <a:buFont typeface="Arial" panose="020B0604020202020204" pitchFamily="34" charset="0"/>
              <a:buChar char="•"/>
            </a:pPr>
            <a:r>
              <a:rPr lang="en-US" sz="1400" b="0" i="0" dirty="0">
                <a:solidFill>
                  <a:srgbClr val="F8FAFF"/>
                </a:solidFill>
                <a:effectLst/>
                <a:latin typeface="Inter"/>
              </a:rPr>
              <a:t>Tailors the homepage to highlight genres, trending shows, or formats (mobile-friendly short videos for users on smartphones).</a:t>
            </a:r>
          </a:p>
          <a:p>
            <a:br>
              <a:rPr lang="en-US" sz="1400" dirty="0"/>
            </a:br>
            <a:endParaRPr lang="en-IN" sz="1100" dirty="0"/>
          </a:p>
        </p:txBody>
      </p:sp>
    </p:spTree>
    <p:extLst>
      <p:ext uri="{BB962C8B-B14F-4D97-AF65-F5344CB8AC3E}">
        <p14:creationId xmlns:p14="http://schemas.microsoft.com/office/powerpoint/2010/main" val="1923001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CF488-78A8-84F4-D511-C7FB273026F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20B8B18-5688-20DD-3738-389493CE6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
            <a:ext cx="9144000" cy="5143500"/>
          </a:xfrm>
          <a:prstGeom prst="rect">
            <a:avLst/>
          </a:prstGeom>
        </p:spPr>
      </p:pic>
      <p:sp>
        <p:nvSpPr>
          <p:cNvPr id="6" name="TextBox 5">
            <a:extLst>
              <a:ext uri="{FF2B5EF4-FFF2-40B4-BE49-F238E27FC236}">
                <a16:creationId xmlns:a16="http://schemas.microsoft.com/office/drawing/2014/main" id="{CFA019E5-AE1A-FD58-4369-CEAF747C1652}"/>
              </a:ext>
            </a:extLst>
          </p:cNvPr>
          <p:cNvSpPr txBox="1"/>
          <p:nvPr/>
        </p:nvSpPr>
        <p:spPr>
          <a:xfrm>
            <a:off x="148475" y="109268"/>
            <a:ext cx="8223999" cy="646331"/>
          </a:xfrm>
          <a:prstGeom prst="rect">
            <a:avLst/>
          </a:prstGeom>
          <a:noFill/>
        </p:spPr>
        <p:txBody>
          <a:bodyPr wrap="square">
            <a:spAutoFit/>
          </a:bodyPr>
          <a:lstStyle/>
          <a:p>
            <a:r>
              <a:rPr lang="en-US" dirty="0">
                <a:solidFill>
                  <a:schemeClr val="accent6">
                    <a:lumMod val="60000"/>
                    <a:lumOff val="40000"/>
                  </a:schemeClr>
                </a:solidFill>
              </a:rPr>
              <a:t>6. Who should be the brand ambassador for the newly merged OTT platform (LioCinema-Jotstar) to effectively represent its identity and attract a diverse audience? </a:t>
            </a:r>
          </a:p>
        </p:txBody>
      </p:sp>
      <p:sp>
        <p:nvSpPr>
          <p:cNvPr id="7" name="Subtitle 6">
            <a:extLst>
              <a:ext uri="{FF2B5EF4-FFF2-40B4-BE49-F238E27FC236}">
                <a16:creationId xmlns:a16="http://schemas.microsoft.com/office/drawing/2014/main" id="{99B96492-E2A1-A900-9A88-B16241AC764D}"/>
              </a:ext>
            </a:extLst>
          </p:cNvPr>
          <p:cNvSpPr>
            <a:spLocks noGrp="1"/>
          </p:cNvSpPr>
          <p:nvPr>
            <p:ph type="subTitle" idx="1"/>
          </p:nvPr>
        </p:nvSpPr>
        <p:spPr/>
        <p:txBody>
          <a:bodyPr/>
          <a:lstStyle/>
          <a:p>
            <a:r>
              <a:rPr lang="en-IN" dirty="0"/>
              <a:t> </a:t>
            </a:r>
          </a:p>
        </p:txBody>
      </p:sp>
      <p:pic>
        <p:nvPicPr>
          <p:cNvPr id="4098" name="Picture 2" descr="Allu Arjun - Wikipedia">
            <a:extLst>
              <a:ext uri="{FF2B5EF4-FFF2-40B4-BE49-F238E27FC236}">
                <a16:creationId xmlns:a16="http://schemas.microsoft.com/office/drawing/2014/main" id="{73B93BD6-53BD-8D59-B117-9904F53FC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143" y="1193006"/>
            <a:ext cx="2351524" cy="2757487"/>
          </a:xfrm>
          <a:prstGeom prst="rect">
            <a:avLst/>
          </a:prstGeom>
          <a:noFill/>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4104" name="Picture 8" descr="virat kohli ipl 2023 cricbizzinfo.com | Virat kohli, Ipl, Ipl live score">
            <a:extLst>
              <a:ext uri="{FF2B5EF4-FFF2-40B4-BE49-F238E27FC236}">
                <a16:creationId xmlns:a16="http://schemas.microsoft.com/office/drawing/2014/main" id="{302366D9-B096-40BA-B222-F2DDA7CC42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7133" y="1200150"/>
            <a:ext cx="2743200" cy="27432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F56BEE1-8C41-DBD6-F84A-49EFDF99F714}"/>
              </a:ext>
            </a:extLst>
          </p:cNvPr>
          <p:cNvSpPr txBox="1"/>
          <p:nvPr/>
        </p:nvSpPr>
        <p:spPr>
          <a:xfrm>
            <a:off x="713543" y="4123015"/>
            <a:ext cx="7001707" cy="369332"/>
          </a:xfrm>
          <a:prstGeom prst="rect">
            <a:avLst/>
          </a:prstGeom>
          <a:noFill/>
        </p:spPr>
        <p:txBody>
          <a:bodyPr wrap="square">
            <a:spAutoFit/>
          </a:bodyPr>
          <a:lstStyle/>
          <a:p>
            <a:r>
              <a:rPr lang="en-US" b="1" dirty="0"/>
              <a:t>               Allu Arjun                                                                 Virat Kohli</a:t>
            </a:r>
            <a:endParaRPr lang="en-IN" b="1" dirty="0"/>
          </a:p>
        </p:txBody>
      </p:sp>
    </p:spTree>
    <p:extLst>
      <p:ext uri="{BB962C8B-B14F-4D97-AF65-F5344CB8AC3E}">
        <p14:creationId xmlns:p14="http://schemas.microsoft.com/office/powerpoint/2010/main" val="1572497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1B194-25E1-3730-FCD2-417E3C09756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A054BFB-B11C-D667-DDBB-51B44DD0C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
            <a:ext cx="9144000" cy="5143500"/>
          </a:xfrm>
          <a:prstGeom prst="rect">
            <a:avLst/>
          </a:prstGeom>
        </p:spPr>
      </p:pic>
      <p:sp>
        <p:nvSpPr>
          <p:cNvPr id="6" name="TextBox 5">
            <a:extLst>
              <a:ext uri="{FF2B5EF4-FFF2-40B4-BE49-F238E27FC236}">
                <a16:creationId xmlns:a16="http://schemas.microsoft.com/office/drawing/2014/main" id="{06E6E71F-F23B-F0A9-0425-66E823B3DF16}"/>
              </a:ext>
            </a:extLst>
          </p:cNvPr>
          <p:cNvSpPr txBox="1"/>
          <p:nvPr/>
        </p:nvSpPr>
        <p:spPr>
          <a:xfrm>
            <a:off x="207169" y="157163"/>
            <a:ext cx="8129587" cy="4585871"/>
          </a:xfrm>
          <a:prstGeom prst="rect">
            <a:avLst/>
          </a:prstGeom>
          <a:noFill/>
        </p:spPr>
        <p:txBody>
          <a:bodyPr wrap="square">
            <a:spAutoFit/>
          </a:bodyPr>
          <a:lstStyle/>
          <a:p>
            <a:pPr algn="ctr"/>
            <a:r>
              <a:rPr lang="en-US" sz="2400" b="1" i="0" u="sng" dirty="0">
                <a:solidFill>
                  <a:schemeClr val="accent4"/>
                </a:solidFill>
                <a:effectLst/>
                <a:latin typeface="Inter"/>
              </a:rPr>
              <a:t>Top 3 Recommendations for the Lio-</a:t>
            </a:r>
            <a:r>
              <a:rPr lang="en-US" sz="2400" b="1" i="0" u="sng" dirty="0" err="1">
                <a:solidFill>
                  <a:schemeClr val="accent4"/>
                </a:solidFill>
                <a:effectLst/>
                <a:latin typeface="Inter"/>
              </a:rPr>
              <a:t>Jotstar</a:t>
            </a:r>
            <a:r>
              <a:rPr lang="en-US" sz="2400" b="1" i="0" u="sng" dirty="0">
                <a:solidFill>
                  <a:schemeClr val="accent4"/>
                </a:solidFill>
                <a:effectLst/>
                <a:latin typeface="Inter"/>
              </a:rPr>
              <a:t> Merger</a:t>
            </a:r>
          </a:p>
          <a:p>
            <a:pPr algn="ctr"/>
            <a:endParaRPr lang="en-US" sz="2000" b="1" i="0" dirty="0">
              <a:solidFill>
                <a:schemeClr val="accent6">
                  <a:lumMod val="60000"/>
                  <a:lumOff val="40000"/>
                </a:schemeClr>
              </a:solidFill>
              <a:effectLst/>
              <a:latin typeface="Inter"/>
            </a:endParaRPr>
          </a:p>
          <a:p>
            <a:pPr marL="342900" indent="-342900">
              <a:buAutoNum type="arabicPeriod"/>
            </a:pPr>
            <a:r>
              <a:rPr lang="en-IN" sz="1400" b="1" i="0" dirty="0">
                <a:solidFill>
                  <a:schemeClr val="accent6">
                    <a:lumMod val="60000"/>
                    <a:lumOff val="40000"/>
                  </a:schemeClr>
                </a:solidFill>
                <a:effectLst/>
                <a:latin typeface="Inter"/>
              </a:rPr>
              <a:t>Integrate Content Libraries &amp; Regionalize Premium Offerings</a:t>
            </a:r>
          </a:p>
          <a:p>
            <a:pPr marL="800100" lvl="1" indent="-342900">
              <a:buFont typeface="Arial" panose="020B0604020202020204" pitchFamily="34" charset="0"/>
              <a:buChar char="•"/>
            </a:pPr>
            <a:r>
              <a:rPr lang="en-IN" sz="1400" b="0" i="0" dirty="0">
                <a:solidFill>
                  <a:srgbClr val="F8FAFF"/>
                </a:solidFill>
                <a:effectLst/>
                <a:latin typeface="Inter"/>
              </a:rPr>
              <a:t>Redub </a:t>
            </a:r>
            <a:r>
              <a:rPr lang="en-IN" sz="1400" b="0" i="0" dirty="0" err="1">
                <a:solidFill>
                  <a:srgbClr val="F8FAFF"/>
                </a:solidFill>
                <a:effectLst/>
                <a:latin typeface="Inter"/>
              </a:rPr>
              <a:t>Jotstar’s</a:t>
            </a:r>
            <a:r>
              <a:rPr lang="en-IN" sz="1400" b="0" i="0" dirty="0">
                <a:solidFill>
                  <a:srgbClr val="F8FAFF"/>
                </a:solidFill>
                <a:effectLst/>
                <a:latin typeface="Inter"/>
              </a:rPr>
              <a:t> premium series/movies into regional languages (Tamil, Telugu, etc.) for </a:t>
            </a:r>
            <a:r>
              <a:rPr lang="en-IN" sz="1400" b="0" i="0" dirty="0" err="1">
                <a:solidFill>
                  <a:srgbClr val="F8FAFF"/>
                </a:solidFill>
                <a:effectLst/>
                <a:latin typeface="Inter"/>
              </a:rPr>
              <a:t>LioCinema’s</a:t>
            </a:r>
            <a:r>
              <a:rPr lang="en-IN" sz="1400" b="0" i="0" dirty="0">
                <a:solidFill>
                  <a:srgbClr val="F8FAFF"/>
                </a:solidFill>
                <a:effectLst/>
                <a:latin typeface="Inter"/>
              </a:rPr>
              <a:t> Tier 2/3 users.</a:t>
            </a:r>
          </a:p>
          <a:p>
            <a:pPr marL="800100" lvl="1" indent="-342900">
              <a:buFont typeface="Arial" panose="020B0604020202020204" pitchFamily="34" charset="0"/>
              <a:buChar char="•"/>
            </a:pPr>
            <a:r>
              <a:rPr lang="en-IN" sz="1400" b="0" i="0" dirty="0">
                <a:solidFill>
                  <a:srgbClr val="F8FAFF"/>
                </a:solidFill>
                <a:effectLst/>
                <a:latin typeface="Inter"/>
              </a:rPr>
              <a:t>Offer a </a:t>
            </a:r>
            <a:r>
              <a:rPr lang="en-IN" sz="1400" b="1" i="0" dirty="0" err="1">
                <a:solidFill>
                  <a:srgbClr val="F8FAFF"/>
                </a:solidFill>
                <a:effectLst/>
                <a:latin typeface="Inter"/>
              </a:rPr>
              <a:t>Premium+Regional</a:t>
            </a:r>
            <a:r>
              <a:rPr lang="en-IN" sz="1400" b="1" i="0" dirty="0">
                <a:solidFill>
                  <a:srgbClr val="F8FAFF"/>
                </a:solidFill>
                <a:effectLst/>
                <a:latin typeface="Inter"/>
              </a:rPr>
              <a:t> plan</a:t>
            </a:r>
            <a:r>
              <a:rPr lang="en-IN" sz="1400" b="0" i="0" dirty="0">
                <a:solidFill>
                  <a:srgbClr val="F8FAFF"/>
                </a:solidFill>
                <a:effectLst/>
                <a:latin typeface="Inter"/>
              </a:rPr>
              <a:t> (e.g., ₹199/month) combining </a:t>
            </a:r>
            <a:r>
              <a:rPr lang="en-IN" sz="1400" b="0" i="0" dirty="0" err="1">
                <a:solidFill>
                  <a:srgbClr val="F8FAFF"/>
                </a:solidFill>
                <a:effectLst/>
                <a:latin typeface="Inter"/>
              </a:rPr>
              <a:t>Jotstar’s</a:t>
            </a:r>
            <a:r>
              <a:rPr lang="en-IN" sz="1400" b="0" i="0" dirty="0">
                <a:solidFill>
                  <a:srgbClr val="F8FAFF"/>
                </a:solidFill>
                <a:effectLst/>
                <a:latin typeface="Inter"/>
              </a:rPr>
              <a:t> sports/originals with </a:t>
            </a:r>
            <a:r>
              <a:rPr lang="en-IN" sz="1400" b="0" i="0" dirty="0" err="1">
                <a:solidFill>
                  <a:srgbClr val="F8FAFF"/>
                </a:solidFill>
                <a:effectLst/>
                <a:latin typeface="Inter"/>
              </a:rPr>
              <a:t>LioCinema’s</a:t>
            </a:r>
            <a:r>
              <a:rPr lang="en-IN" sz="1400" b="0" i="0" dirty="0">
                <a:solidFill>
                  <a:srgbClr val="F8FAFF"/>
                </a:solidFill>
                <a:effectLst/>
                <a:latin typeface="Inter"/>
              </a:rPr>
              <a:t> regional hits.</a:t>
            </a:r>
          </a:p>
          <a:p>
            <a:pPr marL="800100" lvl="1" indent="-342900">
              <a:buFont typeface="Arial" panose="020B0604020202020204" pitchFamily="34" charset="0"/>
              <a:buChar char="•"/>
            </a:pPr>
            <a:r>
              <a:rPr lang="en-IN" sz="1400" b="0" i="0" dirty="0">
                <a:solidFill>
                  <a:srgbClr val="F8FAFF"/>
                </a:solidFill>
                <a:effectLst/>
                <a:latin typeface="Inter"/>
              </a:rPr>
              <a:t>Streamline </a:t>
            </a:r>
            <a:r>
              <a:rPr lang="en-IN" sz="1400" b="0" i="0" dirty="0" err="1">
                <a:solidFill>
                  <a:srgbClr val="F8FAFF"/>
                </a:solidFill>
                <a:effectLst/>
                <a:latin typeface="Inter"/>
              </a:rPr>
              <a:t>Jotstar’s</a:t>
            </a:r>
            <a:r>
              <a:rPr lang="en-IN" sz="1400" b="0" i="0" dirty="0">
                <a:solidFill>
                  <a:srgbClr val="F8FAFF"/>
                </a:solidFill>
                <a:effectLst/>
                <a:latin typeface="Inter"/>
              </a:rPr>
              <a:t> live sports (e.g., cricket) on </a:t>
            </a:r>
            <a:r>
              <a:rPr lang="en-IN" sz="1400" b="0" i="0" dirty="0" err="1">
                <a:solidFill>
                  <a:srgbClr val="F8FAFF"/>
                </a:solidFill>
                <a:effectLst/>
                <a:latin typeface="Inter"/>
              </a:rPr>
              <a:t>LioCinema’s</a:t>
            </a:r>
            <a:r>
              <a:rPr lang="en-IN" sz="1400" b="0" i="0" dirty="0">
                <a:solidFill>
                  <a:srgbClr val="F8FAFF"/>
                </a:solidFill>
                <a:effectLst/>
                <a:latin typeface="Inter"/>
              </a:rPr>
              <a:t> app to attract Tier 1 users.</a:t>
            </a:r>
          </a:p>
          <a:p>
            <a:pPr marL="800100" lvl="1" indent="-342900">
              <a:buFont typeface="Arial" panose="020B0604020202020204" pitchFamily="34" charset="0"/>
              <a:buChar char="•"/>
            </a:pPr>
            <a:endParaRPr lang="en-IN" sz="1400" dirty="0">
              <a:solidFill>
                <a:schemeClr val="accent6">
                  <a:lumMod val="60000"/>
                  <a:lumOff val="40000"/>
                </a:schemeClr>
              </a:solidFill>
              <a:latin typeface="Inter"/>
            </a:endParaRPr>
          </a:p>
          <a:p>
            <a:pPr algn="l"/>
            <a:r>
              <a:rPr lang="en-US" sz="1400" b="1" i="0" dirty="0">
                <a:solidFill>
                  <a:schemeClr val="accent6">
                    <a:lumMod val="60000"/>
                    <a:lumOff val="40000"/>
                  </a:schemeClr>
                </a:solidFill>
                <a:effectLst/>
                <a:latin typeface="Inter"/>
              </a:rPr>
              <a:t>2. Launch Tiered Pricing &amp; Retention Campaigns</a:t>
            </a:r>
          </a:p>
          <a:p>
            <a:pPr marL="742950" lvl="1" indent="-285750" algn="l">
              <a:spcBef>
                <a:spcPts val="300"/>
              </a:spcBef>
              <a:buFont typeface="Arial" panose="020B0604020202020204" pitchFamily="34" charset="0"/>
              <a:buChar char="•"/>
            </a:pPr>
            <a:r>
              <a:rPr lang="en-US" sz="1400" b="1" i="0" dirty="0">
                <a:solidFill>
                  <a:srgbClr val="F8FAFF"/>
                </a:solidFill>
                <a:effectLst/>
                <a:latin typeface="Inter"/>
              </a:rPr>
              <a:t>Tier 1</a:t>
            </a:r>
            <a:r>
              <a:rPr lang="en-US" sz="1400" b="0" i="0" dirty="0">
                <a:solidFill>
                  <a:srgbClr val="F8FAFF"/>
                </a:solidFill>
                <a:effectLst/>
                <a:latin typeface="Inter"/>
              </a:rPr>
              <a:t>: Premium plans with 4K/family packs (₹359/month).</a:t>
            </a:r>
          </a:p>
          <a:p>
            <a:pPr marL="742950" lvl="1" indent="-285750" algn="l">
              <a:spcBef>
                <a:spcPts val="300"/>
              </a:spcBef>
              <a:buFont typeface="Arial" panose="020B0604020202020204" pitchFamily="34" charset="0"/>
              <a:buChar char="•"/>
            </a:pPr>
            <a:r>
              <a:rPr lang="en-US" sz="1400" b="1" i="0" dirty="0">
                <a:solidFill>
                  <a:srgbClr val="F8FAFF"/>
                </a:solidFill>
                <a:effectLst/>
                <a:latin typeface="Inter"/>
              </a:rPr>
              <a:t>Tier 2/3</a:t>
            </a:r>
            <a:r>
              <a:rPr lang="en-US" sz="1400" b="0" i="0" dirty="0">
                <a:solidFill>
                  <a:srgbClr val="F8FAFF"/>
                </a:solidFill>
                <a:effectLst/>
                <a:latin typeface="Inter"/>
              </a:rPr>
              <a:t>: VIP Lite plans (₹99/month) for ad-free regional content.</a:t>
            </a:r>
          </a:p>
          <a:p>
            <a:pPr marL="742950" lvl="1" indent="-285750" algn="l">
              <a:spcBef>
                <a:spcPts val="300"/>
              </a:spcBef>
              <a:buFont typeface="Arial" panose="020B0604020202020204" pitchFamily="34" charset="0"/>
              <a:buChar char="•"/>
            </a:pPr>
            <a:r>
              <a:rPr lang="en-US" sz="1400" b="0" i="0" dirty="0">
                <a:solidFill>
                  <a:srgbClr val="F8FAFF"/>
                </a:solidFill>
                <a:effectLst/>
                <a:latin typeface="Inter"/>
              </a:rPr>
              <a:t>Target inactive users with </a:t>
            </a:r>
            <a:r>
              <a:rPr lang="en-US" sz="1400" b="1" i="0" dirty="0">
                <a:solidFill>
                  <a:srgbClr val="F8FAFF"/>
                </a:solidFill>
                <a:effectLst/>
                <a:latin typeface="Inter"/>
              </a:rPr>
              <a:t>free trials</a:t>
            </a:r>
            <a:r>
              <a:rPr lang="en-US" sz="1400" b="0" i="0" dirty="0">
                <a:solidFill>
                  <a:srgbClr val="F8FAFF"/>
                </a:solidFill>
                <a:effectLst/>
                <a:latin typeface="Inter"/>
              </a:rPr>
              <a:t> of </a:t>
            </a:r>
            <a:r>
              <a:rPr lang="en-US" sz="1400" b="0" i="0" dirty="0" err="1">
                <a:solidFill>
                  <a:srgbClr val="F8FAFF"/>
                </a:solidFill>
                <a:effectLst/>
                <a:latin typeface="Inter"/>
              </a:rPr>
              <a:t>Jotstar’s</a:t>
            </a:r>
            <a:r>
              <a:rPr lang="en-US" sz="1400" b="0" i="0" dirty="0">
                <a:solidFill>
                  <a:srgbClr val="F8FAFF"/>
                </a:solidFill>
                <a:effectLst/>
                <a:latin typeface="Inter"/>
              </a:rPr>
              <a:t> exclusives .</a:t>
            </a:r>
          </a:p>
          <a:p>
            <a:pPr marL="742950" lvl="1" indent="-285750" algn="l">
              <a:spcBef>
                <a:spcPts val="300"/>
              </a:spcBef>
              <a:buFont typeface="Arial" panose="020B0604020202020204" pitchFamily="34" charset="0"/>
              <a:buChar char="•"/>
            </a:pPr>
            <a:endParaRPr lang="en-US" sz="1400" dirty="0">
              <a:solidFill>
                <a:schemeClr val="accent6">
                  <a:lumMod val="60000"/>
                  <a:lumOff val="40000"/>
                </a:schemeClr>
              </a:solidFill>
            </a:endParaRPr>
          </a:p>
          <a:p>
            <a:pPr algn="l"/>
            <a:r>
              <a:rPr lang="en-IN" sz="1400" b="1" i="0" dirty="0">
                <a:solidFill>
                  <a:schemeClr val="accent6">
                    <a:lumMod val="60000"/>
                    <a:lumOff val="40000"/>
                  </a:schemeClr>
                </a:solidFill>
                <a:effectLst/>
                <a:latin typeface="Inter"/>
              </a:rPr>
              <a:t>3. Leverage Unified Data Insights for Hyper-Personalized Experiences:</a:t>
            </a:r>
            <a:endParaRPr lang="en-IN" sz="1400" b="0" i="0" dirty="0">
              <a:solidFill>
                <a:schemeClr val="accent6">
                  <a:lumMod val="60000"/>
                  <a:lumOff val="40000"/>
                </a:schemeClr>
              </a:solidFill>
              <a:effectLst/>
              <a:latin typeface="Inter"/>
            </a:endParaRPr>
          </a:p>
          <a:p>
            <a:pPr marL="742950" lvl="1" indent="-285750">
              <a:buFont typeface="Arial" panose="020B0604020202020204" pitchFamily="34" charset="0"/>
              <a:buChar char="•"/>
            </a:pPr>
            <a:r>
              <a:rPr lang="en-IN" sz="1400" b="1" i="0" dirty="0">
                <a:solidFill>
                  <a:srgbClr val="F8FAFF"/>
                </a:solidFill>
                <a:effectLst/>
                <a:latin typeface="Inter"/>
              </a:rPr>
              <a:t>Unified User Profiles:</a:t>
            </a:r>
            <a:r>
              <a:rPr lang="en-IN" sz="1400" b="0" i="0" dirty="0">
                <a:solidFill>
                  <a:srgbClr val="F8FAFF"/>
                </a:solidFill>
                <a:effectLst/>
                <a:latin typeface="Inter"/>
              </a:rPr>
              <a:t> Merge telecom (Lio) and streaming data for personalized offers (Watch on Mobile, Continue on TV).</a:t>
            </a:r>
          </a:p>
          <a:p>
            <a:pPr marL="742950" lvl="1" indent="-285750">
              <a:buFont typeface="Arial" panose="020B0604020202020204" pitchFamily="34" charset="0"/>
              <a:buChar char="•"/>
            </a:pPr>
            <a:r>
              <a:rPr lang="en-IN" sz="1400" b="1" i="0" dirty="0">
                <a:solidFill>
                  <a:srgbClr val="F8FAFF"/>
                </a:solidFill>
                <a:effectLst/>
                <a:latin typeface="Inter"/>
              </a:rPr>
              <a:t>Inactivity Alerts:</a:t>
            </a:r>
            <a:r>
              <a:rPr lang="en-IN" sz="1400" b="0" i="0" dirty="0">
                <a:solidFill>
                  <a:srgbClr val="F8FAFF"/>
                </a:solidFill>
                <a:effectLst/>
                <a:latin typeface="Inter"/>
              </a:rPr>
              <a:t> Trigger push notifications with tailored content for users with &lt;1,000 mins/month watch time.</a:t>
            </a:r>
            <a:endParaRPr lang="en-US" sz="1400" dirty="0">
              <a:solidFill>
                <a:schemeClr val="accent6">
                  <a:lumMod val="60000"/>
                  <a:lumOff val="40000"/>
                </a:schemeClr>
              </a:solidFill>
            </a:endParaRPr>
          </a:p>
        </p:txBody>
      </p:sp>
      <p:sp>
        <p:nvSpPr>
          <p:cNvPr id="7" name="Subtitle 6">
            <a:extLst>
              <a:ext uri="{FF2B5EF4-FFF2-40B4-BE49-F238E27FC236}">
                <a16:creationId xmlns:a16="http://schemas.microsoft.com/office/drawing/2014/main" id="{2FC117CA-813C-4216-E262-29D354C6ED02}"/>
              </a:ext>
            </a:extLst>
          </p:cNvPr>
          <p:cNvSpPr>
            <a:spLocks noGrp="1"/>
          </p:cNvSpPr>
          <p:nvPr>
            <p:ph type="subTitle" idx="1"/>
          </p:nvPr>
        </p:nvSpPr>
        <p:spPr/>
        <p:txBody>
          <a:bodyPr/>
          <a:lstStyle/>
          <a:p>
            <a:r>
              <a:rPr lang="en-IN" dirty="0"/>
              <a:t> </a:t>
            </a:r>
          </a:p>
        </p:txBody>
      </p:sp>
    </p:spTree>
    <p:extLst>
      <p:ext uri="{BB962C8B-B14F-4D97-AF65-F5344CB8AC3E}">
        <p14:creationId xmlns:p14="http://schemas.microsoft.com/office/powerpoint/2010/main" val="1196366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44030-DD8B-6D0D-75AD-C61F30E586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945A73-7626-A6D4-BAFC-F5CCB5D914E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910E527-0133-BCE2-7787-B6746D6D1ECB}"/>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6B1E8580-F656-5FEF-ACFE-6BD7E2C380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
            <a:ext cx="9144000" cy="5143500"/>
          </a:xfrm>
          <a:prstGeom prst="rect">
            <a:avLst/>
          </a:prstGeom>
        </p:spPr>
      </p:pic>
      <p:sp>
        <p:nvSpPr>
          <p:cNvPr id="6" name="TextBox 5">
            <a:extLst>
              <a:ext uri="{FF2B5EF4-FFF2-40B4-BE49-F238E27FC236}">
                <a16:creationId xmlns:a16="http://schemas.microsoft.com/office/drawing/2014/main" id="{CE715D12-A1EA-3CBB-7931-8A7ECD0E9AD1}"/>
              </a:ext>
            </a:extLst>
          </p:cNvPr>
          <p:cNvSpPr txBox="1"/>
          <p:nvPr/>
        </p:nvSpPr>
        <p:spPr>
          <a:xfrm>
            <a:off x="904977" y="576921"/>
            <a:ext cx="6347186" cy="323165"/>
          </a:xfrm>
          <a:prstGeom prst="rect">
            <a:avLst/>
          </a:prstGeom>
          <a:noFill/>
        </p:spPr>
        <p:txBody>
          <a:bodyPr wrap="square">
            <a:spAutoFit/>
          </a:bodyPr>
          <a:lstStyle/>
          <a:p>
            <a:r>
              <a:rPr lang="en-IN" sz="1200" b="1" dirty="0">
                <a:latin typeface="Arial" panose="020B0604020202020204" pitchFamily="34" charset="0"/>
                <a:cs typeface="Arial" panose="020B0604020202020204" pitchFamily="34" charset="0"/>
              </a:rPr>
              <a:t>Microsoft </a:t>
            </a:r>
            <a:r>
              <a:rPr lang="en-IN" sz="1500" b="1" dirty="0">
                <a:latin typeface="Arial" panose="020B0604020202020204" pitchFamily="34" charset="0"/>
                <a:cs typeface="Arial" panose="020B0604020202020204" pitchFamily="34" charset="0"/>
              </a:rPr>
              <a:t>| </a:t>
            </a:r>
            <a:r>
              <a:rPr lang="en-IN" sz="1200" b="1" dirty="0">
                <a:latin typeface="Arial" panose="020B0604020202020204" pitchFamily="34" charset="0"/>
                <a:cs typeface="Arial" panose="020B0604020202020204" pitchFamily="34" charset="0"/>
              </a:rPr>
              <a:t>Power BI</a:t>
            </a:r>
            <a:endParaRPr lang="en-IN" sz="1200" dirty="0"/>
          </a:p>
        </p:txBody>
      </p:sp>
      <p:pic>
        <p:nvPicPr>
          <p:cNvPr id="12" name="Picture 11">
            <a:extLst>
              <a:ext uri="{FF2B5EF4-FFF2-40B4-BE49-F238E27FC236}">
                <a16:creationId xmlns:a16="http://schemas.microsoft.com/office/drawing/2014/main" id="{611C6689-FC88-289C-1D58-11F4B97C3D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942" y="619725"/>
            <a:ext cx="222056" cy="222056"/>
          </a:xfrm>
          <a:prstGeom prst="rect">
            <a:avLst/>
          </a:prstGeom>
        </p:spPr>
      </p:pic>
      <p:sp>
        <p:nvSpPr>
          <p:cNvPr id="14" name="TextBox 13">
            <a:extLst>
              <a:ext uri="{FF2B5EF4-FFF2-40B4-BE49-F238E27FC236}">
                <a16:creationId xmlns:a16="http://schemas.microsoft.com/office/drawing/2014/main" id="{A0ECEAA3-F903-F180-9E1B-3E2102F6F5F5}"/>
              </a:ext>
            </a:extLst>
          </p:cNvPr>
          <p:cNvSpPr txBox="1"/>
          <p:nvPr/>
        </p:nvSpPr>
        <p:spPr>
          <a:xfrm>
            <a:off x="593901" y="1763836"/>
            <a:ext cx="7407109" cy="1084912"/>
          </a:xfrm>
          <a:prstGeom prst="rect">
            <a:avLst/>
          </a:prstGeom>
          <a:noFill/>
        </p:spPr>
        <p:txBody>
          <a:bodyPr wrap="square">
            <a:spAutoFit/>
          </a:bodyPr>
          <a:lstStyle/>
          <a:p>
            <a:endParaRPr lang="en-IN" sz="1050" b="1" dirty="0">
              <a:solidFill>
                <a:schemeClr val="accent6">
                  <a:lumMod val="40000"/>
                  <a:lumOff val="60000"/>
                </a:schemeClr>
              </a:solidFill>
            </a:endParaRPr>
          </a:p>
          <a:p>
            <a:r>
              <a:rPr lang="en-IN" sz="2700" b="1" dirty="0">
                <a:solidFill>
                  <a:schemeClr val="accent6">
                    <a:lumMod val="40000"/>
                    <a:lumOff val="60000"/>
                  </a:schemeClr>
                </a:solidFill>
              </a:rPr>
              <a:t>LioCinema and JotStar—</a:t>
            </a:r>
          </a:p>
          <a:p>
            <a:r>
              <a:rPr lang="en-US" sz="2700" dirty="0">
                <a:solidFill>
                  <a:schemeClr val="accent6">
                    <a:lumMod val="40000"/>
                    <a:lumOff val="60000"/>
                  </a:schemeClr>
                </a:solidFill>
              </a:rPr>
              <a:t>Insights for a Strategic Merger in the OTT Domain</a:t>
            </a:r>
            <a:endParaRPr lang="en-IN" sz="2700" b="1" dirty="0">
              <a:solidFill>
                <a:schemeClr val="accent6">
                  <a:lumMod val="40000"/>
                  <a:lumOff val="60000"/>
                </a:schemeClr>
              </a:solidFill>
            </a:endParaRPr>
          </a:p>
        </p:txBody>
      </p:sp>
      <p:sp>
        <p:nvSpPr>
          <p:cNvPr id="16" name="TextBox 15">
            <a:extLst>
              <a:ext uri="{FF2B5EF4-FFF2-40B4-BE49-F238E27FC236}">
                <a16:creationId xmlns:a16="http://schemas.microsoft.com/office/drawing/2014/main" id="{F4104F40-5221-58DF-807D-EE2877A187CC}"/>
              </a:ext>
            </a:extLst>
          </p:cNvPr>
          <p:cNvSpPr txBox="1"/>
          <p:nvPr/>
        </p:nvSpPr>
        <p:spPr>
          <a:xfrm>
            <a:off x="682537" y="4038529"/>
            <a:ext cx="4627382" cy="738664"/>
          </a:xfrm>
          <a:prstGeom prst="rect">
            <a:avLst/>
          </a:prstGeom>
          <a:noFill/>
        </p:spPr>
        <p:txBody>
          <a:bodyPr wrap="square">
            <a:spAutoFit/>
          </a:bodyPr>
          <a:lstStyle/>
          <a:p>
            <a:r>
              <a:rPr lang="en-US" sz="2100" dirty="0"/>
              <a:t>Made by:</a:t>
            </a:r>
          </a:p>
          <a:p>
            <a:r>
              <a:rPr lang="en-US" sz="2100" dirty="0"/>
              <a:t>Gyan Anand</a:t>
            </a:r>
            <a:endParaRPr lang="en-IN" sz="2100" dirty="0"/>
          </a:p>
        </p:txBody>
      </p:sp>
    </p:spTree>
    <p:extLst>
      <p:ext uri="{BB962C8B-B14F-4D97-AF65-F5344CB8AC3E}">
        <p14:creationId xmlns:p14="http://schemas.microsoft.com/office/powerpoint/2010/main" val="3438142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8D30B-AFAF-E9F2-98B7-E43F3008C34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494AEB0-39CF-B80D-B57E-DB1DD4133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
            <a:ext cx="9144000" cy="5143500"/>
          </a:xfrm>
          <a:prstGeom prst="rect">
            <a:avLst/>
          </a:prstGeom>
        </p:spPr>
      </p:pic>
      <p:sp>
        <p:nvSpPr>
          <p:cNvPr id="6" name="TextBox 5">
            <a:extLst>
              <a:ext uri="{FF2B5EF4-FFF2-40B4-BE49-F238E27FC236}">
                <a16:creationId xmlns:a16="http://schemas.microsoft.com/office/drawing/2014/main" id="{6A9D36D7-2861-6701-B953-10D5D72E15D0}"/>
              </a:ext>
            </a:extLst>
          </p:cNvPr>
          <p:cNvSpPr txBox="1"/>
          <p:nvPr/>
        </p:nvSpPr>
        <p:spPr>
          <a:xfrm>
            <a:off x="121444" y="0"/>
            <a:ext cx="8401050" cy="523220"/>
          </a:xfrm>
          <a:prstGeom prst="rect">
            <a:avLst/>
          </a:prstGeom>
          <a:noFill/>
        </p:spPr>
        <p:txBody>
          <a:bodyPr wrap="square">
            <a:spAutoFit/>
          </a:bodyPr>
          <a:lstStyle/>
          <a:p>
            <a:pPr algn="ctr"/>
            <a:r>
              <a:rPr lang="en-US" sz="2800" u="sng" dirty="0">
                <a:solidFill>
                  <a:srgbClr val="FFFF00"/>
                </a:solidFill>
              </a:rPr>
              <a:t>Conclusion</a:t>
            </a:r>
          </a:p>
        </p:txBody>
      </p:sp>
      <p:sp>
        <p:nvSpPr>
          <p:cNvPr id="7" name="Subtitle 6">
            <a:extLst>
              <a:ext uri="{FF2B5EF4-FFF2-40B4-BE49-F238E27FC236}">
                <a16:creationId xmlns:a16="http://schemas.microsoft.com/office/drawing/2014/main" id="{A6BB82A7-BECE-9559-3A4C-35AB3396F250}"/>
              </a:ext>
            </a:extLst>
          </p:cNvPr>
          <p:cNvSpPr>
            <a:spLocks noGrp="1"/>
          </p:cNvSpPr>
          <p:nvPr>
            <p:ph type="subTitle" idx="1"/>
          </p:nvPr>
        </p:nvSpPr>
        <p:spPr/>
        <p:txBody>
          <a:bodyPr/>
          <a:lstStyle/>
          <a:p>
            <a:r>
              <a:rPr lang="en-IN" dirty="0"/>
              <a:t> </a:t>
            </a:r>
          </a:p>
        </p:txBody>
      </p:sp>
      <p:sp>
        <p:nvSpPr>
          <p:cNvPr id="3" name="TextBox 2">
            <a:extLst>
              <a:ext uri="{FF2B5EF4-FFF2-40B4-BE49-F238E27FC236}">
                <a16:creationId xmlns:a16="http://schemas.microsoft.com/office/drawing/2014/main" id="{9CAC1FCC-A6F6-7ABC-5790-4C3DAB7FD927}"/>
              </a:ext>
            </a:extLst>
          </p:cNvPr>
          <p:cNvSpPr txBox="1"/>
          <p:nvPr/>
        </p:nvSpPr>
        <p:spPr>
          <a:xfrm>
            <a:off x="228600" y="581717"/>
            <a:ext cx="8186737" cy="4239622"/>
          </a:xfrm>
          <a:prstGeom prst="rect">
            <a:avLst/>
          </a:prstGeom>
          <a:noFill/>
        </p:spPr>
        <p:txBody>
          <a:bodyPr wrap="square">
            <a:spAutoFit/>
          </a:bodyPr>
          <a:lstStyle/>
          <a:p>
            <a:pPr algn="l"/>
            <a:r>
              <a:rPr lang="en-IN" sz="1400" b="0" i="0" dirty="0">
                <a:solidFill>
                  <a:srgbClr val="F8FAFF"/>
                </a:solidFill>
                <a:effectLst/>
                <a:latin typeface="Inter"/>
              </a:rPr>
              <a:t>The merger of </a:t>
            </a:r>
            <a:r>
              <a:rPr lang="en-IN" sz="1400" b="1" i="0" dirty="0" err="1">
                <a:solidFill>
                  <a:srgbClr val="F8FAFF"/>
                </a:solidFill>
                <a:effectLst/>
                <a:latin typeface="Inter"/>
              </a:rPr>
              <a:t>LioCinema</a:t>
            </a:r>
            <a:r>
              <a:rPr lang="en-IN" sz="1400" b="0" i="0" dirty="0">
                <a:solidFill>
                  <a:srgbClr val="F8FAFF"/>
                </a:solidFill>
                <a:effectLst/>
                <a:latin typeface="Inter"/>
              </a:rPr>
              <a:t> and </a:t>
            </a:r>
            <a:r>
              <a:rPr lang="en-IN" sz="1400" b="1" i="0" dirty="0" err="1">
                <a:solidFill>
                  <a:srgbClr val="F8FAFF"/>
                </a:solidFill>
                <a:effectLst/>
                <a:latin typeface="Inter"/>
              </a:rPr>
              <a:t>Jotstar</a:t>
            </a:r>
            <a:r>
              <a:rPr lang="en-IN" sz="1400" b="0" i="0" dirty="0">
                <a:solidFill>
                  <a:srgbClr val="F8FAFF"/>
                </a:solidFill>
                <a:effectLst/>
                <a:latin typeface="Inter"/>
              </a:rPr>
              <a:t> presents a transformative opportunity to redefine India’s digital streaming landscape by combining </a:t>
            </a:r>
            <a:r>
              <a:rPr lang="en-IN" sz="1400" b="1" i="0" dirty="0">
                <a:solidFill>
                  <a:srgbClr val="F8FAFF"/>
                </a:solidFill>
                <a:effectLst/>
                <a:latin typeface="Inter"/>
              </a:rPr>
              <a:t>mass-market reach</a:t>
            </a:r>
            <a:r>
              <a:rPr lang="en-IN" sz="1400" b="0" i="0" dirty="0">
                <a:solidFill>
                  <a:srgbClr val="F8FAFF"/>
                </a:solidFill>
                <a:effectLst/>
                <a:latin typeface="Inter"/>
              </a:rPr>
              <a:t> with </a:t>
            </a:r>
            <a:r>
              <a:rPr lang="en-IN" sz="1400" b="1" i="0" dirty="0">
                <a:solidFill>
                  <a:srgbClr val="F8FAFF"/>
                </a:solidFill>
                <a:effectLst/>
                <a:latin typeface="Inter"/>
              </a:rPr>
              <a:t>premium content excellence</a:t>
            </a:r>
            <a:r>
              <a:rPr lang="en-IN" sz="1400" b="0" i="0" dirty="0">
                <a:solidFill>
                  <a:srgbClr val="F8FAFF"/>
                </a:solidFill>
                <a:effectLst/>
                <a:latin typeface="Inter"/>
              </a:rPr>
              <a:t>. By strategically integrating their strengths, the unified platform can achieve unparalleled growth and user retention through three core pillars:</a:t>
            </a:r>
          </a:p>
          <a:p>
            <a:pPr algn="l">
              <a:spcAft>
                <a:spcPts val="300"/>
              </a:spcAft>
            </a:pPr>
            <a:endParaRPr lang="en-IN" sz="700" b="0" i="0" dirty="0">
              <a:solidFill>
                <a:schemeClr val="accent6">
                  <a:lumMod val="60000"/>
                  <a:lumOff val="40000"/>
                </a:schemeClr>
              </a:solidFill>
              <a:effectLst/>
              <a:latin typeface="Inter"/>
            </a:endParaRPr>
          </a:p>
          <a:p>
            <a:pPr marL="742950" lvl="1" indent="-285750" algn="l">
              <a:spcBef>
                <a:spcPts val="300"/>
              </a:spcBef>
              <a:buFont typeface="+mj-lt"/>
              <a:buAutoNum type="arabicPeriod"/>
            </a:pPr>
            <a:r>
              <a:rPr lang="en-IN" sz="1400" b="1" i="0" dirty="0">
                <a:solidFill>
                  <a:schemeClr val="accent6">
                    <a:lumMod val="60000"/>
                    <a:lumOff val="40000"/>
                  </a:schemeClr>
                </a:solidFill>
                <a:effectLst/>
                <a:latin typeface="Inter"/>
              </a:rPr>
              <a:t>Regional Localization + Premium Exclusives</a:t>
            </a:r>
            <a:r>
              <a:rPr lang="en-IN" sz="1400" b="0" i="0" dirty="0">
                <a:solidFill>
                  <a:schemeClr val="accent6">
                    <a:lumMod val="60000"/>
                    <a:lumOff val="40000"/>
                  </a:schemeClr>
                </a:solidFill>
                <a:effectLst/>
                <a:latin typeface="Inter"/>
              </a:rPr>
              <a:t>: </a:t>
            </a:r>
            <a:r>
              <a:rPr lang="en-IN" sz="1400" b="0" i="0" dirty="0">
                <a:solidFill>
                  <a:srgbClr val="F8FAFF"/>
                </a:solidFill>
                <a:effectLst/>
                <a:latin typeface="Inter"/>
              </a:rPr>
              <a:t>Merging </a:t>
            </a:r>
            <a:r>
              <a:rPr lang="en-IN" sz="1400" b="0" i="0" dirty="0" err="1">
                <a:solidFill>
                  <a:srgbClr val="F8FAFF"/>
                </a:solidFill>
                <a:effectLst/>
                <a:latin typeface="Inter"/>
              </a:rPr>
              <a:t>LioCinema’s</a:t>
            </a:r>
            <a:r>
              <a:rPr lang="en-IN" sz="1400" b="0" i="0" dirty="0">
                <a:solidFill>
                  <a:srgbClr val="F8FAFF"/>
                </a:solidFill>
                <a:effectLst/>
                <a:latin typeface="Inter"/>
              </a:rPr>
              <a:t> regional dominance (Tamil, Telugu) with </a:t>
            </a:r>
            <a:r>
              <a:rPr lang="en-IN" sz="1400" b="0" i="0" dirty="0" err="1">
                <a:solidFill>
                  <a:srgbClr val="F8FAFF"/>
                </a:solidFill>
                <a:effectLst/>
                <a:latin typeface="Inter"/>
              </a:rPr>
              <a:t>Jotstar’s</a:t>
            </a:r>
            <a:r>
              <a:rPr lang="en-IN" sz="1400" b="0" i="0" dirty="0">
                <a:solidFill>
                  <a:srgbClr val="F8FAFF"/>
                </a:solidFill>
                <a:effectLst/>
                <a:latin typeface="Inter"/>
              </a:rPr>
              <a:t> premium English/Hindi content will cater to Tier 1–3 audiences, driving engagement across demographics.</a:t>
            </a:r>
          </a:p>
          <a:p>
            <a:pPr marL="742950" lvl="1" indent="-285750" algn="l">
              <a:spcBef>
                <a:spcPts val="300"/>
              </a:spcBef>
              <a:buFont typeface="+mj-lt"/>
              <a:buAutoNum type="arabicPeriod"/>
            </a:pPr>
            <a:r>
              <a:rPr lang="en-IN" sz="1400" b="1" i="0" dirty="0">
                <a:solidFill>
                  <a:schemeClr val="accent6">
                    <a:lumMod val="60000"/>
                    <a:lumOff val="40000"/>
                  </a:schemeClr>
                </a:solidFill>
                <a:effectLst/>
                <a:latin typeface="Inter"/>
              </a:rPr>
              <a:t>Live Sports &amp; Hybrid Bundles</a:t>
            </a:r>
            <a:r>
              <a:rPr lang="en-IN" sz="1400" b="0" i="0" dirty="0">
                <a:solidFill>
                  <a:schemeClr val="accent6">
                    <a:lumMod val="60000"/>
                    <a:lumOff val="40000"/>
                  </a:schemeClr>
                </a:solidFill>
                <a:effectLst/>
                <a:latin typeface="Inter"/>
              </a:rPr>
              <a:t>: </a:t>
            </a:r>
            <a:r>
              <a:rPr lang="en-IN" sz="1400" b="0" i="0" dirty="0">
                <a:solidFill>
                  <a:srgbClr val="F8FAFF"/>
                </a:solidFill>
                <a:effectLst/>
                <a:latin typeface="Inter"/>
              </a:rPr>
              <a:t>Leveraging </a:t>
            </a:r>
            <a:r>
              <a:rPr lang="en-IN" sz="1400" b="0" i="0" dirty="0" err="1">
                <a:solidFill>
                  <a:srgbClr val="F8FAFF"/>
                </a:solidFill>
                <a:effectLst/>
                <a:latin typeface="Inter"/>
              </a:rPr>
              <a:t>Jotstar’s</a:t>
            </a:r>
            <a:r>
              <a:rPr lang="en-IN" sz="1400" b="0" i="0" dirty="0">
                <a:solidFill>
                  <a:srgbClr val="F8FAFF"/>
                </a:solidFill>
                <a:effectLst/>
                <a:latin typeface="Inter"/>
              </a:rPr>
              <a:t> sports </a:t>
            </a:r>
            <a:r>
              <a:rPr lang="en-IN" sz="1400" b="0" i="0" dirty="0" err="1">
                <a:solidFill>
                  <a:srgbClr val="F8FAFF"/>
                </a:solidFill>
                <a:effectLst/>
                <a:latin typeface="Inter"/>
              </a:rPr>
              <a:t>catalog</a:t>
            </a:r>
            <a:r>
              <a:rPr lang="en-IN" sz="1400" b="0" i="0" dirty="0">
                <a:solidFill>
                  <a:srgbClr val="F8FAFF"/>
                </a:solidFill>
                <a:effectLst/>
                <a:latin typeface="Inter"/>
              </a:rPr>
              <a:t> and </a:t>
            </a:r>
            <a:r>
              <a:rPr lang="en-IN" sz="1400" b="0" i="0" dirty="0" err="1">
                <a:solidFill>
                  <a:srgbClr val="F8FAFF"/>
                </a:solidFill>
                <a:effectLst/>
                <a:latin typeface="Inter"/>
              </a:rPr>
              <a:t>LioCinema’s</a:t>
            </a:r>
            <a:r>
              <a:rPr lang="en-IN" sz="1400" b="0" i="0" dirty="0">
                <a:solidFill>
                  <a:srgbClr val="F8FAFF"/>
                </a:solidFill>
                <a:effectLst/>
                <a:latin typeface="Inter"/>
              </a:rPr>
              <a:t> telecom infrastructure will attract urban users while retaining regional loyalty.</a:t>
            </a:r>
          </a:p>
          <a:p>
            <a:pPr marL="742950" lvl="1" indent="-285750" algn="l">
              <a:spcBef>
                <a:spcPts val="300"/>
              </a:spcBef>
              <a:buFont typeface="+mj-lt"/>
              <a:buAutoNum type="arabicPeriod"/>
            </a:pPr>
            <a:r>
              <a:rPr lang="en-IN" sz="1400" b="1" i="0" dirty="0">
                <a:solidFill>
                  <a:schemeClr val="accent6">
                    <a:lumMod val="60000"/>
                    <a:lumOff val="40000"/>
                  </a:schemeClr>
                </a:solidFill>
                <a:effectLst/>
                <a:latin typeface="Inter"/>
              </a:rPr>
              <a:t>Pricing &amp; Premium Lite Plans</a:t>
            </a:r>
            <a:r>
              <a:rPr lang="en-IN" sz="1400" b="0" i="0" dirty="0">
                <a:solidFill>
                  <a:schemeClr val="accent6">
                    <a:lumMod val="60000"/>
                    <a:lumOff val="40000"/>
                  </a:schemeClr>
                </a:solidFill>
                <a:effectLst/>
                <a:latin typeface="Inter"/>
              </a:rPr>
              <a:t>: </a:t>
            </a:r>
            <a:r>
              <a:rPr lang="en-IN" sz="1400" b="0" i="0" dirty="0">
                <a:solidFill>
                  <a:srgbClr val="F8FAFF"/>
                </a:solidFill>
                <a:effectLst/>
                <a:latin typeface="Inter"/>
              </a:rPr>
              <a:t>Affordable daily/weekly packs (e.g., ₹10/day) for Tier 2/3 users and discounted annual subscriptions will convert free users and reduce inactivity.</a:t>
            </a:r>
          </a:p>
          <a:p>
            <a:pPr marL="742950" lvl="1" indent="-285750" algn="l">
              <a:spcBef>
                <a:spcPts val="300"/>
              </a:spcBef>
              <a:buFont typeface="+mj-lt"/>
              <a:buAutoNum type="arabicPeriod"/>
            </a:pPr>
            <a:r>
              <a:rPr lang="en-IN" sz="1400" b="1" i="0" dirty="0">
                <a:solidFill>
                  <a:schemeClr val="accent6">
                    <a:lumMod val="60000"/>
                    <a:lumOff val="40000"/>
                  </a:schemeClr>
                </a:solidFill>
                <a:effectLst/>
                <a:latin typeface="Inter"/>
              </a:rPr>
              <a:t>City-Specific Offers</a:t>
            </a:r>
            <a:r>
              <a:rPr lang="en-IN" sz="1400" b="0" i="0" dirty="0">
                <a:solidFill>
                  <a:schemeClr val="accent6">
                    <a:lumMod val="60000"/>
                    <a:lumOff val="40000"/>
                  </a:schemeClr>
                </a:solidFill>
                <a:effectLst/>
                <a:latin typeface="Inter"/>
              </a:rPr>
              <a:t>:</a:t>
            </a:r>
            <a:r>
              <a:rPr lang="en-IN" sz="1400" b="0" i="0" dirty="0">
                <a:solidFill>
                  <a:srgbClr val="F8FAFF"/>
                </a:solidFill>
                <a:effectLst/>
                <a:latin typeface="Inter"/>
              </a:rPr>
              <a:t> Tailored plans like "Tier 2 Premium Lite" (₹99/month) will bridge affordability and premium access.</a:t>
            </a:r>
          </a:p>
          <a:p>
            <a:pPr marL="742950" lvl="1" indent="-285750" algn="l">
              <a:spcBef>
                <a:spcPts val="300"/>
              </a:spcBef>
              <a:buFont typeface="+mj-lt"/>
              <a:buAutoNum type="arabicPeriod"/>
            </a:pPr>
            <a:r>
              <a:rPr lang="en-IN" sz="1400" b="1" i="0" dirty="0">
                <a:solidFill>
                  <a:schemeClr val="accent6">
                    <a:lumMod val="60000"/>
                    <a:lumOff val="40000"/>
                  </a:schemeClr>
                </a:solidFill>
                <a:effectLst/>
                <a:latin typeface="Inter"/>
              </a:rPr>
              <a:t>Unified User Insights</a:t>
            </a:r>
            <a:r>
              <a:rPr lang="en-IN" sz="1400" b="0" i="0" dirty="0">
                <a:solidFill>
                  <a:srgbClr val="F8FAFF"/>
                </a:solidFill>
                <a:effectLst/>
                <a:latin typeface="Inter"/>
              </a:rPr>
              <a:t>: Combining Lio’s telecom data with </a:t>
            </a:r>
            <a:r>
              <a:rPr lang="en-IN" sz="1400" b="0" i="0" dirty="0" err="1">
                <a:solidFill>
                  <a:srgbClr val="F8FAFF"/>
                </a:solidFill>
                <a:effectLst/>
                <a:latin typeface="Inter"/>
              </a:rPr>
              <a:t>Jotstar’s</a:t>
            </a:r>
            <a:r>
              <a:rPr lang="en-IN" sz="1400" b="0" i="0" dirty="0">
                <a:solidFill>
                  <a:srgbClr val="F8FAFF"/>
                </a:solidFill>
                <a:effectLst/>
                <a:latin typeface="Inter"/>
              </a:rPr>
              <a:t> engagement metrics will enable hyper-personalized recommendations, reducing churn and boosting watch time.</a:t>
            </a:r>
          </a:p>
          <a:p>
            <a:pPr marL="742950" lvl="1" indent="-285750" algn="l">
              <a:spcBef>
                <a:spcPts val="300"/>
              </a:spcBef>
              <a:buFont typeface="+mj-lt"/>
              <a:buAutoNum type="arabicPeriod"/>
            </a:pPr>
            <a:r>
              <a:rPr lang="en-IN" sz="1400" b="1" i="0" dirty="0">
                <a:solidFill>
                  <a:schemeClr val="accent6">
                    <a:lumMod val="60000"/>
                    <a:lumOff val="40000"/>
                  </a:schemeClr>
                </a:solidFill>
                <a:effectLst/>
                <a:latin typeface="Inter"/>
              </a:rPr>
              <a:t>AI-Powered Retention</a:t>
            </a:r>
            <a:r>
              <a:rPr lang="en-IN" sz="1400" b="0" i="0" dirty="0">
                <a:solidFill>
                  <a:schemeClr val="accent6">
                    <a:lumMod val="60000"/>
                    <a:lumOff val="40000"/>
                  </a:schemeClr>
                </a:solidFill>
                <a:effectLst/>
                <a:latin typeface="Inter"/>
              </a:rPr>
              <a:t>:</a:t>
            </a:r>
            <a:r>
              <a:rPr lang="en-IN" sz="1400" b="0" i="0" dirty="0">
                <a:solidFill>
                  <a:srgbClr val="F8FAFF"/>
                </a:solidFill>
                <a:effectLst/>
                <a:latin typeface="Inter"/>
              </a:rPr>
              <a:t> Targeted campaigns for inactive users (e.g., free trials of exclusives) will revive engagement.</a:t>
            </a:r>
            <a:endParaRPr lang="en-US" sz="2800" u="sng" dirty="0">
              <a:solidFill>
                <a:srgbClr val="FFFF00"/>
              </a:solidFill>
            </a:endParaRPr>
          </a:p>
        </p:txBody>
      </p:sp>
    </p:spTree>
    <p:extLst>
      <p:ext uri="{BB962C8B-B14F-4D97-AF65-F5344CB8AC3E}">
        <p14:creationId xmlns:p14="http://schemas.microsoft.com/office/powerpoint/2010/main" val="1827010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C9115-A6D1-EB48-960D-3AF98364B0B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16C7008-88E1-D501-C295-43DF4D486B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
            <a:ext cx="9144000" cy="5143500"/>
          </a:xfrm>
          <a:prstGeom prst="rect">
            <a:avLst/>
          </a:prstGeom>
        </p:spPr>
      </p:pic>
      <p:sp>
        <p:nvSpPr>
          <p:cNvPr id="7" name="Subtitle 6">
            <a:extLst>
              <a:ext uri="{FF2B5EF4-FFF2-40B4-BE49-F238E27FC236}">
                <a16:creationId xmlns:a16="http://schemas.microsoft.com/office/drawing/2014/main" id="{29A00A1F-E0A3-2716-B7DD-0314101D2284}"/>
              </a:ext>
            </a:extLst>
          </p:cNvPr>
          <p:cNvSpPr>
            <a:spLocks noGrp="1"/>
          </p:cNvSpPr>
          <p:nvPr>
            <p:ph type="subTitle" idx="1"/>
          </p:nvPr>
        </p:nvSpPr>
        <p:spPr/>
        <p:txBody>
          <a:bodyPr/>
          <a:lstStyle/>
          <a:p>
            <a:r>
              <a:rPr lang="en-IN" dirty="0"/>
              <a:t> </a:t>
            </a:r>
          </a:p>
        </p:txBody>
      </p:sp>
      <p:pic>
        <p:nvPicPr>
          <p:cNvPr id="11" name="Picture 10">
            <a:extLst>
              <a:ext uri="{FF2B5EF4-FFF2-40B4-BE49-F238E27FC236}">
                <a16:creationId xmlns:a16="http://schemas.microsoft.com/office/drawing/2014/main" id="{5580F926-2655-8436-FDEF-A9D2028A2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3997" cy="5143500"/>
          </a:xfrm>
          <a:prstGeom prst="rect">
            <a:avLst/>
          </a:prstGeom>
        </p:spPr>
      </p:pic>
    </p:spTree>
    <p:extLst>
      <p:ext uri="{BB962C8B-B14F-4D97-AF65-F5344CB8AC3E}">
        <p14:creationId xmlns:p14="http://schemas.microsoft.com/office/powerpoint/2010/main" val="401075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C9CBD-208F-F984-CC3D-11CAB341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513108-B887-2D35-C819-79EAEB6BF5B2}"/>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E94F904-78C6-507E-7E6D-E567CB03E38B}"/>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1AC902BA-A027-7BB1-57FD-575D9D0C39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
            <a:ext cx="9144000" cy="5143500"/>
          </a:xfrm>
          <a:prstGeom prst="rect">
            <a:avLst/>
          </a:prstGeom>
        </p:spPr>
      </p:pic>
      <p:sp>
        <p:nvSpPr>
          <p:cNvPr id="6" name="TextBox 5">
            <a:extLst>
              <a:ext uri="{FF2B5EF4-FFF2-40B4-BE49-F238E27FC236}">
                <a16:creationId xmlns:a16="http://schemas.microsoft.com/office/drawing/2014/main" id="{2777D6FF-6464-C627-2168-AAF4F376D449}"/>
              </a:ext>
            </a:extLst>
          </p:cNvPr>
          <p:cNvSpPr txBox="1"/>
          <p:nvPr/>
        </p:nvSpPr>
        <p:spPr>
          <a:xfrm>
            <a:off x="247456" y="282393"/>
            <a:ext cx="8667946" cy="4622484"/>
          </a:xfrm>
          <a:prstGeom prst="rect">
            <a:avLst/>
          </a:prstGeom>
          <a:noFill/>
        </p:spPr>
        <p:txBody>
          <a:bodyPr wrap="square">
            <a:spAutoFit/>
          </a:bodyPr>
          <a:lstStyle/>
          <a:p>
            <a:pPr algn="ctr"/>
            <a:endParaRPr lang="en-US" sz="788" b="1" dirty="0">
              <a:solidFill>
                <a:schemeClr val="bg1"/>
              </a:solidFill>
              <a:latin typeface="Arial" panose="020B0604020202020204" pitchFamily="34" charset="0"/>
              <a:cs typeface="Arial" panose="020B0604020202020204" pitchFamily="34" charset="0"/>
            </a:endParaRPr>
          </a:p>
          <a:p>
            <a:pPr algn="ctr"/>
            <a:r>
              <a:rPr lang="en-US" sz="1950" b="1" dirty="0">
                <a:latin typeface="Arial" panose="020B0604020202020204" pitchFamily="34" charset="0"/>
                <a:cs typeface="Arial" panose="020B0604020202020204" pitchFamily="34" charset="0"/>
              </a:rPr>
              <a:t>Lio &amp; Jotstar: Revolutionizing Digital Streaming in India</a:t>
            </a:r>
          </a:p>
          <a:p>
            <a:endParaRPr lang="en-US" sz="1050" dirty="0">
              <a:solidFill>
                <a:schemeClr val="bg1"/>
              </a:solidFill>
            </a:endParaRPr>
          </a:p>
          <a:p>
            <a:endParaRPr lang="en-US" sz="1200" dirty="0">
              <a:solidFill>
                <a:schemeClr val="bg1"/>
              </a:solidFill>
            </a:endParaRPr>
          </a:p>
          <a:p>
            <a:r>
              <a:rPr lang="en-US" sz="1500" b="1" dirty="0"/>
              <a:t>Company Overview:</a:t>
            </a:r>
          </a:p>
          <a:p>
            <a:pPr marL="557218" lvl="1" indent="-214313">
              <a:buFont typeface="Arial" panose="020B0604020202020204" pitchFamily="34" charset="0"/>
              <a:buChar char="•"/>
            </a:pPr>
            <a:r>
              <a:rPr lang="en-US" sz="1350" dirty="0">
                <a:solidFill>
                  <a:schemeClr val="accent6">
                    <a:lumMod val="40000"/>
                    <a:lumOff val="60000"/>
                  </a:schemeClr>
                </a:solidFill>
              </a:rPr>
              <a:t>Lio, a leading telecommunications provider in India, is planning a strategic merger with Jotstar, one of the country’s most prominent streaming platforms. </a:t>
            </a:r>
          </a:p>
          <a:p>
            <a:pPr marL="557218" lvl="1" indent="-214313">
              <a:buFont typeface="Arial" panose="020B0604020202020204" pitchFamily="34" charset="0"/>
              <a:buChar char="•"/>
            </a:pPr>
            <a:r>
              <a:rPr lang="en-US" sz="1350" dirty="0">
                <a:solidFill>
                  <a:schemeClr val="accent6">
                    <a:lumMod val="40000"/>
                    <a:lumOff val="60000"/>
                  </a:schemeClr>
                </a:solidFill>
              </a:rPr>
              <a:t>This potential partnership aims to combine LioCinema’s expansive subscriber base and Jotstar’s diverse content library, thereby transforming the digital streaming landscape in India.</a:t>
            </a:r>
          </a:p>
          <a:p>
            <a:endParaRPr lang="en-US" sz="1200" dirty="0"/>
          </a:p>
          <a:p>
            <a:r>
              <a:rPr lang="en-US" sz="1500" b="1" dirty="0"/>
              <a:t>Merger Preparation &amp; Analysis:</a:t>
            </a:r>
          </a:p>
          <a:p>
            <a:pPr marL="557218" lvl="1" indent="-214313">
              <a:buFont typeface="Arial" panose="020B0604020202020204" pitchFamily="34" charset="0"/>
              <a:buChar char="•"/>
            </a:pPr>
            <a:r>
              <a:rPr lang="en-US" sz="1350" dirty="0">
                <a:solidFill>
                  <a:schemeClr val="accent6">
                    <a:lumMod val="40000"/>
                    <a:lumOff val="60000"/>
                  </a:schemeClr>
                </a:solidFill>
              </a:rPr>
              <a:t>Over the past year (January to November 2024), the management team at Lio has focused on examining the performance and user behavior of both LioCinema and Jotstar. Key areas of analysis include:</a:t>
            </a:r>
          </a:p>
          <a:p>
            <a:pPr marL="557218" lvl="1" indent="-214313">
              <a:buFont typeface="Arial" panose="020B0604020202020204" pitchFamily="34" charset="0"/>
              <a:buChar char="•"/>
            </a:pPr>
            <a:r>
              <a:rPr lang="en-US" sz="1350" dirty="0">
                <a:solidFill>
                  <a:schemeClr val="accent6">
                    <a:lumMod val="40000"/>
                    <a:lumOff val="60000"/>
                  </a:schemeClr>
                </a:solidFill>
              </a:rPr>
              <a:t>Platform performance  </a:t>
            </a:r>
          </a:p>
          <a:p>
            <a:pPr marL="557218" lvl="1" indent="-214313">
              <a:buFont typeface="Arial" panose="020B0604020202020204" pitchFamily="34" charset="0"/>
              <a:buChar char="•"/>
            </a:pPr>
            <a:r>
              <a:rPr lang="en-US" sz="1350" dirty="0">
                <a:solidFill>
                  <a:schemeClr val="accent6">
                    <a:lumMod val="40000"/>
                    <a:lumOff val="60000"/>
                  </a:schemeClr>
                </a:solidFill>
              </a:rPr>
              <a:t>Content consumption patterns  </a:t>
            </a:r>
          </a:p>
          <a:p>
            <a:pPr marL="557218" lvl="1" indent="-214313">
              <a:buFont typeface="Arial" panose="020B0604020202020204" pitchFamily="34" charset="0"/>
              <a:buChar char="•"/>
            </a:pPr>
            <a:r>
              <a:rPr lang="en-US" sz="1350" dirty="0">
                <a:solidFill>
                  <a:schemeClr val="accent6">
                    <a:lumMod val="40000"/>
                    <a:lumOff val="60000"/>
                  </a:schemeClr>
                </a:solidFill>
              </a:rPr>
              <a:t>Subscriber growth  </a:t>
            </a:r>
          </a:p>
          <a:p>
            <a:pPr marL="557218" lvl="1" indent="-214313">
              <a:buFont typeface="Arial" panose="020B0604020202020204" pitchFamily="34" charset="0"/>
              <a:buChar char="•"/>
            </a:pPr>
            <a:r>
              <a:rPr lang="en-US" sz="1350" dirty="0">
                <a:solidFill>
                  <a:schemeClr val="accent6">
                    <a:lumMod val="40000"/>
                    <a:lumOff val="60000"/>
                  </a:schemeClr>
                </a:solidFill>
              </a:rPr>
              <a:t>Inactivity behavior  </a:t>
            </a:r>
          </a:p>
          <a:p>
            <a:pPr marL="557218" lvl="1" indent="-214313">
              <a:buFont typeface="Arial" panose="020B0604020202020204" pitchFamily="34" charset="0"/>
              <a:buChar char="•"/>
            </a:pPr>
            <a:r>
              <a:rPr lang="en-US" sz="1350" dirty="0">
                <a:solidFill>
                  <a:schemeClr val="accent6">
                    <a:lumMod val="40000"/>
                    <a:lumOff val="60000"/>
                  </a:schemeClr>
                </a:solidFill>
              </a:rPr>
              <a:t>Upgrade and downgrade trends  </a:t>
            </a:r>
          </a:p>
          <a:p>
            <a:endParaRPr lang="en-US" sz="1200" dirty="0"/>
          </a:p>
          <a:p>
            <a:r>
              <a:rPr lang="en-US" sz="1500" b="1" dirty="0"/>
              <a:t>Strategic Objectives:</a:t>
            </a:r>
            <a:endParaRPr lang="en-US" sz="1200" dirty="0"/>
          </a:p>
          <a:p>
            <a:pPr marL="557218" lvl="1" indent="-214313">
              <a:buFont typeface="Arial" panose="020B0604020202020204" pitchFamily="34" charset="0"/>
              <a:buChar char="•"/>
            </a:pPr>
            <a:r>
              <a:rPr lang="en-US" sz="1350" dirty="0">
                <a:solidFill>
                  <a:schemeClr val="accent6">
                    <a:lumMod val="40000"/>
                    <a:lumOff val="60000"/>
                  </a:schemeClr>
                </a:solidFill>
              </a:rPr>
              <a:t>Ultimately, the combined platform—Lio-Jotstar—aims to become India’s leading OTT service, offering unparalleled reach and a diverse content catalog.</a:t>
            </a:r>
          </a:p>
        </p:txBody>
      </p:sp>
    </p:spTree>
    <p:extLst>
      <p:ext uri="{BB962C8B-B14F-4D97-AF65-F5344CB8AC3E}">
        <p14:creationId xmlns:p14="http://schemas.microsoft.com/office/powerpoint/2010/main" val="3349602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DDBD2-705D-F267-0D03-3399F9810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9BA2B6-CDF3-8813-F5A3-7A1B397F626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A4CFB13-ECD0-B20B-FBCC-037719808406}"/>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DD3D9B2D-DD8E-3370-8C19-8B7CCA693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
            <a:ext cx="9144000" cy="5143500"/>
          </a:xfrm>
          <a:prstGeom prst="rect">
            <a:avLst/>
          </a:prstGeom>
        </p:spPr>
      </p:pic>
      <p:sp>
        <p:nvSpPr>
          <p:cNvPr id="6" name="TextBox 5">
            <a:extLst>
              <a:ext uri="{FF2B5EF4-FFF2-40B4-BE49-F238E27FC236}">
                <a16:creationId xmlns:a16="http://schemas.microsoft.com/office/drawing/2014/main" id="{E20AB479-9D54-36E6-6715-E6432F6B1D1F}"/>
              </a:ext>
            </a:extLst>
          </p:cNvPr>
          <p:cNvSpPr txBox="1"/>
          <p:nvPr/>
        </p:nvSpPr>
        <p:spPr>
          <a:xfrm>
            <a:off x="247456" y="282391"/>
            <a:ext cx="7946425" cy="4108817"/>
          </a:xfrm>
          <a:prstGeom prst="rect">
            <a:avLst/>
          </a:prstGeom>
          <a:noFill/>
        </p:spPr>
        <p:txBody>
          <a:bodyPr wrap="square">
            <a:spAutoFit/>
          </a:bodyPr>
          <a:lstStyle/>
          <a:p>
            <a:pPr algn="ctr"/>
            <a:endParaRPr lang="en-US" sz="450" b="1" dirty="0">
              <a:solidFill>
                <a:schemeClr val="bg1"/>
              </a:solidFill>
              <a:latin typeface="Arial" panose="020B0604020202020204" pitchFamily="34" charset="0"/>
              <a:cs typeface="Arial" panose="020B0604020202020204" pitchFamily="34" charset="0"/>
            </a:endParaRPr>
          </a:p>
          <a:p>
            <a:pPr algn="ctr"/>
            <a:r>
              <a:rPr lang="en-IN" sz="2400" b="1" dirty="0"/>
              <a:t>Strategic Analysis for the Lio-Jotstar Merger</a:t>
            </a:r>
          </a:p>
          <a:p>
            <a:endParaRPr lang="en-US" sz="1050" dirty="0"/>
          </a:p>
          <a:p>
            <a:endParaRPr lang="en-US" sz="1050" dirty="0"/>
          </a:p>
          <a:p>
            <a:r>
              <a:rPr lang="en-US" b="1" dirty="0"/>
              <a:t>Purpose: </a:t>
            </a:r>
          </a:p>
          <a:p>
            <a:pPr marL="600080" lvl="1" indent="-257177">
              <a:buFont typeface="Arial" panose="020B0604020202020204" pitchFamily="34" charset="0"/>
              <a:buChar char="•"/>
            </a:pPr>
            <a:r>
              <a:rPr lang="en-US" sz="1350" dirty="0">
                <a:solidFill>
                  <a:schemeClr val="accent6">
                    <a:lumMod val="40000"/>
                    <a:lumOff val="60000"/>
                  </a:schemeClr>
                </a:solidFill>
              </a:rPr>
              <a:t>To unite LioCinema’s expansive subscriber base with Jotstar’s diverse content library, creating a single, market-leading OTT platform that delivers a seamless, personalized, and engaging streaming experience for users across India. </a:t>
            </a:r>
          </a:p>
          <a:p>
            <a:pPr marL="600080" lvl="1" indent="-257177">
              <a:buFont typeface="Arial" panose="020B0604020202020204" pitchFamily="34" charset="0"/>
              <a:buChar char="•"/>
            </a:pPr>
            <a:r>
              <a:rPr lang="en-US" sz="1350" dirty="0">
                <a:solidFill>
                  <a:schemeClr val="accent6">
                    <a:lumMod val="40000"/>
                    <a:lumOff val="60000"/>
                  </a:schemeClr>
                </a:solidFill>
              </a:rPr>
              <a:t>Through data-driven insights and strategic decision-making, the newly merged entity aims to maximize subscriber growth, enhance content offerings, and redefine digital entertainment in the region.</a:t>
            </a:r>
          </a:p>
          <a:p>
            <a:pPr lvl="1"/>
            <a:endParaRPr lang="en-US" sz="1350" dirty="0">
              <a:solidFill>
                <a:schemeClr val="bg1"/>
              </a:solidFill>
            </a:endParaRPr>
          </a:p>
          <a:p>
            <a:pPr lvl="1"/>
            <a:endParaRPr lang="en-US" sz="1350" dirty="0"/>
          </a:p>
          <a:p>
            <a:r>
              <a:rPr lang="en-US" b="1" dirty="0"/>
              <a:t>Problem Statement:</a:t>
            </a:r>
            <a:r>
              <a:rPr lang="en-US" b="1" dirty="0">
                <a:solidFill>
                  <a:schemeClr val="bg1"/>
                </a:solidFill>
              </a:rPr>
              <a:t> </a:t>
            </a:r>
          </a:p>
          <a:p>
            <a:pPr marL="557218" lvl="1" indent="-214313">
              <a:buFont typeface="Arial" panose="020B0604020202020204" pitchFamily="34" charset="0"/>
              <a:buChar char="•"/>
            </a:pPr>
            <a:r>
              <a:rPr lang="en-US" sz="1350" dirty="0">
                <a:solidFill>
                  <a:schemeClr val="accent6">
                    <a:lumMod val="40000"/>
                    <a:lumOff val="60000"/>
                  </a:schemeClr>
                </a:solidFill>
              </a:rPr>
              <a:t>Lio aims to merge with Jotstar to create India’s leading OTT platform, yet each service has distinct subscriber bases, content offerings, and engagement patterns.</a:t>
            </a:r>
          </a:p>
          <a:p>
            <a:pPr marL="557218" lvl="1" indent="-214313">
              <a:buFont typeface="Arial" panose="020B0604020202020204" pitchFamily="34" charset="0"/>
              <a:buChar char="•"/>
            </a:pPr>
            <a:r>
              <a:rPr lang="en-IN" sz="1350" dirty="0">
                <a:solidFill>
                  <a:schemeClr val="accent6">
                    <a:lumMod val="40000"/>
                    <a:lumOff val="60000"/>
                  </a:schemeClr>
                </a:solidFill>
              </a:rPr>
              <a:t>To ensure a successful post-merger strategy, Lio’s management needs a comprehensive, data-driven understanding of both platforms</a:t>
            </a:r>
          </a:p>
          <a:p>
            <a:pPr marL="557218" lvl="1" indent="-214313">
              <a:buFont typeface="Arial" panose="020B0604020202020204" pitchFamily="34" charset="0"/>
              <a:buChar char="•"/>
            </a:pPr>
            <a:r>
              <a:rPr lang="en-US" sz="1350" dirty="0">
                <a:solidFill>
                  <a:schemeClr val="accent6">
                    <a:lumMod val="40000"/>
                    <a:lumOff val="60000"/>
                  </a:schemeClr>
                </a:solidFill>
              </a:rPr>
              <a:t>Identifying where and why inactivity occurs will help address churn risks.</a:t>
            </a:r>
          </a:p>
          <a:p>
            <a:endParaRPr lang="en-US" sz="1350" dirty="0">
              <a:solidFill>
                <a:schemeClr val="accent6">
                  <a:lumMod val="40000"/>
                  <a:lumOff val="60000"/>
                </a:schemeClr>
              </a:solidFill>
            </a:endParaRPr>
          </a:p>
        </p:txBody>
      </p:sp>
    </p:spTree>
    <p:extLst>
      <p:ext uri="{BB962C8B-B14F-4D97-AF65-F5344CB8AC3E}">
        <p14:creationId xmlns:p14="http://schemas.microsoft.com/office/powerpoint/2010/main" val="3271816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5FEA0-F428-307A-992A-0BB85BC501EC}"/>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B94FD080-0CE9-D1D4-3B7E-8665FD6B6AB3}"/>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D5B79EF5-5702-DDBF-1F06-D680FE050E35}"/>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450365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0CDED-AD5F-30F5-1F34-5B709F2BFCEA}"/>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FA078E39-530A-9291-FF07-3F09BC02A576}"/>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669BD088-AF3A-1468-D104-F12799697AC6}"/>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64460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69F10-5C5E-5448-4246-04EA24456B63}"/>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3DDBADC3-82ED-3078-00C4-05CF725CFDF0}"/>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C74F7D10-36D9-90B6-9087-68D52D2BAC55}"/>
              </a:ext>
            </a:extLst>
          </p:cNvPr>
          <p:cNvPicPr>
            <a:picLocks noChangeAspect="1"/>
          </p:cNvPicPr>
          <p:nvPr/>
        </p:nvPicPr>
        <p:blipFill>
          <a:blip r:embed="rId2"/>
          <a:stretch>
            <a:fillRect/>
          </a:stretch>
        </p:blipFill>
        <p:spPr>
          <a:xfrm>
            <a:off x="0" y="0"/>
            <a:ext cx="9144000" cy="5143499"/>
          </a:xfrm>
          <a:prstGeom prst="rect">
            <a:avLst/>
          </a:prstGeom>
        </p:spPr>
      </p:pic>
    </p:spTree>
    <p:extLst>
      <p:ext uri="{BB962C8B-B14F-4D97-AF65-F5344CB8AC3E}">
        <p14:creationId xmlns:p14="http://schemas.microsoft.com/office/powerpoint/2010/main" val="34525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82612-0FD3-6021-96D5-1FD1205116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BEE0E8-5473-4088-BF5D-BB2295360F6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8FDFCF7-8A70-3C74-7856-B3D76F7E9F6D}"/>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4C2D5DB-EA20-C835-E7A6-357CD96DD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3"/>
            <a:ext cx="9144000" cy="5143500"/>
          </a:xfrm>
          <a:prstGeom prst="rect">
            <a:avLst/>
          </a:prstGeom>
        </p:spPr>
      </p:pic>
      <p:sp>
        <p:nvSpPr>
          <p:cNvPr id="6" name="TextBox 5">
            <a:extLst>
              <a:ext uri="{FF2B5EF4-FFF2-40B4-BE49-F238E27FC236}">
                <a16:creationId xmlns:a16="http://schemas.microsoft.com/office/drawing/2014/main" id="{B1E6BCE6-A8FE-F159-114B-F0F251F9A08A}"/>
              </a:ext>
            </a:extLst>
          </p:cNvPr>
          <p:cNvSpPr txBox="1"/>
          <p:nvPr/>
        </p:nvSpPr>
        <p:spPr>
          <a:xfrm>
            <a:off x="763576" y="282392"/>
            <a:ext cx="7692273" cy="1615827"/>
          </a:xfrm>
          <a:prstGeom prst="rect">
            <a:avLst/>
          </a:prstGeom>
          <a:noFill/>
        </p:spPr>
        <p:txBody>
          <a:bodyPr wrap="square">
            <a:spAutoFit/>
          </a:bodyPr>
          <a:lstStyle/>
          <a:p>
            <a:endParaRPr lang="en-US" sz="3300" u="sng" dirty="0">
              <a:solidFill>
                <a:srgbClr val="FFFF00"/>
              </a:solidFill>
            </a:endParaRPr>
          </a:p>
          <a:p>
            <a:r>
              <a:rPr lang="en-US" sz="3300" u="sng" dirty="0">
                <a:solidFill>
                  <a:srgbClr val="FFFF00"/>
                </a:solidFill>
              </a:rPr>
              <a:t>Questions from the available data (Primary) </a:t>
            </a:r>
          </a:p>
          <a:p>
            <a:endParaRPr lang="en-US" sz="3300" u="sng" dirty="0">
              <a:solidFill>
                <a:srgbClr val="FFFF00"/>
              </a:solidFill>
            </a:endParaRPr>
          </a:p>
        </p:txBody>
      </p:sp>
    </p:spTree>
    <p:extLst>
      <p:ext uri="{BB962C8B-B14F-4D97-AF65-F5344CB8AC3E}">
        <p14:creationId xmlns:p14="http://schemas.microsoft.com/office/powerpoint/2010/main" val="249641232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16469</TotalTime>
  <Words>2743</Words>
  <Application>Microsoft Office PowerPoint</Application>
  <PresentationFormat>On-screen Show (16:9)</PresentationFormat>
  <Paragraphs>454</Paragraphs>
  <Slides>31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Aharoni</vt:lpstr>
      <vt:lpstr>Arial</vt:lpstr>
      <vt:lpstr>Calibri</vt:lpstr>
      <vt:lpstr>Calibri Light</vt:lpstr>
      <vt:lpstr>Inter</vt:lpstr>
      <vt:lpstr>Times New Roman</vt:lpstr>
      <vt:lpstr>Office Theme</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gyan anand</dc:creator>
  <cp:lastModifiedBy>gyan anand</cp:lastModifiedBy>
  <cp:revision>17</cp:revision>
  <dcterms:created xsi:type="dcterms:W3CDTF">2025-02-26T09:06:02Z</dcterms:created>
  <dcterms:modified xsi:type="dcterms:W3CDTF">2025-03-15T18:08:17Z</dcterms:modified>
</cp:coreProperties>
</file>