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Shuneet Square Book" charset="1" panose="00000000000000000000"/>
      <p:regular r:id="rId22"/>
    </p:embeddedFont>
    <p:embeddedFont>
      <p:font typeface="Shuneet Square Book Bold" charset="1" panose="00000000000000000000"/>
      <p:regular r:id="rId23"/>
    </p:embeddedFont>
    <p:embeddedFont>
      <p:font typeface="Moontime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7.jpeg" Type="http://schemas.openxmlformats.org/officeDocument/2006/relationships/image"/><Relationship Id="rId12" Target="../media/image5.jpeg" Type="http://schemas.openxmlformats.org/officeDocument/2006/relationships/image"/><Relationship Id="rId13" Target="../media/image3.jpeg" Type="http://schemas.openxmlformats.org/officeDocument/2006/relationships/image"/><Relationship Id="rId14" Target="../media/image4.jpeg" Type="http://schemas.openxmlformats.org/officeDocument/2006/relationships/image"/><Relationship Id="rId15" Target="../media/image25.png" Type="http://schemas.openxmlformats.org/officeDocument/2006/relationships/image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0476" y="1449705"/>
            <a:ext cx="7930543" cy="3253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18"/>
              </a:lnSpc>
            </a:pPr>
            <a:r>
              <a:rPr lang="en-US" sz="12518" spc="-125">
                <a:solidFill>
                  <a:srgbClr val="000000"/>
                </a:solidFill>
                <a:latin typeface="DM Sans Bold"/>
              </a:rPr>
              <a:t>Team</a:t>
            </a:r>
          </a:p>
          <a:p>
            <a:pPr marL="0" indent="0" lvl="0">
              <a:lnSpc>
                <a:spcPts val="12518"/>
              </a:lnSpc>
            </a:pPr>
            <a:r>
              <a:rPr lang="en-US" sz="12518" spc="-125">
                <a:solidFill>
                  <a:srgbClr val="000000"/>
                </a:solidFill>
                <a:latin typeface="DM Sans Bold"/>
              </a:rPr>
              <a:t>Anthrobot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899021" y="434340"/>
            <a:ext cx="5449276" cy="314076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173144" y="2250440"/>
            <a:ext cx="3743074" cy="953097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00476" y="5484393"/>
            <a:ext cx="1280074" cy="128007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00476" y="7015927"/>
            <a:ext cx="1288105" cy="131271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208510" y="5358154"/>
            <a:ext cx="1072740" cy="140631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951190" y="8818765"/>
            <a:ext cx="1288105" cy="12588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6208510" y="7015927"/>
            <a:ext cx="1311077" cy="131271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62200" y="752475"/>
            <a:ext cx="3933043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Dreadnought Robotics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99021" y="704850"/>
            <a:ext cx="4697254" cy="180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Building, for a better future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52114" y="5633512"/>
            <a:ext cx="3009629" cy="49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2923">
                <a:solidFill>
                  <a:srgbClr val="000000"/>
                </a:solidFill>
                <a:latin typeface="Open Sans Light"/>
              </a:rPr>
              <a:t>Gyanesh Samanta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2114" y="7163551"/>
            <a:ext cx="1999076" cy="5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8"/>
              </a:lnSpc>
            </a:pPr>
            <a:r>
              <a:rPr lang="en-US" sz="2977">
                <a:solidFill>
                  <a:srgbClr val="000000"/>
                </a:solidFill>
                <a:latin typeface="Open Sans Light"/>
              </a:rPr>
              <a:t>N Aditya Sai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81560" y="5615097"/>
            <a:ext cx="1841450" cy="50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4"/>
              </a:lnSpc>
            </a:pPr>
            <a:r>
              <a:rPr lang="en-US" sz="2981">
                <a:solidFill>
                  <a:srgbClr val="000000"/>
                </a:solidFill>
                <a:latin typeface="Open Sans Light"/>
              </a:rPr>
              <a:t>Souvik Dey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90739" y="9191625"/>
            <a:ext cx="8016478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SRM University of science and technology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81560" y="7251180"/>
            <a:ext cx="2358474" cy="50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Open Sans Light"/>
              </a:rPr>
              <a:t>Aman Sharma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277" y="240990"/>
            <a:ext cx="5684951" cy="2046582"/>
            <a:chOff x="0" y="0"/>
            <a:chExt cx="7579935" cy="272877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579935" cy="2728777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1084768" y="317273"/>
              <a:ext cx="5410398" cy="1047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5600">
                  <a:solidFill>
                    <a:srgbClr val="FFFFFF"/>
                  </a:solidFill>
                  <a:latin typeface="DM Sans"/>
                </a:rPr>
                <a:t>Introduction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810351" y="1264282"/>
            <a:ext cx="5014327" cy="333243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503967"/>
            <a:ext cx="11382668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DM Sans"/>
              </a:rPr>
              <a:t>According to US Department of labour, 300 people are injured every year while working in a blast furnace.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0957" y="4904105"/>
            <a:ext cx="1058608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DM Sans"/>
              </a:rPr>
              <a:t>The </a:t>
            </a:r>
            <a:r>
              <a:rPr lang="en-US" sz="2800">
                <a:solidFill>
                  <a:srgbClr val="000000"/>
                </a:solidFill>
                <a:latin typeface="DM Sans Bold"/>
              </a:rPr>
              <a:t>go</a:t>
            </a:r>
            <a:r>
              <a:rPr lang="en-US" sz="2800" u="none">
                <a:solidFill>
                  <a:srgbClr val="000000"/>
                </a:solidFill>
                <a:latin typeface="DM Sans Bold"/>
              </a:rPr>
              <a:t>al </a:t>
            </a:r>
            <a:r>
              <a:rPr lang="en-US" sz="2800" u="none">
                <a:solidFill>
                  <a:srgbClr val="000000"/>
                </a:solidFill>
                <a:latin typeface="DM Sans"/>
              </a:rPr>
              <a:t>of our product is to tackle a life hazardous situation.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569301"/>
            <a:ext cx="16230600" cy="3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DM Sans"/>
              </a:rPr>
              <a:t>We aim to achieve this by our robot, aptly named "Anthrobot" that does the vital tasks that a human had to do in a blast furnace.</a:t>
            </a:r>
          </a:p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DM Sans"/>
              </a:rPr>
              <a:t>Namely:</a:t>
            </a:r>
          </a:p>
          <a:p>
            <a:pPr marL="565175" indent="-282588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DM Sans"/>
              </a:rPr>
              <a:t>To monitor vital stats on displays near the blast furnace</a:t>
            </a:r>
          </a:p>
          <a:p>
            <a:pPr marL="565175" indent="-282588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DM Sans"/>
              </a:rPr>
              <a:t>To check for purity and usage of components in the blast furnace. 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DM Sans"/>
              </a:rPr>
              <a:t>The problem arises when people have to close the blast furnace, as the boiling metal squirts and spills at times, burning peoples skin off and at times, taking their lives.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11442" y="1702418"/>
            <a:ext cx="8961120" cy="111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0"/>
              </a:lnSpc>
            </a:pPr>
            <a:r>
              <a:rPr lang="en-US" sz="3207">
                <a:solidFill>
                  <a:srgbClr val="000000"/>
                </a:solidFill>
                <a:latin typeface="Open Sans"/>
              </a:rPr>
              <a:t>Ground robots-Application Oriented Robots / Sensory robots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6086" y="2354060"/>
            <a:ext cx="17384733" cy="7373171"/>
            <a:chOff x="0" y="0"/>
            <a:chExt cx="9620467" cy="408020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r="r" b="b" t="t" l="l"/>
              <a:pathLst>
                <a:path h="4080209" w="9620467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059144" y="234220"/>
            <a:ext cx="3951675" cy="227760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51633" y="541314"/>
            <a:ext cx="11609210" cy="1984602"/>
            <a:chOff x="0" y="0"/>
            <a:chExt cx="15478947" cy="264613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15478947" cy="12088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 spc="-54">
                  <a:solidFill>
                    <a:srgbClr val="000000"/>
                  </a:solidFill>
                  <a:latin typeface="DM Sans Bold"/>
                </a:rPr>
                <a:t>Newspaper clippings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84154"/>
              <a:ext cx="15478947" cy="1461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DM Sans"/>
                </a:rPr>
                <a:t>These clippings showcase the damage this problem causes every year.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34900"/>
          <a:stretch>
            <a:fillRect/>
          </a:stretch>
        </p:blipFill>
        <p:spPr>
          <a:xfrm flipH="false" flipV="false" rot="-951042">
            <a:off x="1005272" y="3298185"/>
            <a:ext cx="6266099" cy="36488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30561"/>
          <a:stretch>
            <a:fillRect/>
          </a:stretch>
        </p:blipFill>
        <p:spPr>
          <a:xfrm flipH="false" flipV="false" rot="823955">
            <a:off x="11738917" y="2973922"/>
            <a:ext cx="5302680" cy="247266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43709"/>
          <a:stretch>
            <a:fillRect/>
          </a:stretch>
        </p:blipFill>
        <p:spPr>
          <a:xfrm flipH="false" flipV="false" rot="0">
            <a:off x="5565156" y="4817482"/>
            <a:ext cx="7838256" cy="353136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61361"/>
          <a:stretch>
            <a:fillRect/>
          </a:stretch>
        </p:blipFill>
        <p:spPr>
          <a:xfrm flipH="false" flipV="false" rot="307189">
            <a:off x="12654034" y="7501798"/>
            <a:ext cx="5271099" cy="215603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50000"/>
          <a:stretch>
            <a:fillRect/>
          </a:stretch>
        </p:blipFill>
        <p:spPr>
          <a:xfrm flipH="false" flipV="false" rot="0">
            <a:off x="1456823" y="6850941"/>
            <a:ext cx="5362996" cy="299581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4679277" y="487831"/>
            <a:ext cx="2711410" cy="8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Urgency!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35130" y="4947649"/>
            <a:ext cx="650911" cy="650911"/>
            <a:chOff x="0" y="0"/>
            <a:chExt cx="867881" cy="86788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867881" cy="867881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30866" y="208407"/>
              <a:ext cx="424825" cy="49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1"/>
                </a:lnSpc>
              </a:pPr>
              <a:r>
                <a:rPr lang="en-US" sz="2647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69467" y="4960917"/>
            <a:ext cx="650911" cy="650911"/>
            <a:chOff x="0" y="0"/>
            <a:chExt cx="867881" cy="86788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7881" cy="867881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30866" y="214188"/>
              <a:ext cx="424825" cy="49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1"/>
                </a:lnSpc>
              </a:pPr>
              <a:r>
                <a:rPr lang="en-US" sz="2647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628491" y="5093762"/>
            <a:ext cx="650911" cy="650911"/>
            <a:chOff x="0" y="0"/>
            <a:chExt cx="867881" cy="86788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67881" cy="867881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230866" y="214188"/>
              <a:ext cx="424825" cy="49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1"/>
                </a:lnSpc>
              </a:pPr>
              <a:r>
                <a:rPr lang="en-US" sz="2647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574319" y="4947649"/>
            <a:ext cx="650911" cy="650911"/>
            <a:chOff x="0" y="0"/>
            <a:chExt cx="867881" cy="86788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867881" cy="867881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230866" y="214188"/>
              <a:ext cx="424825" cy="49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1"/>
                </a:lnSpc>
              </a:pPr>
              <a:r>
                <a:rPr lang="en-US" sz="2647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04468" y="7108026"/>
            <a:ext cx="790920" cy="79092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671145">
            <a:off x="7673683" y="7018364"/>
            <a:ext cx="790920" cy="79092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381015">
            <a:off x="6740766" y="6907847"/>
            <a:ext cx="790920" cy="79092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403534" y="7878488"/>
            <a:ext cx="591837" cy="591837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691800">
            <a:off x="7248099" y="7878488"/>
            <a:ext cx="591837" cy="591837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1737485" y="6787683"/>
            <a:ext cx="796872" cy="811154"/>
            <a:chOff x="0" y="0"/>
            <a:chExt cx="1062496" cy="1081539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062496" cy="1081539"/>
              <a:chOff x="0" y="0"/>
              <a:chExt cx="3472180" cy="353441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F6BB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153964" y="437923"/>
              <a:ext cx="754569" cy="326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7"/>
                </a:lnSpc>
              </a:pPr>
              <a:r>
                <a:rPr lang="en-US" sz="1022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697302" y="6861913"/>
            <a:ext cx="811154" cy="804351"/>
            <a:chOff x="0" y="0"/>
            <a:chExt cx="1081539" cy="107246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081539" cy="1072468"/>
              <a:chOff x="0" y="0"/>
              <a:chExt cx="3180080" cy="315341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97EDAA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63485" y="438480"/>
              <a:ext cx="754569" cy="326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7"/>
                </a:lnSpc>
              </a:pPr>
              <a:r>
                <a:rPr lang="en-US" sz="1022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195173">
            <a:off x="2655008" y="7788324"/>
            <a:ext cx="811154" cy="804351"/>
            <a:chOff x="0" y="0"/>
            <a:chExt cx="1081539" cy="1072468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081539" cy="1072468"/>
              <a:chOff x="0" y="0"/>
              <a:chExt cx="3180080" cy="315341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0" y="218440"/>
                <a:ext cx="3178810" cy="2934970"/>
              </a:xfrm>
              <a:custGeom>
                <a:avLst/>
                <a:gdLst/>
                <a:ahLst/>
                <a:cxnLst/>
                <a:rect r="r" b="b" t="t" l="l"/>
                <a:pathLst>
                  <a:path h="2934970" w="317881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54380"/>
                    </a:cubicBezTo>
                    <a:cubicBezTo>
                      <a:pt x="2540" y="1163320"/>
                      <a:pt x="7620" y="1753870"/>
                      <a:pt x="7620" y="2014220"/>
                    </a:cubicBezTo>
                    <a:cubicBezTo>
                      <a:pt x="7620" y="2208530"/>
                      <a:pt x="16510" y="2607310"/>
                      <a:pt x="21590" y="2799080"/>
                    </a:cubicBezTo>
                    <a:lnTo>
                      <a:pt x="130810" y="2913380"/>
                    </a:lnTo>
                    <a:cubicBezTo>
                      <a:pt x="275590" y="2921000"/>
                      <a:pt x="543560" y="2934970"/>
                      <a:pt x="793750" y="2934970"/>
                    </a:cubicBezTo>
                    <a:lnTo>
                      <a:pt x="3178810" y="2934970"/>
                    </a:lnTo>
                    <a:lnTo>
                      <a:pt x="3178810" y="698500"/>
                    </a:lnTo>
                    <a:cubicBezTo>
                      <a:pt x="3178810" y="323850"/>
                      <a:pt x="3169920" y="46990"/>
                      <a:pt x="3169920" y="46990"/>
                    </a:cubicBezTo>
                    <a:cubicBezTo>
                      <a:pt x="3014980" y="26670"/>
                      <a:pt x="2858770" y="16510"/>
                      <a:pt x="2701290" y="17780"/>
                    </a:cubicBezTo>
                    <a:cubicBezTo>
                      <a:pt x="2428240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A9DAFF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21590" y="0"/>
                <a:ext cx="2689860" cy="3133090"/>
              </a:xfrm>
              <a:custGeom>
                <a:avLst/>
                <a:gdLst/>
                <a:ahLst/>
                <a:cxnLst/>
                <a:rect r="r" b="b" t="t" l="l"/>
                <a:pathLst>
                  <a:path h="3133090" w="2689860">
                    <a:moveTo>
                      <a:pt x="0" y="3018790"/>
                    </a:moveTo>
                    <a:lnTo>
                      <a:pt x="109220" y="3133090"/>
                    </a:lnTo>
                    <a:lnTo>
                      <a:pt x="123190" y="2999740"/>
                    </a:lnTo>
                    <a:lnTo>
                      <a:pt x="0" y="3018790"/>
                    </a:lnTo>
                    <a:close/>
                    <a:moveTo>
                      <a:pt x="1490980" y="106680"/>
                    </a:moveTo>
                    <a:cubicBezTo>
                      <a:pt x="1490980" y="106680"/>
                      <a:pt x="1908810" y="64770"/>
                      <a:pt x="2045970" y="55880"/>
                    </a:cubicBezTo>
                    <a:cubicBezTo>
                      <a:pt x="2183130" y="46990"/>
                      <a:pt x="2663190" y="0"/>
                      <a:pt x="2663190" y="0"/>
                    </a:cubicBezTo>
                    <a:cubicBezTo>
                      <a:pt x="2656840" y="41910"/>
                      <a:pt x="2655570" y="86360"/>
                      <a:pt x="2660650" y="128270"/>
                    </a:cubicBezTo>
                    <a:cubicBezTo>
                      <a:pt x="2667000" y="167640"/>
                      <a:pt x="2669540" y="208280"/>
                      <a:pt x="2668270" y="248920"/>
                    </a:cubicBezTo>
                    <a:lnTo>
                      <a:pt x="2689860" y="318770"/>
                    </a:lnTo>
                    <a:lnTo>
                      <a:pt x="2679700" y="419100"/>
                    </a:lnTo>
                    <a:cubicBezTo>
                      <a:pt x="2679700" y="419100"/>
                      <a:pt x="1929130" y="454660"/>
                      <a:pt x="1791970" y="471170"/>
                    </a:cubicBezTo>
                    <a:cubicBezTo>
                      <a:pt x="1654810" y="487680"/>
                      <a:pt x="1450340" y="486410"/>
                      <a:pt x="1450340" y="486410"/>
                    </a:cubicBezTo>
                    <a:cubicBezTo>
                      <a:pt x="1450340" y="486410"/>
                      <a:pt x="1442720" y="365760"/>
                      <a:pt x="1455420" y="322580"/>
                    </a:cubicBezTo>
                    <a:cubicBezTo>
                      <a:pt x="1465580" y="288290"/>
                      <a:pt x="1469390" y="251460"/>
                      <a:pt x="1464310" y="214630"/>
                    </a:cubicBezTo>
                    <a:cubicBezTo>
                      <a:pt x="1464310" y="186690"/>
                      <a:pt x="1490980" y="106680"/>
                      <a:pt x="1490980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63485" y="438480"/>
              <a:ext cx="754569" cy="326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7"/>
                </a:lnSpc>
              </a:pPr>
              <a:r>
                <a:rPr lang="en-US" sz="1022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671401" y="6796846"/>
            <a:ext cx="796872" cy="811154"/>
            <a:chOff x="0" y="0"/>
            <a:chExt cx="1062496" cy="1081539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062496" cy="1081539"/>
              <a:chOff x="0" y="0"/>
              <a:chExt cx="3472180" cy="353441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D2D5FF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42" id="42"/>
            <p:cNvSpPr txBox="true"/>
            <p:nvPr/>
          </p:nvSpPr>
          <p:spPr>
            <a:xfrm rot="0">
              <a:off x="153964" y="437923"/>
              <a:ext cx="754569" cy="326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7"/>
                </a:lnSpc>
              </a:pPr>
              <a:r>
                <a:rPr lang="en-US" sz="1022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737485" y="7712348"/>
            <a:ext cx="796872" cy="811154"/>
            <a:chOff x="0" y="0"/>
            <a:chExt cx="1062496" cy="1081539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1062496" cy="1081539"/>
              <a:chOff x="0" y="0"/>
              <a:chExt cx="3472180" cy="353441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FFDC5D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153964" y="437923"/>
              <a:ext cx="754569" cy="326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7"/>
                </a:lnSpc>
              </a:pPr>
              <a:r>
                <a:rPr lang="en-US" sz="1022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-177626">
            <a:off x="3633245" y="7795428"/>
            <a:ext cx="796872" cy="811154"/>
            <a:chOff x="0" y="0"/>
            <a:chExt cx="1062496" cy="1081539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1062496" cy="1081539"/>
              <a:chOff x="0" y="0"/>
              <a:chExt cx="3472180" cy="353441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15240" y="248920"/>
                <a:ext cx="3444240" cy="3263900"/>
              </a:xfrm>
              <a:custGeom>
                <a:avLst/>
                <a:gdLst/>
                <a:ahLst/>
                <a:cxnLst/>
                <a:rect r="r" b="b" t="t" l="l"/>
                <a:pathLst>
                  <a:path h="3263900" w="3444240">
                    <a:moveTo>
                      <a:pt x="3441700" y="645160"/>
                    </a:moveTo>
                    <a:cubicBezTo>
                      <a:pt x="3444240" y="488950"/>
                      <a:pt x="3422650" y="30480"/>
                      <a:pt x="3422650" y="30480"/>
                    </a:cubicBezTo>
                    <a:cubicBezTo>
                      <a:pt x="3422650" y="30480"/>
                      <a:pt x="3037840" y="40640"/>
                      <a:pt x="2684780" y="40640"/>
                    </a:cubicBezTo>
                    <a:cubicBezTo>
                      <a:pt x="2653030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2415540"/>
                      <a:pt x="21590" y="2607310"/>
                    </a:cubicBezTo>
                    <a:cubicBezTo>
                      <a:pt x="6350" y="2852420"/>
                      <a:pt x="0" y="3225800"/>
                      <a:pt x="0" y="3225800"/>
                    </a:cubicBezTo>
                    <a:cubicBezTo>
                      <a:pt x="204470" y="3256280"/>
                      <a:pt x="450850" y="3263900"/>
                      <a:pt x="657860" y="3261360"/>
                    </a:cubicBezTo>
                    <a:cubicBezTo>
                      <a:pt x="891540" y="3261360"/>
                      <a:pt x="2616200" y="3261360"/>
                      <a:pt x="2616200" y="3261360"/>
                    </a:cubicBezTo>
                    <a:lnTo>
                      <a:pt x="3402330" y="3247390"/>
                    </a:lnTo>
                    <a:cubicBezTo>
                      <a:pt x="3402330" y="3247390"/>
                      <a:pt x="3441700" y="2545080"/>
                      <a:pt x="3441700" y="2419350"/>
                    </a:cubicBezTo>
                    <a:cubicBezTo>
                      <a:pt x="3441700" y="2245360"/>
                      <a:pt x="3439160" y="803910"/>
                      <a:pt x="3441700" y="645160"/>
                    </a:cubicBezTo>
                    <a:close/>
                  </a:path>
                </a:pathLst>
              </a:custGeom>
              <a:solidFill>
                <a:srgbClr val="FFDC5D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  <a:close/>
                  </a:path>
                </a:pathLst>
              </a:custGeom>
              <a:solidFill>
                <a:srgbClr val="9F8BFF"/>
              </a:solidFill>
            </p:spPr>
          </p:sp>
        </p:grpSp>
        <p:sp>
          <p:nvSpPr>
            <p:cNvPr name="TextBox 52" id="52"/>
            <p:cNvSpPr txBox="true"/>
            <p:nvPr/>
          </p:nvSpPr>
          <p:spPr>
            <a:xfrm rot="0">
              <a:off x="153964" y="437923"/>
              <a:ext cx="754569" cy="326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7"/>
                </a:lnSpc>
              </a:pPr>
              <a:r>
                <a:rPr lang="en-US" sz="1022">
                  <a:solidFill>
                    <a:srgbClr val="000000"/>
                  </a:solidFill>
                  <a:latin typeface="Shuneet Square Book Bold"/>
                </a:rPr>
                <a:t>Add your thought here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9482836" y="7239562"/>
            <a:ext cx="875117" cy="39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53"/>
              </a:lnSpc>
            </a:pPr>
            <a:r>
              <a:rPr lang="en-US" sz="4255">
                <a:solidFill>
                  <a:srgbClr val="43C466"/>
                </a:solidFill>
                <a:latin typeface="Moontime"/>
              </a:rPr>
              <a:t>yes!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614709" y="7809139"/>
            <a:ext cx="875117" cy="420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1"/>
              </a:lnSpc>
            </a:pPr>
            <a:r>
              <a:rPr lang="en-US" sz="2553">
                <a:solidFill>
                  <a:srgbClr val="000000"/>
                </a:solidFill>
                <a:latin typeface="Moontime"/>
              </a:rPr>
              <a:t>this is great</a:t>
            </a:r>
          </a:p>
        </p:txBody>
      </p:sp>
      <p:pic>
        <p:nvPicPr>
          <p:cNvPr name="Picture 55" id="5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293184" y="6940764"/>
            <a:ext cx="1321525" cy="860193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980174" y="7654633"/>
            <a:ext cx="377779" cy="494711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0256108" y="7878488"/>
            <a:ext cx="372383" cy="494711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0628491" y="8349405"/>
            <a:ext cx="1563198" cy="312640"/>
          </a:xfrm>
          <a:prstGeom prst="rect">
            <a:avLst/>
          </a:prstGeom>
        </p:spPr>
      </p:pic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15292779" y="8029172"/>
            <a:ext cx="882310" cy="882306"/>
            <a:chOff x="0" y="0"/>
            <a:chExt cx="6350000" cy="6349975"/>
          </a:xfrm>
        </p:grpSpPr>
        <p:sp>
          <p:nvSpPr>
            <p:cNvPr name="Freeform 60" id="6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 l="-7143" r="0" t="-3639" b="-3639"/>
              </a:stretch>
            </a:blipFill>
          </p:spPr>
        </p:sp>
      </p:grpSp>
      <p:grpSp>
        <p:nvGrpSpPr>
          <p:cNvPr name="Group 61" id="61"/>
          <p:cNvGrpSpPr>
            <a:grpSpLocks noChangeAspect="true"/>
          </p:cNvGrpSpPr>
          <p:nvPr/>
        </p:nvGrpSpPr>
        <p:grpSpPr>
          <a:xfrm rot="0">
            <a:off x="14133164" y="8029172"/>
            <a:ext cx="882310" cy="882306"/>
            <a:chOff x="0" y="0"/>
            <a:chExt cx="6350000" cy="6349975"/>
          </a:xfrm>
        </p:grpSpPr>
        <p:sp>
          <p:nvSpPr>
            <p:cNvPr name="Freeform 62" id="6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0" r="0" t="-15547" b="-15547"/>
              </a:stretch>
            </a:blipFill>
          </p:spPr>
        </p:sp>
      </p:grp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14133164" y="6830042"/>
            <a:ext cx="882310" cy="882306"/>
            <a:chOff x="0" y="0"/>
            <a:chExt cx="6350000" cy="6349975"/>
          </a:xfrm>
        </p:grpSpPr>
        <p:sp>
          <p:nvSpPr>
            <p:cNvPr name="Freeform 64" id="6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3"/>
              <a:stretch>
                <a:fillRect l="0" r="0" t="0" b="0"/>
              </a:stretch>
            </a:blipFill>
          </p:spPr>
        </p:sp>
      </p:grpSp>
      <p:grpSp>
        <p:nvGrpSpPr>
          <p:cNvPr name="Group 65" id="65"/>
          <p:cNvGrpSpPr>
            <a:grpSpLocks noChangeAspect="true"/>
          </p:cNvGrpSpPr>
          <p:nvPr/>
        </p:nvGrpSpPr>
        <p:grpSpPr>
          <a:xfrm rot="0">
            <a:off x="15292779" y="6830042"/>
            <a:ext cx="855881" cy="855877"/>
            <a:chOff x="0" y="0"/>
            <a:chExt cx="6350000" cy="6349975"/>
          </a:xfrm>
        </p:grpSpPr>
        <p:sp>
          <p:nvSpPr>
            <p:cNvPr name="Freeform 66" id="6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4"/>
              <a:stretch>
                <a:fillRect l="0" r="0" t="-955" b="-955"/>
              </a:stretch>
            </a:blipFill>
          </p:spPr>
        </p:sp>
      </p:grpSp>
      <p:pic>
        <p:nvPicPr>
          <p:cNvPr name="Picture 67" id="67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120013" y="300131"/>
            <a:ext cx="4057046" cy="2282088"/>
          </a:xfrm>
          <a:prstGeom prst="rect">
            <a:avLst/>
          </a:prstGeom>
        </p:spPr>
      </p:pic>
      <p:sp>
        <p:nvSpPr>
          <p:cNvPr name="TextBox 68" id="68"/>
          <p:cNvSpPr txBox="true"/>
          <p:nvPr/>
        </p:nvSpPr>
        <p:spPr>
          <a:xfrm rot="0">
            <a:off x="9555496" y="2309804"/>
            <a:ext cx="7146864" cy="169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Let's go back to the previous pages and identify actions we can enhance or new steps we should start doing so we can help people at blast furnaces.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482836" y="5752109"/>
            <a:ext cx="291896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</a:rPr>
              <a:t>test the functioning of the robot and improve components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097189" y="5716976"/>
            <a:ext cx="3605171" cy="74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</a:rPr>
              <a:t>Keep developing our robot for the future!</a:t>
            </a:r>
            <a:r>
              <a:rPr lang="en-US" sz="2100" u="none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28700" y="2763194"/>
            <a:ext cx="8651814" cy="128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Actio</a:t>
            </a:r>
            <a:r>
              <a:rPr lang="en-US" sz="9600" spc="-96" u="none">
                <a:solidFill>
                  <a:srgbClr val="000000"/>
                </a:solidFill>
                <a:latin typeface="DM Sans Bold"/>
              </a:rPr>
              <a:t>n Items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028700" y="5618197"/>
            <a:ext cx="414835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</a:rPr>
              <a:t>list all the tasks that humans have to perform at a blast furnace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5514226" y="5697047"/>
            <a:ext cx="3244001" cy="74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</a:rPr>
              <a:t>Shortlist the tasks that one robot can accomplish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5598" y="933450"/>
            <a:ext cx="17020768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 spc="-48">
                <a:solidFill>
                  <a:srgbClr val="000000"/>
                </a:solidFill>
                <a:latin typeface="DM Sans Bold"/>
              </a:rPr>
              <a:t>Components required and approximate cost factor: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51633" y="2281194"/>
            <a:ext cx="17384733" cy="7373171"/>
            <a:chOff x="0" y="0"/>
            <a:chExt cx="9620467" cy="408020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9620467" cy="4080209"/>
            </a:xfrm>
            <a:custGeom>
              <a:avLst/>
              <a:gdLst/>
              <a:ahLst/>
              <a:cxnLst/>
              <a:rect r="r" b="b" t="t" l="l"/>
              <a:pathLst>
                <a:path h="4080209" w="9620467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15598" y="2527817"/>
            <a:ext cx="4559395" cy="851182"/>
            <a:chOff x="0" y="0"/>
            <a:chExt cx="3680890" cy="68717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80890" cy="687176"/>
            </a:xfrm>
            <a:custGeom>
              <a:avLst/>
              <a:gdLst/>
              <a:ahLst/>
              <a:cxnLst/>
              <a:rect r="r" b="b" t="t" l="l"/>
              <a:pathLst>
                <a:path h="687176" w="3680890">
                  <a:moveTo>
                    <a:pt x="3556430" y="687176"/>
                  </a:moveTo>
                  <a:lnTo>
                    <a:pt x="124460" y="687176"/>
                  </a:lnTo>
                  <a:cubicBezTo>
                    <a:pt x="55880" y="687176"/>
                    <a:pt x="0" y="631296"/>
                    <a:pt x="0" y="5627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6430" y="0"/>
                  </a:lnTo>
                  <a:cubicBezTo>
                    <a:pt x="3625010" y="0"/>
                    <a:pt x="3680890" y="55880"/>
                    <a:pt x="3680890" y="124460"/>
                  </a:cubicBezTo>
                  <a:lnTo>
                    <a:pt x="3680890" y="562716"/>
                  </a:lnTo>
                  <a:cubicBezTo>
                    <a:pt x="3680890" y="631296"/>
                    <a:pt x="3625010" y="687176"/>
                    <a:pt x="3556430" y="687176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167740" y="8300750"/>
            <a:ext cx="3091560" cy="957550"/>
            <a:chOff x="0" y="0"/>
            <a:chExt cx="4122080" cy="127673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122080" cy="1276734"/>
              <a:chOff x="0" y="0"/>
              <a:chExt cx="2132177" cy="660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2132177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2132177">
                    <a:moveTo>
                      <a:pt x="200771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07717" y="0"/>
                    </a:lnTo>
                    <a:cubicBezTo>
                      <a:pt x="2076297" y="0"/>
                      <a:pt x="2132177" y="55880"/>
                      <a:pt x="2132177" y="124460"/>
                    </a:cubicBezTo>
                    <a:lnTo>
                      <a:pt x="2132177" y="535940"/>
                    </a:lnTo>
                    <a:cubicBezTo>
                      <a:pt x="2132177" y="604520"/>
                      <a:pt x="2076297" y="660400"/>
                      <a:pt x="2007717" y="66040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350537" y="432627"/>
              <a:ext cx="3421006" cy="449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>
                  <a:solidFill>
                    <a:srgbClr val="FFFFFF"/>
                  </a:solidFill>
                  <a:latin typeface="DM Sans"/>
                </a:rPr>
                <a:t>6000-8000 Rs.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5598" y="3961130"/>
            <a:ext cx="17384733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Raspberry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Pi -1500</a:t>
            </a:r>
          </a:p>
          <a:p>
            <a:pPr algn="just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Stor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a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ge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- 2 gb SD card</a:t>
            </a:r>
          </a:p>
          <a:p>
            <a:pPr algn="just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Camera modu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l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e-800</a:t>
            </a:r>
          </a:p>
          <a:p>
            <a:pPr algn="just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Temp sensor- (up-to) 1273.15 Kelvin </a:t>
            </a:r>
          </a:p>
          <a:p>
            <a:pPr algn="just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T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i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n for body</a:t>
            </a:r>
          </a:p>
          <a:p>
            <a:pPr algn="just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S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t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ee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l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 for structur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e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Motors- depends on weigh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t of bo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t</a:t>
            </a:r>
          </a:p>
          <a:p>
            <a:pPr algn="just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Omni wheels- 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d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epends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on w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e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ight of bo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8646" y="2628923"/>
            <a:ext cx="3533299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Component - Cost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70345" y="3256499"/>
            <a:ext cx="9147311" cy="1410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4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91700" y="5856122"/>
            <a:ext cx="4894263" cy="3270455"/>
            <a:chOff x="0" y="0"/>
            <a:chExt cx="6525684" cy="436060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6873" t="0" r="6873" b="0"/>
            <a:stretch>
              <a:fillRect/>
            </a:stretch>
          </p:blipFill>
          <p:spPr>
            <a:xfrm flipH="false" flipV="false" rot="0">
              <a:off x="0" y="0"/>
              <a:ext cx="6525684" cy="4360607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892469" y="534384"/>
              <a:ext cx="4740746" cy="2275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DM Sans"/>
                </a:rPr>
                <a:t>Thank you for participating. Hope to see you again at Round 3!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DAELlka2zwo</dc:identifier>
  <dcterms:modified xsi:type="dcterms:W3CDTF">2011-08-01T06:04:30Z</dcterms:modified>
  <cp:revision>1</cp:revision>
  <dc:title>Team Anthrobot</dc:title>
</cp:coreProperties>
</file>