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
  </p:notesMasterIdLst>
  <p:sldIdLst>
    <p:sldId id="258" r:id="rId2"/>
    <p:sldId id="256" r:id="rId3"/>
    <p:sldId id="260" r:id="rId4"/>
    <p:sldId id="261" r:id="rId5"/>
    <p:sldId id="262" r:id="rId6"/>
    <p:sldId id="263" r:id="rId7"/>
    <p:sldId id="264" r:id="rId8"/>
    <p:sldId id="265" r:id="rId9"/>
    <p:sldId id="266"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52B43-C3FC-4F46-9EFD-02FE9EFC82CB}" type="datetimeFigureOut">
              <a:rPr lang="en-US" smtClean="0"/>
              <a:pPr/>
              <a:t>11/7/2020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AC32F3-2EA7-4808-8FB3-66E0859988D9}" type="slidenum">
              <a:rPr lang="en-US" smtClean="0"/>
              <a:pPr/>
              <a:t>‹#›</a:t>
            </a:fld>
            <a:endParaRPr lang="en-US" dirty="0"/>
          </a:p>
        </p:txBody>
      </p:sp>
    </p:spTree>
    <p:extLst>
      <p:ext uri="{BB962C8B-B14F-4D97-AF65-F5344CB8AC3E}">
        <p14:creationId xmlns:p14="http://schemas.microsoft.com/office/powerpoint/2010/main" val="25816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AC32F3-2EA7-4808-8FB3-66E0859988D9}" type="slidenum">
              <a:rPr lang="en-US" smtClean="0"/>
              <a:pPr/>
              <a:t>6</a:t>
            </a:fld>
            <a:endParaRPr lang="en-US" dirty="0"/>
          </a:p>
        </p:txBody>
      </p:sp>
    </p:spTree>
    <p:extLst>
      <p:ext uri="{BB962C8B-B14F-4D97-AF65-F5344CB8AC3E}">
        <p14:creationId xmlns:p14="http://schemas.microsoft.com/office/powerpoint/2010/main" val="1115381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10" name="Picture 2">
            <a:extLst>
              <a:ext uri="{FF2B5EF4-FFF2-40B4-BE49-F238E27FC236}">
                <a16:creationId xmlns="" xmlns:a16="http://schemas.microsoft.com/office/drawing/2014/main" id="{1D9F0AF2-2D98-4BEE-8D19-1DC0826D785A}"/>
              </a:ext>
            </a:extLst>
          </p:cNvP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82272628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B806C-83CD-451D-8465-458C91DBD90E}" type="datetimeFigureOut">
              <a:rPr lang="en-US" smtClean="0"/>
              <a:pPr/>
              <a:t>11/7/2020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8932A-CC70-42E2-A495-25BFFD031BC6}" type="slidenum">
              <a:rPr lang="en-US" smtClean="0"/>
              <a:pPr/>
              <a:t>‹#›</a:t>
            </a:fld>
            <a:endParaRPr lang="en-US" dirty="0"/>
          </a:p>
        </p:txBody>
      </p:sp>
    </p:spTree>
    <p:extLst>
      <p:ext uri="{BB962C8B-B14F-4D97-AF65-F5344CB8AC3E}">
        <p14:creationId xmlns:p14="http://schemas.microsoft.com/office/powerpoint/2010/main" val="1776649127"/>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iAIOziqN0hAw7LFTdXbsdTXZ2cFpDC8SR-gHVdaVDH4/edit" TargetMode="External"/><Relationship Id="rId2" Type="http://schemas.openxmlformats.org/officeDocument/2006/relationships/hyperlink" Target="https://drive.google.com/file/d/11nWCYKlk4k0mYLkBHsc59prwk-2-yjUY/view" TargetMode="Externa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9144000" cy="6874018"/>
          </a:xfrm>
          <a:prstGeom prst="rect">
            <a:avLst/>
          </a:prstGeom>
          <a:noFill/>
          <a:ln w="9525">
            <a:noFill/>
            <a:miter lim="800000"/>
            <a:headEnd/>
            <a:tailEnd/>
          </a:ln>
        </p:spPr>
      </p:pic>
      <p:sp>
        <p:nvSpPr>
          <p:cNvPr id="9" name="Google Shape;152;p32"/>
          <p:cNvSpPr txBox="1"/>
          <p:nvPr/>
        </p:nvSpPr>
        <p:spPr>
          <a:xfrm>
            <a:off x="611560" y="4437112"/>
            <a:ext cx="8136904" cy="20882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rgbClr val="FFFFFF"/>
                </a:solidFill>
                <a:latin typeface="Century" pitchFamily="18" charset="0"/>
                <a:ea typeface="Roboto Mono"/>
                <a:cs typeface="Roboto Mono"/>
                <a:sym typeface="Roboto Mono"/>
              </a:rPr>
              <a:t>Team </a:t>
            </a:r>
            <a:r>
              <a:rPr lang="en" sz="2400" b="1" dirty="0" smtClean="0">
                <a:solidFill>
                  <a:srgbClr val="FFFFFF"/>
                </a:solidFill>
                <a:latin typeface="Century" pitchFamily="18" charset="0"/>
                <a:ea typeface="Roboto Mono"/>
                <a:cs typeface="Roboto Mono"/>
                <a:sym typeface="Roboto Mono"/>
              </a:rPr>
              <a:t> Name :  </a:t>
            </a:r>
            <a:r>
              <a:rPr lang="en" sz="4800" b="1" dirty="0" smtClean="0">
                <a:solidFill>
                  <a:srgbClr val="FFFFFF"/>
                </a:solidFill>
                <a:latin typeface="Century" pitchFamily="18" charset="0"/>
                <a:ea typeface="Roboto Mono"/>
                <a:cs typeface="Roboto Mono"/>
                <a:sym typeface="Roboto Mono"/>
              </a:rPr>
              <a:t>Team Anthrobot</a:t>
            </a:r>
            <a:endParaRPr lang="en" sz="4800" b="1" dirty="0">
              <a:solidFill>
                <a:srgbClr val="FFFFFF"/>
              </a:solidFill>
              <a:latin typeface="Century" pitchFamily="18" charset="0"/>
              <a:ea typeface="Roboto Mono"/>
              <a:cs typeface="Roboto Mono"/>
              <a:sym typeface="Roboto Mono"/>
            </a:endParaRPr>
          </a:p>
          <a:p>
            <a:pPr marL="0" lvl="0" indent="0" algn="l" rtl="0">
              <a:spcBef>
                <a:spcPts val="0"/>
              </a:spcBef>
              <a:spcAft>
                <a:spcPts val="0"/>
              </a:spcAft>
              <a:buNone/>
            </a:pPr>
            <a:endParaRPr sz="2400" b="1" dirty="0">
              <a:solidFill>
                <a:srgbClr val="FFFFFF"/>
              </a:solidFill>
              <a:latin typeface="Century" pitchFamily="18" charset="0"/>
              <a:ea typeface="Roboto Mono"/>
              <a:cs typeface="Roboto Mono"/>
              <a:sym typeface="Roboto Mono"/>
            </a:endParaRPr>
          </a:p>
          <a:p>
            <a:pPr marL="0" lvl="0" indent="0" algn="l" rtl="0">
              <a:spcBef>
                <a:spcPts val="0"/>
              </a:spcBef>
              <a:spcAft>
                <a:spcPts val="0"/>
              </a:spcAft>
              <a:buNone/>
            </a:pPr>
            <a:r>
              <a:rPr lang="en" sz="2400" b="1" dirty="0">
                <a:solidFill>
                  <a:srgbClr val="FFFFFF"/>
                </a:solidFill>
                <a:latin typeface="Century" pitchFamily="18" charset="0"/>
                <a:ea typeface="Roboto Mono"/>
                <a:cs typeface="Roboto Mono"/>
                <a:sym typeface="Roboto Mono"/>
              </a:rPr>
              <a:t>Institute Name: </a:t>
            </a:r>
            <a:r>
              <a:rPr lang="en" sz="2400" b="1" dirty="0" smtClean="0">
                <a:solidFill>
                  <a:srgbClr val="FFFFFF"/>
                </a:solidFill>
                <a:latin typeface="Century" pitchFamily="18" charset="0"/>
                <a:ea typeface="Roboto Mono"/>
                <a:cs typeface="Roboto Mono"/>
                <a:sym typeface="Roboto Mono"/>
              </a:rPr>
              <a:t> SRM Institute of Science and Technology, </a:t>
            </a:r>
            <a:r>
              <a:rPr lang="en" sz="2400" b="1" dirty="0" smtClean="0">
                <a:solidFill>
                  <a:srgbClr val="FFFFFF"/>
                </a:solidFill>
                <a:latin typeface="Century" pitchFamily="18" charset="0"/>
                <a:ea typeface="Roboto Mono"/>
                <a:cs typeface="Roboto Mono"/>
                <a:sym typeface="Roboto Mono"/>
              </a:rPr>
              <a:t>Kattankulathur</a:t>
            </a:r>
            <a:endParaRPr sz="2400" b="1" dirty="0">
              <a:solidFill>
                <a:srgbClr val="FFFFFF"/>
              </a:solidFill>
              <a:latin typeface="Century" pitchFamily="18" charset="0"/>
              <a:ea typeface="Roboto Mono"/>
              <a:cs typeface="Roboto Mono"/>
              <a:sym typeface="Roboto Mon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
            <a:ext cx="9144000" cy="6858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395536" y="404664"/>
            <a:ext cx="3330335" cy="461665"/>
          </a:xfrm>
          <a:prstGeom prst="rect">
            <a:avLst/>
          </a:prstGeom>
        </p:spPr>
        <p:txBody>
          <a:bodyPr wrap="none">
            <a:spAutoFit/>
          </a:bodyPr>
          <a:lstStyle/>
          <a:p>
            <a:r>
              <a:rPr lang="en-IN" sz="2400" dirty="0">
                <a:latin typeface="Century" pitchFamily="18" charset="0"/>
              </a:rPr>
              <a:t>Team Member Details</a:t>
            </a:r>
            <a:endParaRPr lang="en-US" sz="2400" dirty="0">
              <a:latin typeface="Century" pitchFamily="18" charset="0"/>
            </a:endParaRPr>
          </a:p>
        </p:txBody>
      </p:sp>
      <p:graphicFrame>
        <p:nvGraphicFramePr>
          <p:cNvPr id="4" name="Google Shape;159;p33"/>
          <p:cNvGraphicFramePr/>
          <p:nvPr>
            <p:extLst>
              <p:ext uri="{D42A27DB-BD31-4B8C-83A1-F6EECF244321}">
                <p14:modId xmlns:p14="http://schemas.microsoft.com/office/powerpoint/2010/main" val="1338980435"/>
              </p:ext>
            </p:extLst>
          </p:nvPr>
        </p:nvGraphicFramePr>
        <p:xfrm>
          <a:off x="179512" y="1111260"/>
          <a:ext cx="8748464" cy="5061372"/>
        </p:xfrm>
        <a:graphic>
          <a:graphicData uri="http://schemas.openxmlformats.org/drawingml/2006/table">
            <a:tbl>
              <a:tblPr>
                <a:noFill/>
              </a:tblPr>
              <a:tblGrid>
                <a:gridCol w="1765068">
                  <a:extLst>
                    <a:ext uri="{9D8B030D-6E8A-4147-A177-3AD203B41FA5}">
                      <a16:colId xmlns="" xmlns:a16="http://schemas.microsoft.com/office/drawing/2014/main" val="20000"/>
                    </a:ext>
                  </a:extLst>
                </a:gridCol>
                <a:gridCol w="1855716">
                  <a:extLst>
                    <a:ext uri="{9D8B030D-6E8A-4147-A177-3AD203B41FA5}">
                      <a16:colId xmlns="" xmlns:a16="http://schemas.microsoft.com/office/drawing/2014/main" val="20001"/>
                    </a:ext>
                  </a:extLst>
                </a:gridCol>
                <a:gridCol w="1707808">
                  <a:extLst>
                    <a:ext uri="{9D8B030D-6E8A-4147-A177-3AD203B41FA5}">
                      <a16:colId xmlns="" xmlns:a16="http://schemas.microsoft.com/office/drawing/2014/main" val="20002"/>
                    </a:ext>
                  </a:extLst>
                </a:gridCol>
                <a:gridCol w="1805921">
                  <a:extLst>
                    <a:ext uri="{9D8B030D-6E8A-4147-A177-3AD203B41FA5}">
                      <a16:colId xmlns="" xmlns:a16="http://schemas.microsoft.com/office/drawing/2014/main" val="20003"/>
                    </a:ext>
                  </a:extLst>
                </a:gridCol>
                <a:gridCol w="1613951">
                  <a:extLst>
                    <a:ext uri="{9D8B030D-6E8A-4147-A177-3AD203B41FA5}">
                      <a16:colId xmlns="" xmlns:a16="http://schemas.microsoft.com/office/drawing/2014/main" val="20004"/>
                    </a:ext>
                  </a:extLst>
                </a:gridCol>
              </a:tblGrid>
              <a:tr h="373524">
                <a:tc>
                  <a:txBody>
                    <a:bodyPr/>
                    <a:lstStyle/>
                    <a:p>
                      <a:pPr marL="0" marR="0" lvl="0" indent="0" algn="l" rtl="0">
                        <a:lnSpc>
                          <a:spcPct val="100000"/>
                        </a:lnSpc>
                        <a:spcBef>
                          <a:spcPts val="0"/>
                        </a:spcBef>
                        <a:spcAft>
                          <a:spcPts val="0"/>
                        </a:spcAft>
                        <a:buNone/>
                      </a:pPr>
                      <a:r>
                        <a:rPr lang="en" sz="1600" b="1" dirty="0">
                          <a:latin typeface="Century" pitchFamily="18" charset="0"/>
                          <a:ea typeface="Roboto Mono"/>
                          <a:cs typeface="Roboto Mono"/>
                          <a:sym typeface="Roboto Mono"/>
                        </a:rPr>
                        <a:t>Team Name</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4">
                  <a:txBody>
                    <a:bodyPr/>
                    <a:lstStyle/>
                    <a:p>
                      <a:pPr marL="0" lvl="0" indent="0" algn="l" rtl="0">
                        <a:spcBef>
                          <a:spcPts val="0"/>
                        </a:spcBef>
                        <a:spcAft>
                          <a:spcPts val="0"/>
                        </a:spcAft>
                        <a:buNone/>
                      </a:pPr>
                      <a:r>
                        <a:rPr lang="en-IN" sz="2400" dirty="0" smtClean="0">
                          <a:latin typeface="Century" pitchFamily="18" charset="0"/>
                        </a:rPr>
                        <a:t>Team </a:t>
                      </a:r>
                      <a:r>
                        <a:rPr lang="en-IN" sz="2400" dirty="0" smtClean="0">
                          <a:latin typeface="Century" pitchFamily="18" charset="0"/>
                        </a:rPr>
                        <a:t>Anthrobot</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599648">
                <a:tc>
                  <a:txBody>
                    <a:bodyPr/>
                    <a:lstStyle/>
                    <a:p>
                      <a:pPr marL="0" marR="0" lvl="0" indent="0" algn="l" rtl="0">
                        <a:lnSpc>
                          <a:spcPct val="100000"/>
                        </a:lnSpc>
                        <a:spcBef>
                          <a:spcPts val="0"/>
                        </a:spcBef>
                        <a:spcAft>
                          <a:spcPts val="0"/>
                        </a:spcAft>
                        <a:buNone/>
                      </a:pPr>
                      <a:r>
                        <a:rPr lang="en" sz="1600" b="1" dirty="0">
                          <a:latin typeface="Century" pitchFamily="18" charset="0"/>
                          <a:ea typeface="Roboto Mono"/>
                          <a:cs typeface="Roboto Mono"/>
                          <a:sym typeface="Roboto Mono"/>
                        </a:rPr>
                        <a:t>Institute Name</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4">
                  <a:txBody>
                    <a:bodyPr/>
                    <a:lstStyle/>
                    <a:p>
                      <a:pPr marL="0" lvl="0" indent="0" algn="l" rtl="0">
                        <a:spcBef>
                          <a:spcPts val="0"/>
                        </a:spcBef>
                        <a:spcAft>
                          <a:spcPts val="0"/>
                        </a:spcAft>
                        <a:buNone/>
                      </a:pPr>
                      <a:r>
                        <a:rPr lang="en-IN" sz="2400" dirty="0" smtClean="0">
                          <a:latin typeface="Century" pitchFamily="18" charset="0"/>
                        </a:rPr>
                        <a:t>SRM</a:t>
                      </a:r>
                      <a:r>
                        <a:rPr lang="en-IN" sz="2400" baseline="0" dirty="0" smtClean="0">
                          <a:latin typeface="Century" pitchFamily="18" charset="0"/>
                        </a:rPr>
                        <a:t> Institute of Science and Technology, Kattankulathur</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346924">
                <a:tc>
                  <a:txBody>
                    <a:bodyPr/>
                    <a:lstStyle/>
                    <a:p>
                      <a:pPr marL="0" marR="0" lvl="0" indent="0" algn="l" rtl="0">
                        <a:lnSpc>
                          <a:spcPct val="100000"/>
                        </a:lnSpc>
                        <a:spcBef>
                          <a:spcPts val="0"/>
                        </a:spcBef>
                        <a:spcAft>
                          <a:spcPts val="0"/>
                        </a:spcAft>
                        <a:buNone/>
                      </a:pPr>
                      <a:r>
                        <a:rPr lang="en" sz="1600" b="1" dirty="0">
                          <a:latin typeface="Century" pitchFamily="18" charset="0"/>
                          <a:ea typeface="Roboto Mono"/>
                          <a:cs typeface="Roboto Mono"/>
                          <a:sym typeface="Roboto Mono"/>
                        </a:rPr>
                        <a:t>Team Members &gt;</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dirty="0">
                          <a:latin typeface="Century" pitchFamily="18" charset="0"/>
                          <a:ea typeface="Roboto Mono"/>
                          <a:cs typeface="Roboto Mono"/>
                          <a:sym typeface="Roboto Mono"/>
                        </a:rPr>
                        <a:t>1 </a:t>
                      </a:r>
                      <a:r>
                        <a:rPr lang="en" sz="1600" b="1" dirty="0" smtClean="0">
                          <a:latin typeface="Century" pitchFamily="18" charset="0"/>
                          <a:ea typeface="Roboto Mono"/>
                          <a:cs typeface="Roboto Mono"/>
                          <a:sym typeface="Roboto Mono"/>
                        </a:rPr>
                        <a:t>(Team</a:t>
                      </a:r>
                      <a:r>
                        <a:rPr lang="en" sz="1600" b="1" baseline="0" dirty="0" smtClean="0">
                          <a:latin typeface="Century" pitchFamily="18" charset="0"/>
                          <a:ea typeface="Roboto Mono"/>
                          <a:cs typeface="Roboto Mono"/>
                          <a:sym typeface="Roboto Mono"/>
                        </a:rPr>
                        <a:t> Lead</a:t>
                      </a:r>
                      <a:r>
                        <a:rPr lang="en" sz="1600" b="1" dirty="0" smtClean="0">
                          <a:latin typeface="Century" pitchFamily="18" charset="0"/>
                          <a:ea typeface="Roboto Mono"/>
                          <a:cs typeface="Roboto Mono"/>
                          <a:sym typeface="Roboto Mono"/>
                        </a:rPr>
                        <a:t>)</a:t>
                      </a:r>
                      <a:endParaRPr sz="1600" b="1" dirty="0">
                        <a:latin typeface="Century" pitchFamily="18" charset="0"/>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dirty="0">
                          <a:latin typeface="Century" pitchFamily="18" charset="0"/>
                          <a:ea typeface="Roboto Mono"/>
                          <a:cs typeface="Roboto Mono"/>
                          <a:sym typeface="Roboto Mono"/>
                        </a:rPr>
                        <a:t>2</a:t>
                      </a:r>
                      <a:endParaRPr sz="1600" b="1" dirty="0">
                        <a:latin typeface="Century" pitchFamily="18" charset="0"/>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Century" pitchFamily="18" charset="0"/>
                          <a:ea typeface="Roboto Mono"/>
                          <a:cs typeface="Roboto Mono"/>
                          <a:sym typeface="Roboto Mono"/>
                        </a:rPr>
                        <a:t>3</a:t>
                      </a:r>
                      <a:endParaRPr sz="1600" b="1" dirty="0">
                        <a:latin typeface="Century" pitchFamily="18" charset="0"/>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Century" pitchFamily="18" charset="0"/>
                          <a:ea typeface="Roboto Mono"/>
                          <a:cs typeface="Roboto Mono"/>
                          <a:sym typeface="Roboto Mono"/>
                        </a:rPr>
                        <a:t>4</a:t>
                      </a:r>
                      <a:endParaRPr sz="1600" b="1" dirty="0">
                        <a:latin typeface="Century" pitchFamily="18" charset="0"/>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 xmlns:a16="http://schemas.microsoft.com/office/drawing/2014/main" val="10002"/>
                  </a:ext>
                </a:extLst>
              </a:tr>
              <a:tr h="699512">
                <a:tc>
                  <a:txBody>
                    <a:bodyPr/>
                    <a:lstStyle/>
                    <a:p>
                      <a:pPr marL="0" marR="0" lvl="0" indent="0" algn="l" rtl="0">
                        <a:lnSpc>
                          <a:spcPct val="100000"/>
                        </a:lnSpc>
                        <a:spcBef>
                          <a:spcPts val="0"/>
                        </a:spcBef>
                        <a:spcAft>
                          <a:spcPts val="0"/>
                        </a:spcAft>
                        <a:buNone/>
                      </a:pPr>
                      <a:r>
                        <a:rPr lang="en" sz="1600" b="1" dirty="0">
                          <a:latin typeface="Century" pitchFamily="18" charset="0"/>
                          <a:ea typeface="Roboto Mono"/>
                          <a:cs typeface="Roboto Mono"/>
                          <a:sym typeface="Roboto Mono"/>
                        </a:rPr>
                        <a:t>Name</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Gyanesh Samanta</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Souvik Dey</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N Aditya Sai</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Aman Sharma</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 xmlns:a16="http://schemas.microsoft.com/office/drawing/2014/main" val="10003"/>
                  </a:ext>
                </a:extLst>
              </a:tr>
              <a:tr h="599648">
                <a:tc>
                  <a:txBody>
                    <a:bodyPr/>
                    <a:lstStyle/>
                    <a:p>
                      <a:pPr marL="0" marR="0" lvl="0" indent="0" algn="l" rtl="0">
                        <a:lnSpc>
                          <a:spcPct val="100000"/>
                        </a:lnSpc>
                        <a:spcBef>
                          <a:spcPts val="0"/>
                        </a:spcBef>
                        <a:spcAft>
                          <a:spcPts val="0"/>
                        </a:spcAft>
                        <a:buNone/>
                      </a:pPr>
                      <a:r>
                        <a:rPr lang="en" sz="1600" b="1" dirty="0">
                          <a:latin typeface="Century" pitchFamily="18" charset="0"/>
                          <a:ea typeface="Roboto Mono"/>
                          <a:cs typeface="Roboto Mono"/>
                          <a:sym typeface="Roboto Mono"/>
                        </a:rPr>
                        <a:t>Batch</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2019-2023</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2019-2023</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2019-2023</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400" dirty="0" smtClean="0">
                          <a:latin typeface="Century" pitchFamily="18" charset="0"/>
                        </a:rPr>
                        <a:t>2019-2023</a:t>
                      </a:r>
                      <a:endParaRPr sz="24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 xmlns:a16="http://schemas.microsoft.com/office/drawing/2014/main" val="10004"/>
                  </a:ext>
                </a:extLst>
              </a:tr>
              <a:tr h="2138556">
                <a:tc>
                  <a:txBody>
                    <a:bodyPr/>
                    <a:lstStyle/>
                    <a:p>
                      <a:pPr marL="0" marR="0" lvl="0" indent="0" algn="l" rtl="0">
                        <a:lnSpc>
                          <a:spcPct val="100000"/>
                        </a:lnSpc>
                        <a:spcBef>
                          <a:spcPts val="0"/>
                        </a:spcBef>
                        <a:spcAft>
                          <a:spcPts val="0"/>
                        </a:spcAft>
                        <a:buNone/>
                      </a:pPr>
                      <a:r>
                        <a:rPr lang="en" sz="1600" b="1">
                          <a:latin typeface="Century" pitchFamily="18" charset="0"/>
                          <a:ea typeface="Roboto Mono"/>
                          <a:cs typeface="Roboto Mono"/>
                          <a:sym typeface="Roboto Mono"/>
                        </a:rPr>
                        <a:t>Area of expertise</a:t>
                      </a:r>
                      <a:endParaRPr sz="1600" b="1" dirty="0">
                        <a:latin typeface="Century" pitchFamily="18" charset="0"/>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000" dirty="0" smtClean="0">
                          <a:latin typeface="Century" pitchFamily="18" charset="0"/>
                        </a:rPr>
                        <a:t>Ideation,</a:t>
                      </a:r>
                      <a:r>
                        <a:rPr lang="en-IN" sz="2000" baseline="0" dirty="0" smtClean="0">
                          <a:latin typeface="Century" pitchFamily="18" charset="0"/>
                        </a:rPr>
                        <a:t> </a:t>
                      </a:r>
                      <a:br>
                        <a:rPr lang="en-IN" sz="2000" baseline="0" dirty="0" smtClean="0">
                          <a:latin typeface="Century" pitchFamily="18" charset="0"/>
                        </a:rPr>
                      </a:br>
                      <a:r>
                        <a:rPr lang="en-IN" sz="2000" baseline="0" dirty="0" smtClean="0">
                          <a:latin typeface="Century" pitchFamily="18" charset="0"/>
                        </a:rPr>
                        <a:t>Programming layout,</a:t>
                      </a:r>
                      <a:br>
                        <a:rPr lang="en-IN" sz="2000" baseline="0" dirty="0" smtClean="0">
                          <a:latin typeface="Century" pitchFamily="18" charset="0"/>
                        </a:rPr>
                      </a:br>
                      <a:r>
                        <a:rPr lang="en-IN" sz="2000" baseline="0" dirty="0" smtClean="0">
                          <a:latin typeface="Century" pitchFamily="18" charset="0"/>
                        </a:rPr>
                        <a:t>management</a:t>
                      </a:r>
                      <a:endParaRPr sz="20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000" dirty="0" smtClean="0">
                          <a:latin typeface="Century" pitchFamily="18" charset="0"/>
                        </a:rPr>
                        <a:t>Cost</a:t>
                      </a:r>
                      <a:r>
                        <a:rPr lang="en-IN" sz="2000" baseline="0" dirty="0" smtClean="0">
                          <a:latin typeface="Century" pitchFamily="18" charset="0"/>
                        </a:rPr>
                        <a:t> estimation,</a:t>
                      </a:r>
                      <a:br>
                        <a:rPr lang="en-IN" sz="2000" baseline="0" dirty="0" smtClean="0">
                          <a:latin typeface="Century" pitchFamily="18" charset="0"/>
                        </a:rPr>
                      </a:br>
                      <a:r>
                        <a:rPr lang="en-IN" sz="2000" baseline="0" dirty="0" smtClean="0">
                          <a:latin typeface="Century" pitchFamily="18" charset="0"/>
                        </a:rPr>
                        <a:t>Team coordination,</a:t>
                      </a:r>
                    </a:p>
                    <a:p>
                      <a:pPr marL="0" lvl="0" indent="0" algn="l" rtl="0">
                        <a:spcBef>
                          <a:spcPts val="0"/>
                        </a:spcBef>
                        <a:spcAft>
                          <a:spcPts val="0"/>
                        </a:spcAft>
                        <a:buNone/>
                      </a:pPr>
                      <a:r>
                        <a:rPr lang="en-IN" sz="2000" baseline="0" dirty="0" smtClean="0">
                          <a:latin typeface="Century" pitchFamily="18" charset="0"/>
                        </a:rPr>
                        <a:t>Management</a:t>
                      </a: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000" dirty="0" smtClean="0">
                          <a:latin typeface="Century" pitchFamily="18" charset="0"/>
                        </a:rPr>
                        <a:t>CAD Designer</a:t>
                      </a:r>
                      <a:br>
                        <a:rPr lang="en-IN" sz="2000" dirty="0" smtClean="0">
                          <a:latin typeface="Century" pitchFamily="18" charset="0"/>
                        </a:rPr>
                      </a:br>
                      <a:r>
                        <a:rPr lang="en-IN" sz="2000" dirty="0" smtClean="0">
                          <a:latin typeface="Century" pitchFamily="18" charset="0"/>
                        </a:rPr>
                        <a:t>(Blender),  Ideation</a:t>
                      </a:r>
                      <a:endParaRPr sz="20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2000" dirty="0" smtClean="0">
                          <a:latin typeface="Century" pitchFamily="18" charset="0"/>
                        </a:rPr>
                        <a:t>IoT</a:t>
                      </a:r>
                      <a:r>
                        <a:rPr lang="en-IN" sz="2000" baseline="0" dirty="0" smtClean="0">
                          <a:latin typeface="Century" pitchFamily="18" charset="0"/>
                        </a:rPr>
                        <a:t> </a:t>
                      </a:r>
                      <a:r>
                        <a:rPr lang="en-IN" sz="2000" baseline="0" dirty="0" smtClean="0">
                          <a:latin typeface="Century" pitchFamily="18" charset="0"/>
                        </a:rPr>
                        <a:t>hardware Design,</a:t>
                      </a:r>
                    </a:p>
                    <a:p>
                      <a:pPr marL="0" lvl="0" indent="0" algn="l" rtl="0">
                        <a:spcBef>
                          <a:spcPts val="0"/>
                        </a:spcBef>
                        <a:spcAft>
                          <a:spcPts val="0"/>
                        </a:spcAft>
                        <a:buNone/>
                      </a:pPr>
                      <a:r>
                        <a:rPr lang="en-IN" sz="2000" baseline="0" dirty="0" smtClean="0">
                          <a:latin typeface="Century" pitchFamily="18" charset="0"/>
                        </a:rPr>
                        <a:t>Part Selection,</a:t>
                      </a:r>
                      <a:br>
                        <a:rPr lang="en-IN" sz="2000" baseline="0" dirty="0" smtClean="0">
                          <a:latin typeface="Century" pitchFamily="18" charset="0"/>
                        </a:rPr>
                      </a:br>
                      <a:r>
                        <a:rPr lang="en-IN" sz="2000" baseline="0" dirty="0" smtClean="0">
                          <a:latin typeface="Century" pitchFamily="18" charset="0"/>
                        </a:rPr>
                        <a:t>Video Editing</a:t>
                      </a:r>
                      <a:endParaRPr sz="2000" dirty="0">
                        <a:latin typeface="Century" pitchFamily="18" charset="0"/>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961" y="332656"/>
            <a:ext cx="8573181" cy="646331"/>
          </a:xfrm>
          <a:prstGeom prst="rect">
            <a:avLst/>
          </a:prstGeom>
        </p:spPr>
        <p:txBody>
          <a:bodyPr wrap="none">
            <a:spAutoFit/>
          </a:bodyPr>
          <a:lstStyle/>
          <a:p>
            <a:r>
              <a:rPr lang="en-US" sz="3600" dirty="0" smtClean="0">
                <a:latin typeface="Century" pitchFamily="18" charset="0"/>
              </a:rPr>
              <a:t>Robot Specifications and Functionality </a:t>
            </a:r>
            <a:endParaRPr lang="en-US" sz="3600" dirty="0">
              <a:latin typeface="Century"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1934055"/>
              </p:ext>
            </p:extLst>
          </p:nvPr>
        </p:nvGraphicFramePr>
        <p:xfrm>
          <a:off x="539552" y="1124744"/>
          <a:ext cx="7992888" cy="4789120"/>
        </p:xfrm>
        <a:graphic>
          <a:graphicData uri="http://schemas.openxmlformats.org/drawingml/2006/table">
            <a:tbl>
              <a:tblPr firstRow="1" bandRow="1">
                <a:tableStyleId>{5C22544A-7EE6-4342-B048-85BDC9FD1C3A}</a:tableStyleId>
              </a:tblPr>
              <a:tblGrid>
                <a:gridCol w="2910461"/>
                <a:gridCol w="5082427"/>
              </a:tblGrid>
              <a:tr h="404750">
                <a:tc>
                  <a:txBody>
                    <a:bodyPr/>
                    <a:lstStyle/>
                    <a:p>
                      <a:r>
                        <a:rPr lang="en-IN" b="0" dirty="0" smtClean="0">
                          <a:solidFill>
                            <a:schemeClr val="tx1"/>
                          </a:solidFill>
                          <a:latin typeface="Century" pitchFamily="18" charset="0"/>
                        </a:rPr>
                        <a:t>Component</a:t>
                      </a:r>
                      <a:endParaRPr lang="en-IN" b="0" dirty="0">
                        <a:solidFill>
                          <a:schemeClr val="tx1"/>
                        </a:solidFill>
                        <a:latin typeface="Century" pitchFamily="18" charset="0"/>
                      </a:endParaRPr>
                    </a:p>
                  </a:txBody>
                  <a:tcPr/>
                </a:tc>
                <a:tc>
                  <a:txBody>
                    <a:bodyPr/>
                    <a:lstStyle/>
                    <a:p>
                      <a:r>
                        <a:rPr lang="en-IN" b="0" dirty="0" smtClean="0">
                          <a:solidFill>
                            <a:schemeClr val="tx1"/>
                          </a:solidFill>
                          <a:latin typeface="Century" pitchFamily="18" charset="0"/>
                        </a:rPr>
                        <a:t>Functionality</a:t>
                      </a:r>
                      <a:endParaRPr lang="en-IN" b="0" dirty="0">
                        <a:solidFill>
                          <a:schemeClr val="tx1"/>
                        </a:solidFill>
                        <a:latin typeface="Century" pitchFamily="18" charset="0"/>
                      </a:endParaRPr>
                    </a:p>
                  </a:txBody>
                  <a:tcPr/>
                </a:tc>
              </a:tr>
              <a:tr h="589383">
                <a:tc>
                  <a:txBody>
                    <a:bodyPr/>
                    <a:lstStyle/>
                    <a:p>
                      <a:r>
                        <a:rPr lang="en-IN" b="0" dirty="0" smtClean="0">
                          <a:solidFill>
                            <a:schemeClr val="tx1"/>
                          </a:solidFill>
                          <a:latin typeface="Century" pitchFamily="18" charset="0"/>
                        </a:rPr>
                        <a:t>Raspberry Pi Zero W</a:t>
                      </a:r>
                      <a:endParaRPr lang="en-IN" b="0" dirty="0">
                        <a:solidFill>
                          <a:schemeClr val="tx1"/>
                        </a:solidFill>
                        <a:latin typeface="Century" pitchFamily="18" charset="0"/>
                      </a:endParaRPr>
                    </a:p>
                  </a:txBody>
                  <a:tcPr/>
                </a:tc>
                <a:tc>
                  <a:txBody>
                    <a:bodyPr/>
                    <a:lstStyle/>
                    <a:p>
                      <a:r>
                        <a:rPr lang="en-IN" sz="1800" b="0" i="0" kern="1200" dirty="0" smtClean="0">
                          <a:solidFill>
                            <a:schemeClr val="tx1"/>
                          </a:solidFill>
                          <a:effectLst/>
                          <a:latin typeface="Century" pitchFamily="18" charset="0"/>
                          <a:ea typeface="+mn-ea"/>
                          <a:cs typeface="+mn-cs"/>
                        </a:rPr>
                        <a:t>Brain</a:t>
                      </a:r>
                      <a:r>
                        <a:rPr lang="en-IN" sz="1800" b="0" i="0" kern="1200" baseline="0" dirty="0" smtClean="0">
                          <a:solidFill>
                            <a:schemeClr val="tx1"/>
                          </a:solidFill>
                          <a:effectLst/>
                          <a:latin typeface="Century" pitchFamily="18" charset="0"/>
                          <a:ea typeface="+mn-ea"/>
                          <a:cs typeface="+mn-cs"/>
                        </a:rPr>
                        <a:t> of our Anthrobot.</a:t>
                      </a:r>
                      <a:endParaRPr lang="en-IN" b="0" dirty="0">
                        <a:solidFill>
                          <a:schemeClr val="tx1"/>
                        </a:solidFill>
                        <a:latin typeface="Century" pitchFamily="18" charset="0"/>
                      </a:endParaRPr>
                    </a:p>
                  </a:txBody>
                  <a:tcPr/>
                </a:tc>
              </a:tr>
              <a:tr h="734059">
                <a:tc>
                  <a:txBody>
                    <a:bodyPr/>
                    <a:lstStyle/>
                    <a:p>
                      <a:r>
                        <a:rPr lang="en-IN" b="0" dirty="0" smtClean="0">
                          <a:solidFill>
                            <a:schemeClr val="tx1"/>
                          </a:solidFill>
                          <a:latin typeface="Century" pitchFamily="18" charset="0"/>
                        </a:rPr>
                        <a:t>Camera Sensor</a:t>
                      </a:r>
                      <a:endParaRPr lang="en-IN" b="0" dirty="0">
                        <a:solidFill>
                          <a:schemeClr val="tx1"/>
                        </a:solidFill>
                        <a:latin typeface="Century" pitchFamily="18" charset="0"/>
                      </a:endParaRPr>
                    </a:p>
                  </a:txBody>
                  <a:tcPr/>
                </a:tc>
                <a:tc>
                  <a:txBody>
                    <a:bodyPr/>
                    <a:lstStyle/>
                    <a:p>
                      <a:r>
                        <a:rPr lang="en-IN" sz="1800" b="0" i="0" kern="1200" dirty="0" smtClean="0">
                          <a:solidFill>
                            <a:schemeClr val="tx1"/>
                          </a:solidFill>
                          <a:effectLst/>
                          <a:latin typeface="Century" pitchFamily="18" charset="0"/>
                          <a:ea typeface="+mn-ea"/>
                          <a:cs typeface="+mn-cs"/>
                        </a:rPr>
                        <a:t>To</a:t>
                      </a:r>
                      <a:r>
                        <a:rPr lang="en-IN" sz="1800" b="0" i="0" kern="1200" baseline="0" dirty="0" smtClean="0">
                          <a:solidFill>
                            <a:schemeClr val="tx1"/>
                          </a:solidFill>
                          <a:effectLst/>
                          <a:latin typeface="Century" pitchFamily="18" charset="0"/>
                          <a:ea typeface="+mn-ea"/>
                          <a:cs typeface="+mn-cs"/>
                        </a:rPr>
                        <a:t> provide visual data from the gauges of blast furnace.</a:t>
                      </a:r>
                      <a:r>
                        <a:rPr lang="en-IN" sz="1800" b="0" i="0" kern="1200" dirty="0" smtClean="0">
                          <a:solidFill>
                            <a:schemeClr val="tx1"/>
                          </a:solidFill>
                          <a:effectLst/>
                          <a:latin typeface="Century" pitchFamily="18" charset="0"/>
                          <a:ea typeface="+mn-ea"/>
                          <a:cs typeface="+mn-cs"/>
                        </a:rPr>
                        <a:t/>
                      </a:r>
                      <a:br>
                        <a:rPr lang="en-IN" sz="1800" b="0" i="0" kern="1200" dirty="0" smtClean="0">
                          <a:solidFill>
                            <a:schemeClr val="tx1"/>
                          </a:solidFill>
                          <a:effectLst/>
                          <a:latin typeface="Century" pitchFamily="18" charset="0"/>
                          <a:ea typeface="+mn-ea"/>
                          <a:cs typeface="+mn-cs"/>
                        </a:rPr>
                      </a:br>
                      <a:endParaRPr lang="en-IN" b="0" dirty="0">
                        <a:solidFill>
                          <a:schemeClr val="tx1"/>
                        </a:solidFill>
                        <a:latin typeface="Century" pitchFamily="18" charset="0"/>
                      </a:endParaRPr>
                    </a:p>
                  </a:txBody>
                  <a:tcPr/>
                </a:tc>
              </a:tr>
              <a:tr h="611747">
                <a:tc>
                  <a:txBody>
                    <a:bodyPr/>
                    <a:lstStyle/>
                    <a:p>
                      <a:r>
                        <a:rPr lang="en-IN" b="0" dirty="0" smtClean="0">
                          <a:solidFill>
                            <a:schemeClr val="tx1"/>
                          </a:solidFill>
                          <a:latin typeface="Century" pitchFamily="18" charset="0"/>
                        </a:rPr>
                        <a:t>Servo</a:t>
                      </a:r>
                      <a:r>
                        <a:rPr lang="en-IN" b="0" baseline="0" dirty="0" smtClean="0">
                          <a:solidFill>
                            <a:schemeClr val="tx1"/>
                          </a:solidFill>
                          <a:latin typeface="Century" pitchFamily="18" charset="0"/>
                        </a:rPr>
                        <a:t> motor</a:t>
                      </a:r>
                      <a:endParaRPr lang="en-IN" b="0" dirty="0">
                        <a:solidFill>
                          <a:schemeClr val="tx1"/>
                        </a:solidFill>
                        <a:latin typeface="Century" pitchFamily="18" charset="0"/>
                      </a:endParaRPr>
                    </a:p>
                  </a:txBody>
                  <a:tcPr/>
                </a:tc>
                <a:tc>
                  <a:txBody>
                    <a:bodyPr/>
                    <a:lstStyle/>
                    <a:p>
                      <a:r>
                        <a:rPr lang="en-IN" b="0" dirty="0" smtClean="0">
                          <a:solidFill>
                            <a:schemeClr val="tx1"/>
                          </a:solidFill>
                          <a:latin typeface="Century" pitchFamily="18" charset="0"/>
                        </a:rPr>
                        <a:t>Movement mechanics for the arms of our</a:t>
                      </a:r>
                      <a:r>
                        <a:rPr lang="en-IN" b="0" baseline="0" dirty="0" smtClean="0">
                          <a:solidFill>
                            <a:schemeClr val="tx1"/>
                          </a:solidFill>
                          <a:latin typeface="Century" pitchFamily="18" charset="0"/>
                        </a:rPr>
                        <a:t> robot.</a:t>
                      </a:r>
                      <a:endParaRPr lang="en-IN" b="0" dirty="0">
                        <a:solidFill>
                          <a:schemeClr val="tx1"/>
                        </a:solidFill>
                        <a:latin typeface="Century" pitchFamily="18" charset="0"/>
                      </a:endParaRPr>
                    </a:p>
                  </a:txBody>
                  <a:tcPr/>
                </a:tc>
              </a:tr>
              <a:tr h="504056">
                <a:tc>
                  <a:txBody>
                    <a:bodyPr/>
                    <a:lstStyle/>
                    <a:p>
                      <a:r>
                        <a:rPr lang="en-IN" b="0" dirty="0" smtClean="0">
                          <a:solidFill>
                            <a:schemeClr val="tx1"/>
                          </a:solidFill>
                          <a:latin typeface="Century" pitchFamily="18" charset="0"/>
                        </a:rPr>
                        <a:t>AC</a:t>
                      </a:r>
                      <a:r>
                        <a:rPr lang="en-IN" b="0" baseline="0" dirty="0" smtClean="0">
                          <a:solidFill>
                            <a:schemeClr val="tx1"/>
                          </a:solidFill>
                          <a:latin typeface="Century" pitchFamily="18" charset="0"/>
                        </a:rPr>
                        <a:t> motor</a:t>
                      </a:r>
                      <a:endParaRPr lang="en-IN" b="0" dirty="0">
                        <a:solidFill>
                          <a:schemeClr val="tx1"/>
                        </a:solidFill>
                        <a:latin typeface="Century" pitchFamily="18" charset="0"/>
                      </a:endParaRPr>
                    </a:p>
                  </a:txBody>
                  <a:tcPr/>
                </a:tc>
                <a:tc>
                  <a:txBody>
                    <a:bodyPr/>
                    <a:lstStyle/>
                    <a:p>
                      <a:r>
                        <a:rPr lang="en-IN" b="0" dirty="0" smtClean="0">
                          <a:solidFill>
                            <a:schemeClr val="tx1"/>
                          </a:solidFill>
                          <a:latin typeface="Century" pitchFamily="18" charset="0"/>
                        </a:rPr>
                        <a:t>To</a:t>
                      </a:r>
                      <a:r>
                        <a:rPr lang="en-IN" b="0" baseline="0" dirty="0" smtClean="0">
                          <a:solidFill>
                            <a:schemeClr val="tx1"/>
                          </a:solidFill>
                          <a:latin typeface="Century" pitchFamily="18" charset="0"/>
                        </a:rPr>
                        <a:t> power the wheels using gears.</a:t>
                      </a:r>
                      <a:endParaRPr lang="en-IN" b="0" dirty="0">
                        <a:solidFill>
                          <a:schemeClr val="tx1"/>
                        </a:solidFill>
                        <a:latin typeface="Century" pitchFamily="18" charset="0"/>
                      </a:endParaRPr>
                    </a:p>
                  </a:txBody>
                  <a:tcPr/>
                </a:tc>
              </a:tr>
              <a:tr h="547731">
                <a:tc>
                  <a:txBody>
                    <a:bodyPr/>
                    <a:lstStyle/>
                    <a:p>
                      <a:r>
                        <a:rPr lang="en-IN" b="0" dirty="0" smtClean="0">
                          <a:solidFill>
                            <a:schemeClr val="tx1"/>
                          </a:solidFill>
                          <a:latin typeface="Century" pitchFamily="18" charset="0"/>
                        </a:rPr>
                        <a:t>AC to DC Converter</a:t>
                      </a:r>
                      <a:endParaRPr lang="en-IN" b="0" dirty="0">
                        <a:solidFill>
                          <a:schemeClr val="tx1"/>
                        </a:solidFill>
                        <a:latin typeface="Century" pitchFamily="18" charset="0"/>
                      </a:endParaRPr>
                    </a:p>
                  </a:txBody>
                  <a:tcPr/>
                </a:tc>
                <a:tc>
                  <a:txBody>
                    <a:bodyPr/>
                    <a:lstStyle/>
                    <a:p>
                      <a:r>
                        <a:rPr lang="en-IN" sz="1800" b="0" i="0" kern="1200" dirty="0" smtClean="0">
                          <a:solidFill>
                            <a:schemeClr val="tx1"/>
                          </a:solidFill>
                          <a:effectLst/>
                          <a:latin typeface="Century" pitchFamily="18" charset="0"/>
                          <a:ea typeface="+mn-ea"/>
                          <a:cs typeface="+mn-cs"/>
                        </a:rPr>
                        <a:t>To power Electronic components.</a:t>
                      </a:r>
                      <a:endParaRPr lang="en-IN" b="0" dirty="0">
                        <a:solidFill>
                          <a:schemeClr val="tx1"/>
                        </a:solidFill>
                        <a:latin typeface="Century" pitchFamily="18" charset="0"/>
                      </a:endParaRPr>
                    </a:p>
                  </a:txBody>
                  <a:tcPr/>
                </a:tc>
              </a:tr>
              <a:tr h="708313">
                <a:tc>
                  <a:txBody>
                    <a:bodyPr/>
                    <a:lstStyle/>
                    <a:p>
                      <a:r>
                        <a:rPr lang="en-IN" b="0" dirty="0" smtClean="0">
                          <a:solidFill>
                            <a:schemeClr val="tx1"/>
                          </a:solidFill>
                          <a:latin typeface="Century" pitchFamily="18" charset="0"/>
                        </a:rPr>
                        <a:t>Aluminium</a:t>
                      </a:r>
                      <a:r>
                        <a:rPr lang="en-IN" b="0" baseline="0" dirty="0" smtClean="0">
                          <a:solidFill>
                            <a:schemeClr val="tx1"/>
                          </a:solidFill>
                          <a:latin typeface="Century" pitchFamily="18" charset="0"/>
                        </a:rPr>
                        <a:t> Kevlar</a:t>
                      </a:r>
                      <a:endParaRPr lang="en-IN" b="0" dirty="0">
                        <a:solidFill>
                          <a:schemeClr val="tx1"/>
                        </a:solidFill>
                        <a:latin typeface="Century" pitchFamily="18" charset="0"/>
                      </a:endParaRPr>
                    </a:p>
                  </a:txBody>
                  <a:tcPr/>
                </a:tc>
                <a:tc>
                  <a:txBody>
                    <a:bodyPr/>
                    <a:lstStyle/>
                    <a:p>
                      <a:r>
                        <a:rPr lang="en-IN" b="0" dirty="0" smtClean="0">
                          <a:solidFill>
                            <a:schemeClr val="tx1"/>
                          </a:solidFill>
                          <a:latin typeface="Century" pitchFamily="18" charset="0"/>
                        </a:rPr>
                        <a:t>This is the material used by people as protective shield</a:t>
                      </a:r>
                      <a:r>
                        <a:rPr lang="en-IN" b="0" baseline="0" dirty="0" smtClean="0">
                          <a:solidFill>
                            <a:schemeClr val="tx1"/>
                          </a:solidFill>
                          <a:latin typeface="Century" pitchFamily="18" charset="0"/>
                        </a:rPr>
                        <a:t> in the blast furnace.</a:t>
                      </a:r>
                      <a:br>
                        <a:rPr lang="en-IN" b="0" baseline="0" dirty="0" smtClean="0">
                          <a:solidFill>
                            <a:schemeClr val="tx1"/>
                          </a:solidFill>
                          <a:latin typeface="Century" pitchFamily="18" charset="0"/>
                        </a:rPr>
                      </a:br>
                      <a:r>
                        <a:rPr lang="en-IN" b="0" baseline="0" dirty="0" smtClean="0">
                          <a:solidFill>
                            <a:schemeClr val="tx1"/>
                          </a:solidFill>
                          <a:latin typeface="Century" pitchFamily="18" charset="0"/>
                        </a:rPr>
                        <a:t>This aids Anthrobot to sustain high temperatures.</a:t>
                      </a:r>
                      <a:endParaRPr lang="en-IN" b="0" dirty="0">
                        <a:solidFill>
                          <a:schemeClr val="tx1"/>
                        </a:solidFill>
                        <a:latin typeface="Century"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862298" cy="646331"/>
          </a:xfrm>
          <a:prstGeom prst="rect">
            <a:avLst/>
          </a:prstGeom>
        </p:spPr>
        <p:txBody>
          <a:bodyPr wrap="none">
            <a:spAutoFit/>
          </a:bodyPr>
          <a:lstStyle/>
          <a:p>
            <a:r>
              <a:rPr lang="en-US" sz="3600" dirty="0" smtClean="0">
                <a:latin typeface="Century" pitchFamily="18" charset="0"/>
              </a:rPr>
              <a:t>Robot Visualization -3D Diagram/Sketch</a:t>
            </a:r>
            <a:endParaRPr lang="en-US" sz="3600" dirty="0">
              <a:latin typeface="Century"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59" y="1228153"/>
            <a:ext cx="3600400" cy="46805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666" y="1259553"/>
            <a:ext cx="4314078" cy="4617720"/>
          </a:xfrm>
          <a:prstGeom prst="rect">
            <a:avLst/>
          </a:prstGeom>
        </p:spPr>
      </p:pic>
      <p:sp>
        <p:nvSpPr>
          <p:cNvPr id="5" name="TextBox 4"/>
          <p:cNvSpPr txBox="1"/>
          <p:nvPr/>
        </p:nvSpPr>
        <p:spPr>
          <a:xfrm>
            <a:off x="1259632" y="5897340"/>
            <a:ext cx="3384376" cy="369332"/>
          </a:xfrm>
          <a:prstGeom prst="rect">
            <a:avLst/>
          </a:prstGeom>
          <a:noFill/>
        </p:spPr>
        <p:txBody>
          <a:bodyPr wrap="square" rtlCol="0">
            <a:spAutoFit/>
          </a:bodyPr>
          <a:lstStyle/>
          <a:p>
            <a:r>
              <a:rPr lang="en-IN" dirty="0" smtClean="0"/>
              <a:t>Hand-drawn Sketch</a:t>
            </a:r>
            <a:endParaRPr lang="en-IN" dirty="0"/>
          </a:p>
        </p:txBody>
      </p:sp>
      <p:sp>
        <p:nvSpPr>
          <p:cNvPr id="6" name="TextBox 5"/>
          <p:cNvSpPr txBox="1"/>
          <p:nvPr/>
        </p:nvSpPr>
        <p:spPr>
          <a:xfrm>
            <a:off x="5148064" y="5897340"/>
            <a:ext cx="3384376" cy="369332"/>
          </a:xfrm>
          <a:prstGeom prst="rect">
            <a:avLst/>
          </a:prstGeom>
          <a:noFill/>
        </p:spPr>
        <p:txBody>
          <a:bodyPr wrap="square" rtlCol="0">
            <a:spAutoFit/>
          </a:bodyPr>
          <a:lstStyle/>
          <a:p>
            <a:r>
              <a:rPr lang="en-IN" dirty="0" smtClean="0"/>
              <a:t>Rendered view on Blender</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2646878" cy="646331"/>
          </a:xfrm>
          <a:prstGeom prst="rect">
            <a:avLst/>
          </a:prstGeom>
        </p:spPr>
        <p:txBody>
          <a:bodyPr wrap="none">
            <a:spAutoFit/>
          </a:bodyPr>
          <a:lstStyle/>
          <a:p>
            <a:r>
              <a:rPr lang="en-US" sz="3600" dirty="0" smtClean="0">
                <a:latin typeface="Babes Neue"/>
              </a:rPr>
              <a:t>Architecture</a:t>
            </a:r>
            <a:endParaRPr lang="en-US" sz="3600" dirty="0">
              <a:latin typeface="Babes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1412776"/>
            <a:ext cx="3458475" cy="4032448"/>
          </a:xfrm>
          <a:prstGeom prst="rect">
            <a:avLst/>
          </a:prstGeom>
        </p:spPr>
      </p:pic>
      <p:sp>
        <p:nvSpPr>
          <p:cNvPr id="5" name="TextBox 4"/>
          <p:cNvSpPr txBox="1"/>
          <p:nvPr/>
        </p:nvSpPr>
        <p:spPr>
          <a:xfrm>
            <a:off x="395535" y="5695225"/>
            <a:ext cx="5617686" cy="707886"/>
          </a:xfrm>
          <a:prstGeom prst="rect">
            <a:avLst/>
          </a:prstGeom>
          <a:noFill/>
        </p:spPr>
        <p:txBody>
          <a:bodyPr wrap="square" rtlCol="0">
            <a:spAutoFit/>
          </a:bodyPr>
          <a:lstStyle/>
          <a:p>
            <a:r>
              <a:rPr lang="en-IN" sz="2000" dirty="0" smtClean="0">
                <a:latin typeface="Century" pitchFamily="18" charset="0"/>
              </a:rPr>
              <a:t>Anthrobot visualisation </a:t>
            </a:r>
          </a:p>
          <a:p>
            <a:r>
              <a:rPr lang="en-IN" sz="2000" dirty="0" smtClean="0">
                <a:latin typeface="Century" pitchFamily="18" charset="0"/>
              </a:rPr>
              <a:t>  (Made using Blender)</a:t>
            </a:r>
            <a:endParaRPr lang="en-IN" sz="2000" dirty="0">
              <a:latin typeface="Century" pitchFamily="18" charset="0"/>
            </a:endParaRPr>
          </a:p>
        </p:txBody>
      </p:sp>
      <p:sp>
        <p:nvSpPr>
          <p:cNvPr id="6" name="TextBox 5"/>
          <p:cNvSpPr txBox="1"/>
          <p:nvPr/>
        </p:nvSpPr>
        <p:spPr>
          <a:xfrm>
            <a:off x="4005404" y="612844"/>
            <a:ext cx="4896544" cy="5324535"/>
          </a:xfrm>
          <a:prstGeom prst="rect">
            <a:avLst/>
          </a:prstGeom>
          <a:noFill/>
        </p:spPr>
        <p:txBody>
          <a:bodyPr wrap="square" rtlCol="0">
            <a:spAutoFit/>
          </a:bodyPr>
          <a:lstStyle/>
          <a:p>
            <a:r>
              <a:rPr lang="en-IN" sz="2000" dirty="0" smtClean="0">
                <a:latin typeface="Century" pitchFamily="18" charset="0"/>
              </a:rPr>
              <a:t>The camera module is placed behind the glass door of Anthrobot’s head, This allows it to read and transmit video data that is displayed on the gauges of the blast furnace.</a:t>
            </a:r>
          </a:p>
          <a:p>
            <a:endParaRPr lang="en-IN" sz="2000" dirty="0" smtClean="0">
              <a:latin typeface="Century" pitchFamily="18" charset="0"/>
            </a:endParaRPr>
          </a:p>
          <a:p>
            <a:r>
              <a:rPr lang="en-IN" sz="2000" dirty="0" smtClean="0">
                <a:latin typeface="Century" pitchFamily="18" charset="0"/>
              </a:rPr>
              <a:t>The arms move in 2 axes with the help of Industrial </a:t>
            </a:r>
            <a:r>
              <a:rPr lang="en-IN" sz="2000" dirty="0">
                <a:latin typeface="Century" pitchFamily="18" charset="0"/>
              </a:rPr>
              <a:t>G</a:t>
            </a:r>
            <a:r>
              <a:rPr lang="en-IN" sz="2000" dirty="0" smtClean="0">
                <a:latin typeface="Century" pitchFamily="18" charset="0"/>
              </a:rPr>
              <a:t>rade </a:t>
            </a:r>
            <a:r>
              <a:rPr lang="en-IN" sz="2000" dirty="0">
                <a:latin typeface="Century" pitchFamily="18" charset="0"/>
              </a:rPr>
              <a:t>S</a:t>
            </a:r>
            <a:r>
              <a:rPr lang="en-IN" sz="2000" dirty="0" smtClean="0">
                <a:latin typeface="Century" pitchFamily="18" charset="0"/>
              </a:rPr>
              <a:t>ervo motors which allows Anthrobot to perform its tasks.</a:t>
            </a:r>
          </a:p>
          <a:p>
            <a:endParaRPr lang="en-IN" sz="2000" dirty="0" smtClean="0">
              <a:latin typeface="Century" pitchFamily="18" charset="0"/>
            </a:endParaRPr>
          </a:p>
          <a:p>
            <a:r>
              <a:rPr lang="en-IN" sz="2000" dirty="0" smtClean="0">
                <a:latin typeface="Century" pitchFamily="18" charset="0"/>
              </a:rPr>
              <a:t>The wheels were inspired by the robot Wall-E and chosen just on the basis of robot body stability.</a:t>
            </a:r>
          </a:p>
          <a:p>
            <a:endParaRPr lang="en-IN" sz="2000" dirty="0">
              <a:latin typeface="Century" pitchFamily="18" charset="0"/>
            </a:endParaRPr>
          </a:p>
          <a:p>
            <a:r>
              <a:rPr lang="en-IN" sz="2000" dirty="0" smtClean="0">
                <a:latin typeface="Century" pitchFamily="18" charset="0"/>
              </a:rPr>
              <a:t>For base structure of body, Anthrobot will be made up of </a:t>
            </a:r>
            <a:r>
              <a:rPr lang="en-IN" sz="2000" dirty="0">
                <a:latin typeface="Century" pitchFamily="18" charset="0"/>
              </a:rPr>
              <a:t>S</a:t>
            </a:r>
            <a:r>
              <a:rPr lang="en-IN" sz="2000" dirty="0" smtClean="0">
                <a:latin typeface="Century" pitchFamily="18" charset="0"/>
              </a:rPr>
              <a:t>tainless Steel covered with Aluminium Kevlar.</a:t>
            </a:r>
            <a:endParaRPr lang="en-IN" sz="2000" dirty="0">
              <a:latin typeface="Century"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2185214" cy="646331"/>
          </a:xfrm>
          <a:prstGeom prst="rect">
            <a:avLst/>
          </a:prstGeom>
        </p:spPr>
        <p:txBody>
          <a:bodyPr wrap="none">
            <a:spAutoFit/>
          </a:bodyPr>
          <a:lstStyle/>
          <a:p>
            <a:r>
              <a:rPr lang="en-US" sz="3600" dirty="0" smtClean="0">
                <a:latin typeface="Babes Neue"/>
              </a:rPr>
              <a:t>Assembly</a:t>
            </a:r>
            <a:endParaRPr lang="en-US" sz="3600" dirty="0">
              <a:latin typeface="Babes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978987"/>
            <a:ext cx="4332867" cy="4967364"/>
          </a:xfrm>
          <a:prstGeom prst="rect">
            <a:avLst/>
          </a:prstGeom>
        </p:spPr>
      </p:pic>
      <p:sp>
        <p:nvSpPr>
          <p:cNvPr id="6" name="TextBox 5"/>
          <p:cNvSpPr txBox="1"/>
          <p:nvPr/>
        </p:nvSpPr>
        <p:spPr>
          <a:xfrm>
            <a:off x="606293" y="5925628"/>
            <a:ext cx="4332867" cy="369332"/>
          </a:xfrm>
          <a:prstGeom prst="rect">
            <a:avLst/>
          </a:prstGeom>
          <a:noFill/>
        </p:spPr>
        <p:txBody>
          <a:bodyPr wrap="square" rtlCol="0">
            <a:spAutoFit/>
          </a:bodyPr>
          <a:lstStyle/>
          <a:p>
            <a:r>
              <a:rPr lang="en-IN" dirty="0" smtClean="0">
                <a:latin typeface="Century" pitchFamily="18" charset="0"/>
              </a:rPr>
              <a:t>Preliminary planning of Anthrobot</a:t>
            </a:r>
          </a:p>
        </p:txBody>
      </p:sp>
      <p:sp>
        <p:nvSpPr>
          <p:cNvPr id="7" name="TextBox 6"/>
          <p:cNvSpPr txBox="1"/>
          <p:nvPr/>
        </p:nvSpPr>
        <p:spPr>
          <a:xfrm>
            <a:off x="4911697" y="1237370"/>
            <a:ext cx="3744416" cy="4708981"/>
          </a:xfrm>
          <a:prstGeom prst="rect">
            <a:avLst/>
          </a:prstGeom>
          <a:noFill/>
        </p:spPr>
        <p:txBody>
          <a:bodyPr wrap="square" rtlCol="0">
            <a:spAutoFit/>
          </a:bodyPr>
          <a:lstStyle/>
          <a:p>
            <a:pPr marL="285750" indent="-285750">
              <a:buFont typeface="Arial" pitchFamily="34" charset="0"/>
              <a:buChar char="•"/>
            </a:pPr>
            <a:r>
              <a:rPr lang="en-IN" sz="2000" dirty="0" smtClean="0">
                <a:latin typeface="Century" pitchFamily="18" charset="0"/>
              </a:rPr>
              <a:t>The camera module is behind the glass door in Anthrobot’s head.</a:t>
            </a:r>
          </a:p>
          <a:p>
            <a:pPr marL="285750" indent="-285750">
              <a:buFont typeface="Arial" pitchFamily="34" charset="0"/>
              <a:buChar char="•"/>
            </a:pPr>
            <a:r>
              <a:rPr lang="en-IN" sz="2000" dirty="0" smtClean="0">
                <a:latin typeface="Century" pitchFamily="18" charset="0"/>
              </a:rPr>
              <a:t>The servo motors are placed in the elbow joint, which allow the arm movement in x and y axes.</a:t>
            </a:r>
          </a:p>
          <a:p>
            <a:pPr marL="285750" indent="-285750">
              <a:buFont typeface="Arial" pitchFamily="34" charset="0"/>
              <a:buChar char="•"/>
            </a:pPr>
            <a:r>
              <a:rPr lang="en-IN" sz="2000" dirty="0" smtClean="0">
                <a:latin typeface="Century" pitchFamily="18" charset="0"/>
              </a:rPr>
              <a:t>The claw adds the ability for the robot to push the cart of XRF Spectroscopy </a:t>
            </a:r>
            <a:r>
              <a:rPr lang="en-IN" sz="2000" dirty="0">
                <a:latin typeface="Century" pitchFamily="18" charset="0"/>
              </a:rPr>
              <a:t>M</a:t>
            </a:r>
            <a:r>
              <a:rPr lang="en-IN" sz="2000" dirty="0" smtClean="0">
                <a:latin typeface="Century" pitchFamily="18" charset="0"/>
              </a:rPr>
              <a:t>achine and perform other tasks.</a:t>
            </a:r>
          </a:p>
          <a:p>
            <a:pPr marL="285750" indent="-285750">
              <a:buFont typeface="Arial" pitchFamily="34" charset="0"/>
              <a:buChar char="•"/>
            </a:pPr>
            <a:r>
              <a:rPr lang="en-IN" sz="2000" dirty="0" smtClean="0">
                <a:latin typeface="Century" pitchFamily="18" charset="0"/>
              </a:rPr>
              <a:t>The wheels provide movement mechanics and balance to the Anthrobot.</a:t>
            </a:r>
            <a:endParaRPr lang="en-IN" sz="2000" dirty="0">
              <a:latin typeface="Century"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735084" cy="646331"/>
          </a:xfrm>
          <a:prstGeom prst="rect">
            <a:avLst/>
          </a:prstGeom>
        </p:spPr>
        <p:txBody>
          <a:bodyPr wrap="none">
            <a:spAutoFit/>
          </a:bodyPr>
          <a:lstStyle/>
          <a:p>
            <a:r>
              <a:rPr lang="en-US" sz="3600" dirty="0" smtClean="0">
                <a:latin typeface="Century" pitchFamily="18" charset="0"/>
              </a:rPr>
              <a:t>Required </a:t>
            </a:r>
            <a:r>
              <a:rPr lang="en-US" sz="3600" dirty="0" smtClean="0">
                <a:latin typeface="Century" pitchFamily="18" charset="0"/>
              </a:rPr>
              <a:t>Calculations (Cost estimation)</a:t>
            </a:r>
            <a:endParaRPr lang="en-US" sz="3600" dirty="0">
              <a:latin typeface="Century"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13882806"/>
              </p:ext>
            </p:extLst>
          </p:nvPr>
        </p:nvGraphicFramePr>
        <p:xfrm>
          <a:off x="323528" y="1124744"/>
          <a:ext cx="8505555" cy="4960560"/>
        </p:xfrm>
        <a:graphic>
          <a:graphicData uri="http://schemas.openxmlformats.org/drawingml/2006/table">
            <a:tbl>
              <a:tblPr firstRow="1" bandRow="1">
                <a:tableStyleId>{5C22544A-7EE6-4342-B048-85BDC9FD1C3A}</a:tableStyleId>
              </a:tblPr>
              <a:tblGrid>
                <a:gridCol w="2376264"/>
                <a:gridCol w="1979712"/>
                <a:gridCol w="4149579"/>
              </a:tblGrid>
              <a:tr h="304347">
                <a:tc>
                  <a:txBody>
                    <a:bodyPr/>
                    <a:lstStyle/>
                    <a:p>
                      <a:r>
                        <a:rPr lang="en-IN" dirty="0" smtClean="0">
                          <a:latin typeface="Century" pitchFamily="18" charset="0"/>
                        </a:rPr>
                        <a:t>Component</a:t>
                      </a:r>
                      <a:endParaRPr lang="en-IN" dirty="0">
                        <a:latin typeface="Century" pitchFamily="18" charset="0"/>
                      </a:endParaRPr>
                    </a:p>
                  </a:txBody>
                  <a:tcPr/>
                </a:tc>
                <a:tc>
                  <a:txBody>
                    <a:bodyPr/>
                    <a:lstStyle/>
                    <a:p>
                      <a:r>
                        <a:rPr lang="en-IN" dirty="0" smtClean="0">
                          <a:latin typeface="Century" pitchFamily="18" charset="0"/>
                        </a:rPr>
                        <a:t>Price</a:t>
                      </a:r>
                      <a:endParaRPr lang="en-IN" dirty="0">
                        <a:latin typeface="Century" pitchFamily="18" charset="0"/>
                      </a:endParaRPr>
                    </a:p>
                  </a:txBody>
                  <a:tcPr/>
                </a:tc>
                <a:tc>
                  <a:txBody>
                    <a:bodyPr/>
                    <a:lstStyle/>
                    <a:p>
                      <a:r>
                        <a:rPr lang="en-IN" dirty="0" smtClean="0">
                          <a:latin typeface="Century" pitchFamily="18" charset="0"/>
                        </a:rPr>
                        <a:t>Link to</a:t>
                      </a:r>
                      <a:r>
                        <a:rPr lang="en-IN" baseline="0" dirty="0" smtClean="0">
                          <a:latin typeface="Century" pitchFamily="18" charset="0"/>
                        </a:rPr>
                        <a:t> buy</a:t>
                      </a:r>
                      <a:endParaRPr lang="en-IN" dirty="0">
                        <a:latin typeface="Century" pitchFamily="18" charset="0"/>
                      </a:endParaRPr>
                    </a:p>
                  </a:txBody>
                  <a:tcPr/>
                </a:tc>
              </a:tr>
              <a:tr h="532607">
                <a:tc>
                  <a:txBody>
                    <a:bodyPr/>
                    <a:lstStyle/>
                    <a:p>
                      <a:r>
                        <a:rPr lang="en-IN" dirty="0" smtClean="0">
                          <a:latin typeface="Century" pitchFamily="18" charset="0"/>
                        </a:rPr>
                        <a:t>Raspberry Pi Zero W</a:t>
                      </a:r>
                      <a:endParaRPr lang="en-IN" dirty="0">
                        <a:latin typeface="Century" pitchFamily="18" charset="0"/>
                      </a:endParaRPr>
                    </a:p>
                  </a:txBody>
                  <a:tcPr/>
                </a:tc>
                <a:tc>
                  <a:txBody>
                    <a:bodyPr/>
                    <a:lstStyle/>
                    <a:p>
                      <a:r>
                        <a:rPr lang="en-IN" dirty="0" smtClean="0">
                          <a:latin typeface="Century" pitchFamily="18" charset="0"/>
                        </a:rPr>
                        <a:t>Rs.</a:t>
                      </a:r>
                      <a:r>
                        <a:rPr lang="en-IN" baseline="0" dirty="0" smtClean="0">
                          <a:latin typeface="Century" pitchFamily="18" charset="0"/>
                        </a:rPr>
                        <a:t> 1750</a:t>
                      </a:r>
                      <a:endParaRPr lang="en-IN" dirty="0">
                        <a:latin typeface="Century" pitchFamily="18" charset="0"/>
                      </a:endParaRPr>
                    </a:p>
                  </a:txBody>
                  <a:tcPr/>
                </a:tc>
                <a:tc>
                  <a:txBody>
                    <a:bodyPr/>
                    <a:lstStyle/>
                    <a:p>
                      <a:r>
                        <a:rPr lang="en-IN" sz="1800" b="0" i="0" kern="1200" dirty="0" smtClean="0">
                          <a:solidFill>
                            <a:schemeClr val="dk1"/>
                          </a:solidFill>
                          <a:effectLst/>
                          <a:latin typeface="Century" pitchFamily="18" charset="0"/>
                          <a:ea typeface="+mn-ea"/>
                          <a:cs typeface="+mn-cs"/>
                        </a:rPr>
                        <a:t>shorturl.at/rIJ39</a:t>
                      </a:r>
                      <a:endParaRPr lang="en-IN" dirty="0">
                        <a:latin typeface="Century" pitchFamily="18" charset="0"/>
                      </a:endParaRPr>
                    </a:p>
                  </a:txBody>
                  <a:tcPr/>
                </a:tc>
              </a:tr>
              <a:tr h="989127">
                <a:tc>
                  <a:txBody>
                    <a:bodyPr/>
                    <a:lstStyle/>
                    <a:p>
                      <a:r>
                        <a:rPr lang="en-IN" dirty="0" smtClean="0">
                          <a:latin typeface="Century" pitchFamily="18" charset="0"/>
                        </a:rPr>
                        <a:t>AC Motor</a:t>
                      </a:r>
                      <a:endParaRPr lang="en-IN" dirty="0">
                        <a:latin typeface="Century" pitchFamily="18" charset="0"/>
                      </a:endParaRPr>
                    </a:p>
                  </a:txBody>
                  <a:tcPr/>
                </a:tc>
                <a:tc>
                  <a:txBody>
                    <a:bodyPr/>
                    <a:lstStyle/>
                    <a:p>
                      <a:r>
                        <a:rPr lang="en-IN" dirty="0" smtClean="0">
                          <a:latin typeface="Century" pitchFamily="18" charset="0"/>
                        </a:rPr>
                        <a:t>Rs. 4680 </a:t>
                      </a:r>
                      <a:endParaRPr lang="en-IN" dirty="0">
                        <a:latin typeface="Century" pitchFamily="18" charset="0"/>
                      </a:endParaRPr>
                    </a:p>
                  </a:txBody>
                  <a:tcPr/>
                </a:tc>
                <a:tc>
                  <a:txBody>
                    <a:bodyPr/>
                    <a:lstStyle/>
                    <a:p>
                      <a:r>
                        <a:rPr lang="en-IN" sz="1800" b="0" i="0" kern="1200" dirty="0" smtClean="0">
                          <a:solidFill>
                            <a:schemeClr val="dk1"/>
                          </a:solidFill>
                          <a:effectLst/>
                          <a:latin typeface="Century" pitchFamily="18" charset="0"/>
                          <a:ea typeface="+mn-ea"/>
                          <a:cs typeface="+mn-cs"/>
                        </a:rPr>
                        <a:t>shorturl.at/hjtvy</a:t>
                      </a:r>
                      <a:endParaRPr lang="en-IN" dirty="0">
                        <a:latin typeface="Century" pitchFamily="18" charset="0"/>
                      </a:endParaRPr>
                    </a:p>
                  </a:txBody>
                  <a:tcPr/>
                </a:tc>
              </a:tr>
              <a:tr h="669329">
                <a:tc>
                  <a:txBody>
                    <a:bodyPr/>
                    <a:lstStyle/>
                    <a:p>
                      <a:r>
                        <a:rPr lang="en-IN" dirty="0" smtClean="0">
                          <a:latin typeface="Century" pitchFamily="18" charset="0"/>
                        </a:rPr>
                        <a:t>Camera Sensor</a:t>
                      </a:r>
                      <a:endParaRPr lang="en-IN" dirty="0">
                        <a:latin typeface="Century" pitchFamily="18" charset="0"/>
                      </a:endParaRPr>
                    </a:p>
                  </a:txBody>
                  <a:tcPr/>
                </a:tc>
                <a:tc>
                  <a:txBody>
                    <a:bodyPr/>
                    <a:lstStyle/>
                    <a:p>
                      <a:r>
                        <a:rPr lang="en-IN" dirty="0" smtClean="0">
                          <a:latin typeface="Century" pitchFamily="18" charset="0"/>
                        </a:rPr>
                        <a:t>Rs. 549</a:t>
                      </a:r>
                      <a:endParaRPr lang="en-IN" dirty="0">
                        <a:latin typeface="Century" pitchFamily="18" charset="0"/>
                      </a:endParaRPr>
                    </a:p>
                  </a:txBody>
                  <a:tcPr/>
                </a:tc>
                <a:tc>
                  <a:txBody>
                    <a:bodyPr/>
                    <a:lstStyle/>
                    <a:p>
                      <a:r>
                        <a:rPr lang="en-IN" sz="1800" b="0" i="0" kern="1200" dirty="0" smtClean="0">
                          <a:solidFill>
                            <a:schemeClr val="dk1"/>
                          </a:solidFill>
                          <a:effectLst/>
                          <a:latin typeface="Century" pitchFamily="18" charset="0"/>
                          <a:ea typeface="+mn-ea"/>
                          <a:cs typeface="+mn-cs"/>
                        </a:rPr>
                        <a:t>shorturl.at/cuLOR</a:t>
                      </a:r>
                    </a:p>
                    <a:p>
                      <a:r>
                        <a:rPr lang="en-IN" sz="1800" b="0" i="0" kern="1200" dirty="0" smtClean="0">
                          <a:solidFill>
                            <a:schemeClr val="dk1"/>
                          </a:solidFill>
                          <a:effectLst/>
                          <a:latin typeface="Century" pitchFamily="18" charset="0"/>
                          <a:ea typeface="+mn-ea"/>
                          <a:cs typeface="+mn-cs"/>
                        </a:rPr>
                        <a:t/>
                      </a:r>
                      <a:br>
                        <a:rPr lang="en-IN" sz="1800" b="0" i="0" kern="1200" dirty="0" smtClean="0">
                          <a:solidFill>
                            <a:schemeClr val="dk1"/>
                          </a:solidFill>
                          <a:effectLst/>
                          <a:latin typeface="Century" pitchFamily="18" charset="0"/>
                          <a:ea typeface="+mn-ea"/>
                          <a:cs typeface="+mn-cs"/>
                        </a:rPr>
                      </a:br>
                      <a:endParaRPr lang="en-IN" dirty="0">
                        <a:latin typeface="Century" pitchFamily="18" charset="0"/>
                      </a:endParaRPr>
                    </a:p>
                  </a:txBody>
                  <a:tcPr/>
                </a:tc>
              </a:tr>
              <a:tr h="691033">
                <a:tc>
                  <a:txBody>
                    <a:bodyPr/>
                    <a:lstStyle/>
                    <a:p>
                      <a:r>
                        <a:rPr lang="en-IN" dirty="0" smtClean="0">
                          <a:latin typeface="Century" pitchFamily="18" charset="0"/>
                        </a:rPr>
                        <a:t>Servo</a:t>
                      </a:r>
                      <a:r>
                        <a:rPr lang="en-IN" baseline="0" dirty="0" smtClean="0">
                          <a:latin typeface="Century" pitchFamily="18" charset="0"/>
                        </a:rPr>
                        <a:t> motor</a:t>
                      </a:r>
                      <a:endParaRPr lang="en-IN" dirty="0">
                        <a:latin typeface="Century" pitchFamily="18" charset="0"/>
                      </a:endParaRPr>
                    </a:p>
                  </a:txBody>
                  <a:tcPr/>
                </a:tc>
                <a:tc>
                  <a:txBody>
                    <a:bodyPr/>
                    <a:lstStyle/>
                    <a:p>
                      <a:r>
                        <a:rPr lang="en-IN" dirty="0" smtClean="0">
                          <a:latin typeface="Century" pitchFamily="18" charset="0"/>
                        </a:rPr>
                        <a:t>Rs. 1500       x 4</a:t>
                      </a:r>
                      <a:endParaRPr lang="en-IN" dirty="0">
                        <a:latin typeface="Century" pitchFamily="18" charset="0"/>
                      </a:endParaRPr>
                    </a:p>
                  </a:txBody>
                  <a:tcPr/>
                </a:tc>
                <a:tc>
                  <a:txBody>
                    <a:bodyPr/>
                    <a:lstStyle/>
                    <a:p>
                      <a:r>
                        <a:rPr lang="en-IN" sz="1800" b="0" i="0" kern="1200" dirty="0" smtClean="0">
                          <a:solidFill>
                            <a:schemeClr val="dk1"/>
                          </a:solidFill>
                          <a:effectLst/>
                          <a:latin typeface="Century" pitchFamily="18" charset="0"/>
                          <a:ea typeface="+mn-ea"/>
                          <a:cs typeface="+mn-cs"/>
                        </a:rPr>
                        <a:t>shorturl.at/ehDUY</a:t>
                      </a:r>
                      <a:endParaRPr lang="en-IN" dirty="0">
                        <a:latin typeface="Century" pitchFamily="18" charset="0"/>
                      </a:endParaRPr>
                    </a:p>
                  </a:txBody>
                  <a:tcPr/>
                </a:tc>
              </a:tr>
              <a:tr h="720080">
                <a:tc>
                  <a:txBody>
                    <a:bodyPr/>
                    <a:lstStyle/>
                    <a:p>
                      <a:r>
                        <a:rPr lang="en-IN" dirty="0" smtClean="0">
                          <a:latin typeface="Century" pitchFamily="18" charset="0"/>
                        </a:rPr>
                        <a:t>AC to DC Converter</a:t>
                      </a:r>
                      <a:endParaRPr lang="en-IN" dirty="0">
                        <a:latin typeface="Century" pitchFamily="18" charset="0"/>
                      </a:endParaRPr>
                    </a:p>
                  </a:txBody>
                  <a:tcPr/>
                </a:tc>
                <a:tc>
                  <a:txBody>
                    <a:bodyPr/>
                    <a:lstStyle/>
                    <a:p>
                      <a:r>
                        <a:rPr lang="en-IN" dirty="0" smtClean="0">
                          <a:latin typeface="Century" pitchFamily="18" charset="0"/>
                        </a:rPr>
                        <a:t>Rs. 475</a:t>
                      </a:r>
                      <a:endParaRPr lang="en-IN" dirty="0">
                        <a:latin typeface="Century" pitchFamily="18" charset="0"/>
                      </a:endParaRPr>
                    </a:p>
                  </a:txBody>
                  <a:tcPr/>
                </a:tc>
                <a:tc>
                  <a:txBody>
                    <a:bodyPr/>
                    <a:lstStyle/>
                    <a:p>
                      <a:r>
                        <a:rPr lang="en-IN" sz="1800" b="0" i="0" kern="1200" dirty="0" smtClean="0">
                          <a:solidFill>
                            <a:schemeClr val="dk1"/>
                          </a:solidFill>
                          <a:effectLst/>
                          <a:latin typeface="Century" pitchFamily="18" charset="0"/>
                          <a:ea typeface="+mn-ea"/>
                          <a:cs typeface="+mn-cs"/>
                        </a:rPr>
                        <a:t>shorturl.at/oGR28</a:t>
                      </a:r>
                      <a:endParaRPr lang="en-IN" dirty="0">
                        <a:latin typeface="Century" pitchFamily="18" charset="0"/>
                      </a:endParaRPr>
                    </a:p>
                  </a:txBody>
                  <a:tcPr/>
                </a:tc>
              </a:tr>
              <a:tr h="576064">
                <a:tc>
                  <a:txBody>
                    <a:bodyPr/>
                    <a:lstStyle/>
                    <a:p>
                      <a:r>
                        <a:rPr lang="en-IN" dirty="0" smtClean="0">
                          <a:latin typeface="Century" pitchFamily="18" charset="0"/>
                        </a:rPr>
                        <a:t>Aluminium</a:t>
                      </a:r>
                      <a:r>
                        <a:rPr lang="en-IN" baseline="0" dirty="0" smtClean="0">
                          <a:latin typeface="Century" pitchFamily="18" charset="0"/>
                        </a:rPr>
                        <a:t> Kevlar</a:t>
                      </a:r>
                      <a:endParaRPr lang="en-IN" dirty="0">
                        <a:latin typeface="Century" pitchFamily="18" charset="0"/>
                      </a:endParaRPr>
                    </a:p>
                  </a:txBody>
                  <a:tcPr/>
                </a:tc>
                <a:tc>
                  <a:txBody>
                    <a:bodyPr/>
                    <a:lstStyle/>
                    <a:p>
                      <a:r>
                        <a:rPr lang="en-IN" dirty="0" smtClean="0">
                          <a:latin typeface="Century" pitchFamily="18" charset="0"/>
                        </a:rPr>
                        <a:t>Rs. 1600 / m</a:t>
                      </a:r>
                      <a:endParaRPr lang="en-IN" dirty="0">
                        <a:latin typeface="Century" pitchFamily="18" charset="0"/>
                      </a:endParaRPr>
                    </a:p>
                  </a:txBody>
                  <a:tcPr/>
                </a:tc>
                <a:tc>
                  <a:txBody>
                    <a:bodyPr/>
                    <a:lstStyle/>
                    <a:p>
                      <a:r>
                        <a:rPr lang="en-IN" dirty="0" smtClean="0">
                          <a:latin typeface="Century" pitchFamily="18" charset="0"/>
                        </a:rPr>
                        <a:t>Already</a:t>
                      </a:r>
                      <a:r>
                        <a:rPr lang="en-IN" baseline="0" dirty="0" smtClean="0">
                          <a:latin typeface="Century" pitchFamily="18" charset="0"/>
                        </a:rPr>
                        <a:t> used by people who work in the blast furnace. </a:t>
                      </a:r>
                      <a:endParaRPr lang="en-IN" dirty="0">
                        <a:latin typeface="Century"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676455" cy="646331"/>
          </a:xfrm>
          <a:prstGeom prst="rect">
            <a:avLst/>
          </a:prstGeom>
        </p:spPr>
        <p:txBody>
          <a:bodyPr wrap="square">
            <a:spAutoFit/>
          </a:bodyPr>
          <a:lstStyle/>
          <a:p>
            <a:r>
              <a:rPr lang="en-US" sz="3600" dirty="0" smtClean="0">
                <a:latin typeface="Century" pitchFamily="18" charset="0"/>
              </a:rPr>
              <a:t>Programming Module </a:t>
            </a:r>
            <a:r>
              <a:rPr lang="en-US" sz="3600" dirty="0" smtClean="0">
                <a:latin typeface="Century" pitchFamily="18" charset="0"/>
              </a:rPr>
              <a:t>Explanation</a:t>
            </a:r>
            <a:endParaRPr lang="en-US" sz="3600" dirty="0">
              <a:latin typeface="Century" pitchFamily="18" charset="0"/>
            </a:endParaRPr>
          </a:p>
        </p:txBody>
      </p:sp>
      <p:sp>
        <p:nvSpPr>
          <p:cNvPr id="3" name="TextBox 2"/>
          <p:cNvSpPr txBox="1"/>
          <p:nvPr/>
        </p:nvSpPr>
        <p:spPr>
          <a:xfrm>
            <a:off x="630692" y="940164"/>
            <a:ext cx="8208912" cy="5539978"/>
          </a:xfrm>
          <a:prstGeom prst="rect">
            <a:avLst/>
          </a:prstGeom>
          <a:noFill/>
        </p:spPr>
        <p:txBody>
          <a:bodyPr wrap="square" rtlCol="0">
            <a:spAutoFit/>
          </a:bodyPr>
          <a:lstStyle/>
          <a:p>
            <a:endParaRPr lang="en-IN" dirty="0" smtClean="0">
              <a:latin typeface="Century" pitchFamily="18" charset="0"/>
            </a:endParaRPr>
          </a:p>
          <a:p>
            <a:r>
              <a:rPr lang="en-IN" sz="2000" dirty="0" smtClean="0">
                <a:latin typeface="Century" pitchFamily="18" charset="0"/>
              </a:rPr>
              <a:t>Anthrobot </a:t>
            </a:r>
            <a:r>
              <a:rPr lang="en-IN" sz="2000" dirty="0" smtClean="0">
                <a:latin typeface="Century" pitchFamily="18" charset="0"/>
              </a:rPr>
              <a:t>has </a:t>
            </a:r>
            <a:r>
              <a:rPr lang="en-IN" sz="2000" dirty="0" smtClean="0">
                <a:latin typeface="Century" pitchFamily="18" charset="0"/>
              </a:rPr>
              <a:t>been </a:t>
            </a:r>
            <a:r>
              <a:rPr lang="en-IN" sz="2000" dirty="0" smtClean="0">
                <a:latin typeface="Century" pitchFamily="18" charset="0"/>
              </a:rPr>
              <a:t>programmed </a:t>
            </a:r>
            <a:r>
              <a:rPr lang="en-IN" sz="2000" dirty="0" smtClean="0">
                <a:latin typeface="Century" pitchFamily="18" charset="0"/>
              </a:rPr>
              <a:t>for </a:t>
            </a:r>
            <a:r>
              <a:rPr lang="en-IN" sz="2000" dirty="0" smtClean="0">
                <a:latin typeface="Century" pitchFamily="18" charset="0"/>
              </a:rPr>
              <a:t>these</a:t>
            </a:r>
            <a:r>
              <a:rPr lang="en-IN" sz="2000" dirty="0" smtClean="0">
                <a:latin typeface="Century" pitchFamily="18" charset="0"/>
              </a:rPr>
              <a:t> </a:t>
            </a:r>
            <a:r>
              <a:rPr lang="en-IN" sz="2000" dirty="0" smtClean="0">
                <a:latin typeface="Century" pitchFamily="18" charset="0"/>
              </a:rPr>
              <a:t>main tasks</a:t>
            </a:r>
            <a:r>
              <a:rPr lang="en-IN" sz="2000" dirty="0" smtClean="0">
                <a:latin typeface="Century" pitchFamily="18" charset="0"/>
              </a:rPr>
              <a:t>:</a:t>
            </a:r>
          </a:p>
          <a:p>
            <a:endParaRPr lang="en-IN" sz="2000" dirty="0" smtClean="0">
              <a:latin typeface="Century" pitchFamily="18" charset="0"/>
            </a:endParaRPr>
          </a:p>
          <a:p>
            <a:pPr marL="342900" indent="-342900">
              <a:buAutoNum type="arabicPeriod"/>
            </a:pPr>
            <a:r>
              <a:rPr lang="en-IN" dirty="0" smtClean="0">
                <a:latin typeface="Century" pitchFamily="18" charset="0"/>
              </a:rPr>
              <a:t>To use Computer Vision for movement, for </a:t>
            </a:r>
            <a:r>
              <a:rPr lang="en-IN" dirty="0" smtClean="0">
                <a:latin typeface="Century" pitchFamily="18" charset="0"/>
              </a:rPr>
              <a:t>Anthrobot to </a:t>
            </a:r>
            <a:r>
              <a:rPr lang="en-IN" dirty="0" smtClean="0">
                <a:latin typeface="Century" pitchFamily="18" charset="0"/>
              </a:rPr>
              <a:t>move to the Blast </a:t>
            </a:r>
            <a:r>
              <a:rPr lang="en-IN" dirty="0" smtClean="0">
                <a:latin typeface="Century" pitchFamily="18" charset="0"/>
              </a:rPr>
              <a:t>furnace, check the gauges and move </a:t>
            </a:r>
            <a:r>
              <a:rPr lang="en-IN" dirty="0" smtClean="0">
                <a:latin typeface="Century" pitchFamily="18" charset="0"/>
              </a:rPr>
              <a:t>back</a:t>
            </a:r>
            <a:r>
              <a:rPr lang="en-IN" dirty="0" smtClean="0">
                <a:latin typeface="Century" pitchFamily="18" charset="0"/>
              </a:rPr>
              <a:t>.</a:t>
            </a:r>
          </a:p>
          <a:p>
            <a:endParaRPr lang="en-IN" dirty="0" smtClean="0">
              <a:latin typeface="Century" pitchFamily="18" charset="0"/>
            </a:endParaRPr>
          </a:p>
          <a:p>
            <a:r>
              <a:rPr lang="en-IN" sz="2000" dirty="0" smtClean="0">
                <a:latin typeface="Century" pitchFamily="18" charset="0"/>
              </a:rPr>
              <a:t>To perform 2 </a:t>
            </a:r>
            <a:r>
              <a:rPr lang="en-IN" sz="2000" dirty="0" smtClean="0">
                <a:latin typeface="Century" pitchFamily="18" charset="0"/>
              </a:rPr>
              <a:t>tasks </a:t>
            </a:r>
            <a:r>
              <a:rPr lang="en-IN" sz="2000" dirty="0" smtClean="0">
                <a:latin typeface="Century" pitchFamily="18" charset="0"/>
              </a:rPr>
              <a:t>at the </a:t>
            </a:r>
            <a:r>
              <a:rPr lang="en-IN" sz="2000" dirty="0" smtClean="0">
                <a:latin typeface="Century" pitchFamily="18" charset="0"/>
              </a:rPr>
              <a:t>Blast </a:t>
            </a:r>
            <a:r>
              <a:rPr lang="en-IN" sz="2000" dirty="0">
                <a:latin typeface="Century" pitchFamily="18" charset="0"/>
              </a:rPr>
              <a:t>F</a:t>
            </a:r>
            <a:r>
              <a:rPr lang="en-IN" sz="2000" dirty="0" smtClean="0">
                <a:latin typeface="Century" pitchFamily="18" charset="0"/>
              </a:rPr>
              <a:t>urnace:</a:t>
            </a:r>
          </a:p>
          <a:p>
            <a:endParaRPr lang="en-IN" sz="2000" dirty="0" smtClean="0">
              <a:latin typeface="Century" pitchFamily="18" charset="0"/>
            </a:endParaRPr>
          </a:p>
          <a:p>
            <a:pPr marL="285750" indent="-285750">
              <a:buFont typeface="Arial" pitchFamily="34" charset="0"/>
              <a:buChar char="•"/>
            </a:pPr>
            <a:r>
              <a:rPr lang="en-IN" dirty="0" smtClean="0">
                <a:latin typeface="Century" pitchFamily="18" charset="0"/>
              </a:rPr>
              <a:t>To show a live video </a:t>
            </a:r>
            <a:r>
              <a:rPr lang="en-IN" dirty="0" smtClean="0">
                <a:latin typeface="Century" pitchFamily="18" charset="0"/>
              </a:rPr>
              <a:t>of </a:t>
            </a:r>
            <a:r>
              <a:rPr lang="en-IN" dirty="0" smtClean="0">
                <a:latin typeface="Century" pitchFamily="18" charset="0"/>
              </a:rPr>
              <a:t>the readings </a:t>
            </a:r>
            <a:r>
              <a:rPr lang="en-IN" dirty="0" smtClean="0">
                <a:latin typeface="Century" pitchFamily="18" charset="0"/>
              </a:rPr>
              <a:t>displayed by </a:t>
            </a:r>
            <a:r>
              <a:rPr lang="en-IN" dirty="0" smtClean="0">
                <a:latin typeface="Century" pitchFamily="18" charset="0"/>
              </a:rPr>
              <a:t>the digital gauges near the blast furnace over to </a:t>
            </a:r>
            <a:r>
              <a:rPr lang="en-IN" dirty="0" smtClean="0">
                <a:latin typeface="Century" pitchFamily="18" charset="0"/>
              </a:rPr>
              <a:t>a video </a:t>
            </a:r>
            <a:r>
              <a:rPr lang="en-IN" dirty="0" smtClean="0">
                <a:latin typeface="Century" pitchFamily="18" charset="0"/>
              </a:rPr>
              <a:t>receiving device </a:t>
            </a:r>
            <a:r>
              <a:rPr lang="en-IN" dirty="0" smtClean="0">
                <a:latin typeface="Century" pitchFamily="18" charset="0"/>
              </a:rPr>
              <a:t>(e.g. smartphone</a:t>
            </a:r>
            <a:r>
              <a:rPr lang="en-IN" dirty="0" smtClean="0">
                <a:latin typeface="Century" pitchFamily="18" charset="0"/>
              </a:rPr>
              <a:t>)</a:t>
            </a:r>
          </a:p>
          <a:p>
            <a:pPr marL="285750" indent="-285750">
              <a:buFont typeface="Arial" pitchFamily="34" charset="0"/>
              <a:buChar char="•"/>
            </a:pPr>
            <a:r>
              <a:rPr lang="en-IN" dirty="0" smtClean="0">
                <a:latin typeface="Century" pitchFamily="18" charset="0"/>
              </a:rPr>
              <a:t>To perform the occasional purity check , </a:t>
            </a:r>
            <a:r>
              <a:rPr lang="en-IN" dirty="0" smtClean="0">
                <a:latin typeface="Century" pitchFamily="18" charset="0"/>
              </a:rPr>
              <a:t>XRF spectroscopy.</a:t>
            </a:r>
            <a:endParaRPr lang="en-IN" dirty="0" smtClean="0">
              <a:latin typeface="Century" pitchFamily="18" charset="0"/>
            </a:endParaRPr>
          </a:p>
          <a:p>
            <a:pPr marL="285750" indent="-285750">
              <a:buFont typeface="Arial" pitchFamily="34" charset="0"/>
              <a:buChar char="•"/>
            </a:pPr>
            <a:endParaRPr lang="en-IN" dirty="0">
              <a:latin typeface="Century" pitchFamily="18" charset="0"/>
            </a:endParaRPr>
          </a:p>
          <a:p>
            <a:r>
              <a:rPr lang="en-IN" sz="2000" dirty="0" smtClean="0">
                <a:latin typeface="Century" pitchFamily="18" charset="0"/>
              </a:rPr>
              <a:t>Development required</a:t>
            </a:r>
            <a:r>
              <a:rPr lang="en-IN" sz="2000" dirty="0" smtClean="0">
                <a:latin typeface="Century" pitchFamily="18" charset="0"/>
              </a:rPr>
              <a:t>:</a:t>
            </a:r>
          </a:p>
          <a:p>
            <a:endParaRPr lang="en-IN" sz="2000" dirty="0" smtClean="0">
              <a:latin typeface="Century" pitchFamily="18" charset="0"/>
            </a:endParaRPr>
          </a:p>
          <a:p>
            <a:pPr marL="342900" indent="-342900">
              <a:buAutoNum type="arabicPeriod"/>
            </a:pPr>
            <a:r>
              <a:rPr lang="en-IN" dirty="0" smtClean="0">
                <a:latin typeface="Century" pitchFamily="18" charset="0"/>
              </a:rPr>
              <a:t>A simple </a:t>
            </a:r>
            <a:r>
              <a:rPr lang="en-IN" dirty="0" smtClean="0">
                <a:latin typeface="Century" pitchFamily="18" charset="0"/>
              </a:rPr>
              <a:t>application </a:t>
            </a:r>
            <a:r>
              <a:rPr lang="en-IN" dirty="0" smtClean="0">
                <a:latin typeface="Century" pitchFamily="18" charset="0"/>
              </a:rPr>
              <a:t>to receive video feed </a:t>
            </a:r>
            <a:r>
              <a:rPr lang="en-IN" dirty="0" smtClean="0">
                <a:latin typeface="Century" pitchFamily="18" charset="0"/>
              </a:rPr>
              <a:t>from</a:t>
            </a:r>
            <a:r>
              <a:rPr lang="en-IN" dirty="0" smtClean="0">
                <a:latin typeface="Century" pitchFamily="18" charset="0"/>
              </a:rPr>
              <a:t> </a:t>
            </a:r>
            <a:r>
              <a:rPr lang="en-IN" dirty="0" smtClean="0">
                <a:latin typeface="Century" pitchFamily="18" charset="0"/>
              </a:rPr>
              <a:t>the </a:t>
            </a:r>
            <a:r>
              <a:rPr lang="en-IN" dirty="0" smtClean="0">
                <a:latin typeface="Century" pitchFamily="18" charset="0"/>
              </a:rPr>
              <a:t>Anthrobot. (Optional)</a:t>
            </a:r>
            <a:endParaRPr lang="en-IN" dirty="0" smtClean="0">
              <a:latin typeface="Century" pitchFamily="18" charset="0"/>
            </a:endParaRPr>
          </a:p>
          <a:p>
            <a:pPr marL="342900" indent="-342900">
              <a:buAutoNum type="arabicPeriod"/>
            </a:pPr>
            <a:r>
              <a:rPr lang="en-IN" dirty="0" smtClean="0">
                <a:latin typeface="Century" pitchFamily="18" charset="0"/>
              </a:rPr>
              <a:t>Programming </a:t>
            </a:r>
            <a:r>
              <a:rPr lang="en-IN" dirty="0" smtClean="0">
                <a:latin typeface="Century" pitchFamily="18" charset="0"/>
              </a:rPr>
              <a:t>for the raspberry pi, for Computer vision based movement and performing of </a:t>
            </a:r>
            <a:r>
              <a:rPr lang="en-IN" dirty="0" smtClean="0">
                <a:latin typeface="Century" pitchFamily="18" charset="0"/>
              </a:rPr>
              <a:t>pre-programmed tasks.</a:t>
            </a:r>
          </a:p>
          <a:p>
            <a:r>
              <a:rPr lang="en-IN" dirty="0">
                <a:latin typeface="Century" pitchFamily="18" charset="0"/>
              </a:rPr>
              <a:t> </a:t>
            </a:r>
            <a:r>
              <a:rPr lang="en-IN" dirty="0" smtClean="0">
                <a:latin typeface="Century" pitchFamily="18" charset="0"/>
              </a:rPr>
              <a:t>(Please find an activity diagram of the same in the next slide)</a:t>
            </a:r>
            <a:endParaRPr lang="en-IN" dirty="0" smtClean="0">
              <a:latin typeface="Century" pitchFamily="18" charset="0"/>
            </a:endParaRPr>
          </a:p>
          <a:p>
            <a:endParaRPr lang="en-IN" dirty="0">
              <a:latin typeface="Century"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6550768" cy="646331"/>
          </a:xfrm>
          <a:prstGeom prst="rect">
            <a:avLst/>
          </a:prstGeom>
        </p:spPr>
        <p:txBody>
          <a:bodyPr wrap="none">
            <a:spAutoFit/>
          </a:bodyPr>
          <a:lstStyle/>
          <a:p>
            <a:r>
              <a:rPr lang="en-US" sz="3600" dirty="0" smtClean="0">
                <a:latin typeface="Century" pitchFamily="18" charset="0"/>
              </a:rPr>
              <a:t>Simulation and Project Video:</a:t>
            </a:r>
            <a:endParaRPr lang="en-US" sz="3600" dirty="0">
              <a:latin typeface="Century" pitchFamily="18" charset="0"/>
            </a:endParaRPr>
          </a:p>
        </p:txBody>
      </p:sp>
      <p:sp>
        <p:nvSpPr>
          <p:cNvPr id="3" name="Rectangle 2"/>
          <p:cNvSpPr/>
          <p:nvPr/>
        </p:nvSpPr>
        <p:spPr>
          <a:xfrm>
            <a:off x="179512" y="1052736"/>
            <a:ext cx="9537354" cy="2554545"/>
          </a:xfrm>
          <a:prstGeom prst="rect">
            <a:avLst/>
          </a:prstGeom>
        </p:spPr>
        <p:txBody>
          <a:bodyPr wrap="none">
            <a:spAutoFit/>
          </a:bodyPr>
          <a:lstStyle/>
          <a:p>
            <a:r>
              <a:rPr lang="en-US" sz="1600" dirty="0" smtClean="0">
                <a:latin typeface="Century" pitchFamily="18" charset="0"/>
              </a:rPr>
              <a:t>Google drive </a:t>
            </a:r>
            <a:r>
              <a:rPr lang="en-US" sz="1600" dirty="0">
                <a:latin typeface="Century" pitchFamily="18" charset="0"/>
              </a:rPr>
              <a:t>link</a:t>
            </a:r>
            <a:r>
              <a:rPr lang="en-US" sz="1600" dirty="0" smtClean="0">
                <a:latin typeface="Century" pitchFamily="18" charset="0"/>
              </a:rPr>
              <a:t>:</a:t>
            </a:r>
          </a:p>
          <a:p>
            <a:r>
              <a:rPr lang="en-US" sz="1600" dirty="0" smtClean="0">
                <a:latin typeface="Century" pitchFamily="18" charset="0"/>
                <a:hlinkClick r:id="rId2"/>
              </a:rPr>
              <a:t>https</a:t>
            </a:r>
            <a:r>
              <a:rPr lang="en-US" sz="1600" dirty="0">
                <a:latin typeface="Century" pitchFamily="18" charset="0"/>
                <a:hlinkClick r:id="rId2"/>
              </a:rPr>
              <a:t>://</a:t>
            </a:r>
            <a:r>
              <a:rPr lang="en-US" sz="1600" dirty="0" smtClean="0">
                <a:latin typeface="Century" pitchFamily="18" charset="0"/>
                <a:hlinkClick r:id="rId2"/>
              </a:rPr>
              <a:t>drive.google.com/file/d/11nWCYKlk4k0mYLkBHsc59prwk-2-yjUY/view</a:t>
            </a:r>
            <a:endParaRPr lang="en-US" sz="1600" dirty="0" smtClean="0">
              <a:latin typeface="Century" pitchFamily="18" charset="0"/>
            </a:endParaRPr>
          </a:p>
          <a:p>
            <a:r>
              <a:rPr lang="en-US" sz="1600" dirty="0" smtClean="0">
                <a:latin typeface="Century" pitchFamily="18" charset="0"/>
              </a:rPr>
              <a:t>Additional information (Detailed):</a:t>
            </a:r>
          </a:p>
          <a:p>
            <a:r>
              <a:rPr lang="en-US" sz="1600" dirty="0">
                <a:latin typeface="Century" pitchFamily="18" charset="0"/>
                <a:hlinkClick r:id="rId3"/>
              </a:rPr>
              <a:t>https://</a:t>
            </a:r>
            <a:r>
              <a:rPr lang="en-US" sz="1600" dirty="0" smtClean="0">
                <a:latin typeface="Century" pitchFamily="18" charset="0"/>
                <a:hlinkClick r:id="rId3"/>
              </a:rPr>
              <a:t>docs.google.com/document/d/1iAIOziqN0hAw7LFTdXbsdTXZ2cFpDC8SR-gHVdaVDH4/edit</a:t>
            </a:r>
            <a:r>
              <a:rPr lang="en-US" sz="1600" dirty="0" smtClean="0">
                <a:latin typeface="Century" pitchFamily="18" charset="0"/>
              </a:rPr>
              <a:t> </a:t>
            </a:r>
          </a:p>
          <a:p>
            <a:endParaRPr lang="en-US" sz="1600" dirty="0">
              <a:latin typeface="Century" pitchFamily="18" charset="0"/>
            </a:endParaRPr>
          </a:p>
          <a:p>
            <a:endParaRPr lang="en-US" sz="1600" dirty="0" smtClean="0">
              <a:latin typeface="Century" pitchFamily="18" charset="0"/>
            </a:endParaRPr>
          </a:p>
          <a:p>
            <a:endParaRPr lang="en-US" sz="1600" dirty="0">
              <a:latin typeface="Century" pitchFamily="18" charset="0"/>
            </a:endParaRPr>
          </a:p>
          <a:p>
            <a:endParaRPr lang="en-US" sz="1600" dirty="0" smtClean="0">
              <a:latin typeface="Century" pitchFamily="18" charset="0"/>
            </a:endParaRPr>
          </a:p>
          <a:p>
            <a:endParaRPr lang="en-US" sz="1600" dirty="0">
              <a:latin typeface="Century" pitchFamily="18" charset="0"/>
            </a:endParaRPr>
          </a:p>
          <a:p>
            <a:endParaRPr lang="en-US" sz="1600" dirty="0" smtClean="0">
              <a:latin typeface="Century"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708920"/>
            <a:ext cx="5976664" cy="353035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obo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roboex" id="{826D4279-1256-48A5-BAEA-5C60B90DAF4F}" vid="{5F8DE66D-AD4B-4B8E-88D9-18AB5A052D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roboex</Template>
  <TotalTime>889</TotalTime>
  <Words>550</Words>
  <Application>Microsoft Office PowerPoint</Application>
  <PresentationFormat>On-screen Show (4:3)</PresentationFormat>
  <Paragraphs>113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roboex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dc:title>
  <dc:creator>Windows User</dc:creator>
  <cp:lastModifiedBy>gyanesh samanta</cp:lastModifiedBy>
  <cp:revision>42</cp:revision>
  <dcterms:created xsi:type="dcterms:W3CDTF">2020-10-13T14:32:05Z</dcterms:created>
  <dcterms:modified xsi:type="dcterms:W3CDTF">2020-11-07T17:28:22Z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PRESENT</vt:lpwstr>
  </property>
  <property fmtid="{D5CDD505-2E9C-101B-9397-08002B2CF9AE}" pid="3" name="SlideDescription">
    <vt:lpwstr/>
  </property>
</Properties>
</file>